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7" r:id="rId2"/>
    <p:sldId id="308" r:id="rId3"/>
    <p:sldId id="259" r:id="rId4"/>
    <p:sldId id="260" r:id="rId5"/>
    <p:sldId id="261" r:id="rId6"/>
    <p:sldId id="301" r:id="rId7"/>
    <p:sldId id="289" r:id="rId8"/>
    <p:sldId id="305" r:id="rId9"/>
    <p:sldId id="309" r:id="rId10"/>
    <p:sldId id="310" r:id="rId11"/>
    <p:sldId id="311" r:id="rId12"/>
    <p:sldId id="287" r:id="rId13"/>
    <p:sldId id="291" r:id="rId14"/>
    <p:sldId id="292" r:id="rId15"/>
    <p:sldId id="293" r:id="rId16"/>
    <p:sldId id="356" r:id="rId17"/>
    <p:sldId id="330" r:id="rId18"/>
    <p:sldId id="331" r:id="rId19"/>
    <p:sldId id="318" r:id="rId20"/>
    <p:sldId id="332" r:id="rId21"/>
    <p:sldId id="357" r:id="rId22"/>
    <p:sldId id="299" r:id="rId23"/>
    <p:sldId id="313" r:id="rId24"/>
    <p:sldId id="315" r:id="rId25"/>
    <p:sldId id="314" r:id="rId26"/>
    <p:sldId id="316" r:id="rId27"/>
    <p:sldId id="295" r:id="rId28"/>
    <p:sldId id="269" r:id="rId29"/>
    <p:sldId id="355" r:id="rId30"/>
    <p:sldId id="335" r:id="rId31"/>
    <p:sldId id="336" r:id="rId32"/>
    <p:sldId id="349" r:id="rId33"/>
    <p:sldId id="352" r:id="rId34"/>
    <p:sldId id="337" r:id="rId35"/>
    <p:sldId id="350" r:id="rId36"/>
    <p:sldId id="338" r:id="rId37"/>
    <p:sldId id="339" r:id="rId38"/>
    <p:sldId id="340" r:id="rId39"/>
    <p:sldId id="341" r:id="rId40"/>
    <p:sldId id="342" r:id="rId41"/>
    <p:sldId id="343" r:id="rId42"/>
    <p:sldId id="344" r:id="rId43"/>
    <p:sldId id="345" r:id="rId44"/>
    <p:sldId id="346" r:id="rId45"/>
    <p:sldId id="348" r:id="rId46"/>
    <p:sldId id="281" r:id="rId47"/>
    <p:sldId id="321" r:id="rId48"/>
    <p:sldId id="284" r:id="rId49"/>
    <p:sldId id="320" r:id="rId50"/>
    <p:sldId id="319" r:id="rId51"/>
    <p:sldId id="322" r:id="rId52"/>
    <p:sldId id="323" r:id="rId53"/>
    <p:sldId id="324" r:id="rId54"/>
    <p:sldId id="326" r:id="rId55"/>
    <p:sldId id="325" r:id="rId56"/>
    <p:sldId id="327" r:id="rId57"/>
    <p:sldId id="351" r:id="rId58"/>
    <p:sldId id="354" r:id="rId59"/>
    <p:sldId id="328" r:id="rId60"/>
    <p:sldId id="329"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4660"/>
  </p:normalViewPr>
  <p:slideViewPr>
    <p:cSldViewPr snapToGrid="0">
      <p:cViewPr>
        <p:scale>
          <a:sx n="29" d="100"/>
          <a:sy n="29" d="100"/>
        </p:scale>
        <p:origin x="2794" y="955"/>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Churned customers who either upgraded their contract or not</c:v>
                </c:pt>
              </c:strCache>
            </c:strRef>
          </c:tx>
          <c:dPt>
            <c:idx val="0"/>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1-EB8B-48F8-8892-0558F15D3F6A}"/>
              </c:ext>
            </c:extLst>
          </c:dPt>
          <c:dPt>
            <c:idx val="1"/>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3-EB8B-48F8-8892-0558F15D3F6A}"/>
              </c:ext>
            </c:extLst>
          </c:dPt>
          <c:cat>
            <c:strRef>
              <c:f>Sheet1!$A$2:$A$3</c:f>
              <c:strCache>
                <c:ptCount val="2"/>
                <c:pt idx="0">
                  <c:v>n</c:v>
                </c:pt>
                <c:pt idx="1">
                  <c:v>y</c:v>
                </c:pt>
              </c:strCache>
            </c:strRef>
          </c:cat>
          <c:val>
            <c:numRef>
              <c:f>Sheet1!$B$2:$B$3</c:f>
              <c:numCache>
                <c:formatCode>0.00%</c:formatCode>
                <c:ptCount val="2"/>
                <c:pt idx="0">
                  <c:v>0.86370000000000002</c:v>
                </c:pt>
                <c:pt idx="1">
                  <c:v>0.1363</c:v>
                </c:pt>
              </c:numCache>
            </c:numRef>
          </c:val>
          <c:extLst>
            <c:ext xmlns:c16="http://schemas.microsoft.com/office/drawing/2014/chart" uri="{C3380CC4-5D6E-409C-BE32-E72D297353CC}">
              <c16:uniqueId val="{00000000-27FF-4719-8F06-3814BFF8010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0.3698</cdr:x>
      <cdr:y>0.13165</cdr:y>
    </cdr:from>
    <cdr:to>
      <cdr:x>0.5</cdr:x>
      <cdr:y>0.27658</cdr:y>
    </cdr:to>
    <cdr:sp macro="" textlink="">
      <cdr:nvSpPr>
        <cdr:cNvPr id="2" name="TextBox 1">
          <a:extLst xmlns:a="http://schemas.openxmlformats.org/drawingml/2006/main">
            <a:ext uri="{FF2B5EF4-FFF2-40B4-BE49-F238E27FC236}">
              <a16:creationId xmlns:a16="http://schemas.microsoft.com/office/drawing/2014/main" id="{6BAD3B5C-217C-6534-6004-46B226C1E340}"/>
            </a:ext>
          </a:extLst>
        </cdr:cNvPr>
        <cdr:cNvSpPr txBox="1"/>
      </cdr:nvSpPr>
      <cdr:spPr>
        <a:xfrm xmlns:a="http://schemas.openxmlformats.org/drawingml/2006/main">
          <a:off x="2568554" y="550602"/>
          <a:ext cx="904352" cy="60610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400" dirty="0">
              <a:solidFill>
                <a:schemeClr val="bg1"/>
              </a:solidFill>
              <a:latin typeface="Swis721 Blk BT" panose="020B0904030502020204" pitchFamily="34" charset="0"/>
            </a:rPr>
            <a:t>y</a:t>
          </a:r>
        </a:p>
        <a:p xmlns:a="http://schemas.openxmlformats.org/drawingml/2006/main">
          <a:pPr algn="ctr"/>
          <a:r>
            <a:rPr lang="en-US" sz="1400" dirty="0">
              <a:solidFill>
                <a:schemeClr val="bg1"/>
              </a:solidFill>
              <a:latin typeface="Swis721 Blk BT" panose="020B0904030502020204" pitchFamily="34" charset="0"/>
            </a:rPr>
            <a:t>13.63%</a:t>
          </a:r>
        </a:p>
      </cdr:txBody>
    </cdr:sp>
  </cdr:relSizeAnchor>
  <cdr:relSizeAnchor xmlns:cdr="http://schemas.openxmlformats.org/drawingml/2006/chartDrawing">
    <cdr:from>
      <cdr:x>0.38747</cdr:x>
      <cdr:y>0.58188</cdr:y>
    </cdr:from>
    <cdr:to>
      <cdr:x>0.58201</cdr:x>
      <cdr:y>0.72681</cdr:y>
    </cdr:to>
    <cdr:sp macro="" textlink="">
      <cdr:nvSpPr>
        <cdr:cNvPr id="3" name="TextBox 2">
          <a:extLst xmlns:a="http://schemas.openxmlformats.org/drawingml/2006/main">
            <a:ext uri="{FF2B5EF4-FFF2-40B4-BE49-F238E27FC236}">
              <a16:creationId xmlns:a16="http://schemas.microsoft.com/office/drawing/2014/main" id="{9A34832D-2902-C74C-D115-25DCCE7F7ABA}"/>
            </a:ext>
          </a:extLst>
        </cdr:cNvPr>
        <cdr:cNvSpPr txBox="1"/>
      </cdr:nvSpPr>
      <cdr:spPr>
        <a:xfrm xmlns:a="http://schemas.openxmlformats.org/drawingml/2006/main">
          <a:off x="2691324" y="2433586"/>
          <a:ext cx="1351200" cy="60610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400" dirty="0">
              <a:solidFill>
                <a:schemeClr val="bg1"/>
              </a:solidFill>
              <a:latin typeface="Swis721 Blk BT" panose="020B0904030502020204" pitchFamily="34" charset="0"/>
            </a:rPr>
            <a:t>n</a:t>
          </a:r>
        </a:p>
        <a:p xmlns:a="http://schemas.openxmlformats.org/drawingml/2006/main">
          <a:pPr algn="ctr"/>
          <a:r>
            <a:rPr lang="en-US" sz="1400" dirty="0">
              <a:solidFill>
                <a:schemeClr val="bg1"/>
              </a:solidFill>
              <a:latin typeface="Swis721 Blk BT" panose="020B0904030502020204" pitchFamily="34" charset="0"/>
            </a:rPr>
            <a:t>86.37%%</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D65B44-0608-4461-85AE-4D8BB894BBA5}" type="datetimeFigureOut">
              <a:rPr lang="en-US" smtClean="0"/>
              <a:t>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FD214F-541B-4DD2-8B8A-22F69F5E8AB6}" type="slidenum">
              <a:rPr lang="en-US" smtClean="0"/>
              <a:t>‹#›</a:t>
            </a:fld>
            <a:endParaRPr lang="en-US"/>
          </a:p>
        </p:txBody>
      </p:sp>
    </p:spTree>
    <p:extLst>
      <p:ext uri="{BB962C8B-B14F-4D97-AF65-F5344CB8AC3E}">
        <p14:creationId xmlns:p14="http://schemas.microsoft.com/office/powerpoint/2010/main" val="2491952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It is usually expressed as a percentage of the total number of customers or subscribers that were using the service at the beginning of the period. A high churn rate can be an indication of customer dissatisfaction, which can lead to a loss of revenue and market share for the company. Therefore, it is important for companies to identify customers who are at risk of churning and take steps to retain them.</a:t>
            </a:r>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8</a:t>
            </a:fld>
            <a:endParaRPr lang="en-US"/>
          </a:p>
        </p:txBody>
      </p:sp>
    </p:spTree>
    <p:extLst>
      <p:ext uri="{BB962C8B-B14F-4D97-AF65-F5344CB8AC3E}">
        <p14:creationId xmlns:p14="http://schemas.microsoft.com/office/powerpoint/2010/main" val="3039718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GOOD TRANSITION AND DESIGN</a:t>
            </a:r>
          </a:p>
        </p:txBody>
      </p:sp>
      <p:sp>
        <p:nvSpPr>
          <p:cNvPr id="4" name="Slide Number Placeholder 3"/>
          <p:cNvSpPr>
            <a:spLocks noGrp="1"/>
          </p:cNvSpPr>
          <p:nvPr>
            <p:ph type="sldNum" sz="quarter" idx="5"/>
          </p:nvPr>
        </p:nvSpPr>
        <p:spPr/>
        <p:txBody>
          <a:bodyPr/>
          <a:lstStyle/>
          <a:p>
            <a:fld id="{1DFD214F-541B-4DD2-8B8A-22F69F5E8AB6}" type="slidenum">
              <a:rPr lang="en-US" smtClean="0"/>
              <a:t>27</a:t>
            </a:fld>
            <a:endParaRPr lang="en-US"/>
          </a:p>
        </p:txBody>
      </p:sp>
    </p:spTree>
    <p:extLst>
      <p:ext uri="{BB962C8B-B14F-4D97-AF65-F5344CB8AC3E}">
        <p14:creationId xmlns:p14="http://schemas.microsoft.com/office/powerpoint/2010/main" val="3594793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ID</a:t>
            </a:r>
          </a:p>
        </p:txBody>
      </p:sp>
      <p:sp>
        <p:nvSpPr>
          <p:cNvPr id="4" name="Slide Number Placeholder 3"/>
          <p:cNvSpPr>
            <a:spLocks noGrp="1"/>
          </p:cNvSpPr>
          <p:nvPr>
            <p:ph type="sldNum" sz="quarter" idx="5"/>
          </p:nvPr>
        </p:nvSpPr>
        <p:spPr/>
        <p:txBody>
          <a:bodyPr/>
          <a:lstStyle/>
          <a:p>
            <a:fld id="{1DFD214F-541B-4DD2-8B8A-22F69F5E8AB6}" type="slidenum">
              <a:rPr lang="en-US" smtClean="0"/>
              <a:t>28</a:t>
            </a:fld>
            <a:endParaRPr lang="en-US"/>
          </a:p>
        </p:txBody>
      </p:sp>
    </p:spTree>
    <p:extLst>
      <p:ext uri="{BB962C8B-B14F-4D97-AF65-F5344CB8AC3E}">
        <p14:creationId xmlns:p14="http://schemas.microsoft.com/office/powerpoint/2010/main" val="1881471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ID</a:t>
            </a:r>
          </a:p>
        </p:txBody>
      </p:sp>
      <p:sp>
        <p:nvSpPr>
          <p:cNvPr id="4" name="Slide Number Placeholder 3"/>
          <p:cNvSpPr>
            <a:spLocks noGrp="1"/>
          </p:cNvSpPr>
          <p:nvPr>
            <p:ph type="sldNum" sz="quarter" idx="5"/>
          </p:nvPr>
        </p:nvSpPr>
        <p:spPr/>
        <p:txBody>
          <a:bodyPr/>
          <a:lstStyle/>
          <a:p>
            <a:fld id="{1DFD214F-541B-4DD2-8B8A-22F69F5E8AB6}" type="slidenum">
              <a:rPr lang="en-US" smtClean="0"/>
              <a:t>29</a:t>
            </a:fld>
            <a:endParaRPr lang="en-US"/>
          </a:p>
        </p:txBody>
      </p:sp>
    </p:spTree>
    <p:extLst>
      <p:ext uri="{BB962C8B-B14F-4D97-AF65-F5344CB8AC3E}">
        <p14:creationId xmlns:p14="http://schemas.microsoft.com/office/powerpoint/2010/main" val="309338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30</a:t>
            </a:fld>
            <a:endParaRPr lang="en-US"/>
          </a:p>
        </p:txBody>
      </p:sp>
    </p:spTree>
    <p:extLst>
      <p:ext uri="{BB962C8B-B14F-4D97-AF65-F5344CB8AC3E}">
        <p14:creationId xmlns:p14="http://schemas.microsoft.com/office/powerpoint/2010/main" val="384081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31</a:t>
            </a:fld>
            <a:endParaRPr lang="en-US"/>
          </a:p>
        </p:txBody>
      </p:sp>
    </p:spTree>
    <p:extLst>
      <p:ext uri="{BB962C8B-B14F-4D97-AF65-F5344CB8AC3E}">
        <p14:creationId xmlns:p14="http://schemas.microsoft.com/office/powerpoint/2010/main" val="2742148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32</a:t>
            </a:fld>
            <a:endParaRPr lang="en-US"/>
          </a:p>
        </p:txBody>
      </p:sp>
    </p:spTree>
    <p:extLst>
      <p:ext uri="{BB962C8B-B14F-4D97-AF65-F5344CB8AC3E}">
        <p14:creationId xmlns:p14="http://schemas.microsoft.com/office/powerpoint/2010/main" val="2053600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33</a:t>
            </a:fld>
            <a:endParaRPr lang="en-US"/>
          </a:p>
        </p:txBody>
      </p:sp>
    </p:spTree>
    <p:extLst>
      <p:ext uri="{BB962C8B-B14F-4D97-AF65-F5344CB8AC3E}">
        <p14:creationId xmlns:p14="http://schemas.microsoft.com/office/powerpoint/2010/main" val="1822360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34</a:t>
            </a:fld>
            <a:endParaRPr lang="en-US"/>
          </a:p>
        </p:txBody>
      </p:sp>
    </p:spTree>
    <p:extLst>
      <p:ext uri="{BB962C8B-B14F-4D97-AF65-F5344CB8AC3E}">
        <p14:creationId xmlns:p14="http://schemas.microsoft.com/office/powerpoint/2010/main" val="378489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35</a:t>
            </a:fld>
            <a:endParaRPr lang="en-US"/>
          </a:p>
        </p:txBody>
      </p:sp>
    </p:spTree>
    <p:extLst>
      <p:ext uri="{BB962C8B-B14F-4D97-AF65-F5344CB8AC3E}">
        <p14:creationId xmlns:p14="http://schemas.microsoft.com/office/powerpoint/2010/main" val="2933247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36</a:t>
            </a:fld>
            <a:endParaRPr lang="en-US"/>
          </a:p>
        </p:txBody>
      </p:sp>
    </p:spTree>
    <p:extLst>
      <p:ext uri="{BB962C8B-B14F-4D97-AF65-F5344CB8AC3E}">
        <p14:creationId xmlns:p14="http://schemas.microsoft.com/office/powerpoint/2010/main" val="2856646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14</a:t>
            </a:fld>
            <a:endParaRPr lang="en-US"/>
          </a:p>
        </p:txBody>
      </p:sp>
    </p:spTree>
    <p:extLst>
      <p:ext uri="{BB962C8B-B14F-4D97-AF65-F5344CB8AC3E}">
        <p14:creationId xmlns:p14="http://schemas.microsoft.com/office/powerpoint/2010/main" val="607742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37</a:t>
            </a:fld>
            <a:endParaRPr lang="en-US"/>
          </a:p>
        </p:txBody>
      </p:sp>
    </p:spTree>
    <p:extLst>
      <p:ext uri="{BB962C8B-B14F-4D97-AF65-F5344CB8AC3E}">
        <p14:creationId xmlns:p14="http://schemas.microsoft.com/office/powerpoint/2010/main" val="2172526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38</a:t>
            </a:fld>
            <a:endParaRPr lang="en-US"/>
          </a:p>
        </p:txBody>
      </p:sp>
    </p:spTree>
    <p:extLst>
      <p:ext uri="{BB962C8B-B14F-4D97-AF65-F5344CB8AC3E}">
        <p14:creationId xmlns:p14="http://schemas.microsoft.com/office/powerpoint/2010/main" val="4106081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39</a:t>
            </a:fld>
            <a:endParaRPr lang="en-US"/>
          </a:p>
        </p:txBody>
      </p:sp>
    </p:spTree>
    <p:extLst>
      <p:ext uri="{BB962C8B-B14F-4D97-AF65-F5344CB8AC3E}">
        <p14:creationId xmlns:p14="http://schemas.microsoft.com/office/powerpoint/2010/main" val="915973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40</a:t>
            </a:fld>
            <a:endParaRPr lang="en-US"/>
          </a:p>
        </p:txBody>
      </p:sp>
    </p:spTree>
    <p:extLst>
      <p:ext uri="{BB962C8B-B14F-4D97-AF65-F5344CB8AC3E}">
        <p14:creationId xmlns:p14="http://schemas.microsoft.com/office/powerpoint/2010/main" val="3404942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41</a:t>
            </a:fld>
            <a:endParaRPr lang="en-US"/>
          </a:p>
        </p:txBody>
      </p:sp>
    </p:spTree>
    <p:extLst>
      <p:ext uri="{BB962C8B-B14F-4D97-AF65-F5344CB8AC3E}">
        <p14:creationId xmlns:p14="http://schemas.microsoft.com/office/powerpoint/2010/main" val="301107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42</a:t>
            </a:fld>
            <a:endParaRPr lang="en-US"/>
          </a:p>
        </p:txBody>
      </p:sp>
    </p:spTree>
    <p:extLst>
      <p:ext uri="{BB962C8B-B14F-4D97-AF65-F5344CB8AC3E}">
        <p14:creationId xmlns:p14="http://schemas.microsoft.com/office/powerpoint/2010/main" val="724132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43</a:t>
            </a:fld>
            <a:endParaRPr lang="en-US"/>
          </a:p>
        </p:txBody>
      </p:sp>
    </p:spTree>
    <p:extLst>
      <p:ext uri="{BB962C8B-B14F-4D97-AF65-F5344CB8AC3E}">
        <p14:creationId xmlns:p14="http://schemas.microsoft.com/office/powerpoint/2010/main" val="3942184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44</a:t>
            </a:fld>
            <a:endParaRPr lang="en-US"/>
          </a:p>
        </p:txBody>
      </p:sp>
    </p:spTree>
    <p:extLst>
      <p:ext uri="{BB962C8B-B14F-4D97-AF65-F5344CB8AC3E}">
        <p14:creationId xmlns:p14="http://schemas.microsoft.com/office/powerpoint/2010/main" val="1607810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45</a:t>
            </a:fld>
            <a:endParaRPr lang="en-US"/>
          </a:p>
        </p:txBody>
      </p:sp>
    </p:spTree>
    <p:extLst>
      <p:ext uri="{BB962C8B-B14F-4D97-AF65-F5344CB8AC3E}">
        <p14:creationId xmlns:p14="http://schemas.microsoft.com/office/powerpoint/2010/main" val="3380356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46</a:t>
            </a:fld>
            <a:endParaRPr lang="en-US"/>
          </a:p>
        </p:txBody>
      </p:sp>
    </p:spTree>
    <p:extLst>
      <p:ext uri="{BB962C8B-B14F-4D97-AF65-F5344CB8AC3E}">
        <p14:creationId xmlns:p14="http://schemas.microsoft.com/office/powerpoint/2010/main" val="201378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AT RANDOM/ MISSING NOT AT RANDOM</a:t>
            </a:r>
          </a:p>
        </p:txBody>
      </p:sp>
      <p:sp>
        <p:nvSpPr>
          <p:cNvPr id="4" name="Slide Number Placeholder 3"/>
          <p:cNvSpPr>
            <a:spLocks noGrp="1"/>
          </p:cNvSpPr>
          <p:nvPr>
            <p:ph type="sldNum" sz="quarter" idx="5"/>
          </p:nvPr>
        </p:nvSpPr>
        <p:spPr/>
        <p:txBody>
          <a:bodyPr/>
          <a:lstStyle/>
          <a:p>
            <a:fld id="{1DFD214F-541B-4DD2-8B8A-22F69F5E8AB6}" type="slidenum">
              <a:rPr lang="en-US" smtClean="0"/>
              <a:t>15</a:t>
            </a:fld>
            <a:endParaRPr lang="en-US"/>
          </a:p>
        </p:txBody>
      </p:sp>
    </p:spTree>
    <p:extLst>
      <p:ext uri="{BB962C8B-B14F-4D97-AF65-F5344CB8AC3E}">
        <p14:creationId xmlns:p14="http://schemas.microsoft.com/office/powerpoint/2010/main" val="2537425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47</a:t>
            </a:fld>
            <a:endParaRPr lang="en-US"/>
          </a:p>
        </p:txBody>
      </p:sp>
    </p:spTree>
    <p:extLst>
      <p:ext uri="{BB962C8B-B14F-4D97-AF65-F5344CB8AC3E}">
        <p14:creationId xmlns:p14="http://schemas.microsoft.com/office/powerpoint/2010/main" val="303393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48</a:t>
            </a:fld>
            <a:endParaRPr lang="en-US"/>
          </a:p>
        </p:txBody>
      </p:sp>
    </p:spTree>
    <p:extLst>
      <p:ext uri="{BB962C8B-B14F-4D97-AF65-F5344CB8AC3E}">
        <p14:creationId xmlns:p14="http://schemas.microsoft.com/office/powerpoint/2010/main" val="1837783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49</a:t>
            </a:fld>
            <a:endParaRPr lang="en-US"/>
          </a:p>
        </p:txBody>
      </p:sp>
    </p:spTree>
    <p:extLst>
      <p:ext uri="{BB962C8B-B14F-4D97-AF65-F5344CB8AC3E}">
        <p14:creationId xmlns:p14="http://schemas.microsoft.com/office/powerpoint/2010/main" val="1709415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50</a:t>
            </a:fld>
            <a:endParaRPr lang="en-US"/>
          </a:p>
        </p:txBody>
      </p:sp>
    </p:spTree>
    <p:extLst>
      <p:ext uri="{BB962C8B-B14F-4D97-AF65-F5344CB8AC3E}">
        <p14:creationId xmlns:p14="http://schemas.microsoft.com/office/powerpoint/2010/main" val="887849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51</a:t>
            </a:fld>
            <a:endParaRPr lang="en-US"/>
          </a:p>
        </p:txBody>
      </p:sp>
    </p:spTree>
    <p:extLst>
      <p:ext uri="{BB962C8B-B14F-4D97-AF65-F5344CB8AC3E}">
        <p14:creationId xmlns:p14="http://schemas.microsoft.com/office/powerpoint/2010/main" val="16929303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52</a:t>
            </a:fld>
            <a:endParaRPr lang="en-US"/>
          </a:p>
        </p:txBody>
      </p:sp>
    </p:spTree>
    <p:extLst>
      <p:ext uri="{BB962C8B-B14F-4D97-AF65-F5344CB8AC3E}">
        <p14:creationId xmlns:p14="http://schemas.microsoft.com/office/powerpoint/2010/main" val="228505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53</a:t>
            </a:fld>
            <a:endParaRPr lang="en-US"/>
          </a:p>
        </p:txBody>
      </p:sp>
    </p:spTree>
    <p:extLst>
      <p:ext uri="{BB962C8B-B14F-4D97-AF65-F5344CB8AC3E}">
        <p14:creationId xmlns:p14="http://schemas.microsoft.com/office/powerpoint/2010/main" val="629751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54</a:t>
            </a:fld>
            <a:endParaRPr lang="en-US"/>
          </a:p>
        </p:txBody>
      </p:sp>
    </p:spTree>
    <p:extLst>
      <p:ext uri="{BB962C8B-B14F-4D97-AF65-F5344CB8AC3E}">
        <p14:creationId xmlns:p14="http://schemas.microsoft.com/office/powerpoint/2010/main" val="4103869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55</a:t>
            </a:fld>
            <a:endParaRPr lang="en-US"/>
          </a:p>
        </p:txBody>
      </p:sp>
    </p:spTree>
    <p:extLst>
      <p:ext uri="{BB962C8B-B14F-4D97-AF65-F5344CB8AC3E}">
        <p14:creationId xmlns:p14="http://schemas.microsoft.com/office/powerpoint/2010/main" val="2242282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56</a:t>
            </a:fld>
            <a:endParaRPr lang="en-US"/>
          </a:p>
        </p:txBody>
      </p:sp>
    </p:spTree>
    <p:extLst>
      <p:ext uri="{BB962C8B-B14F-4D97-AF65-F5344CB8AC3E}">
        <p14:creationId xmlns:p14="http://schemas.microsoft.com/office/powerpoint/2010/main" val="424717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for </a:t>
            </a:r>
            <a:r>
              <a:rPr lang="en-US" dirty="0" err="1"/>
              <a:t>onehorencoding</a:t>
            </a:r>
            <a:r>
              <a:rPr lang="en-US" dirty="0"/>
              <a:t>,, and </a:t>
            </a:r>
            <a:r>
              <a:rPr lang="en-US" dirty="0" err="1"/>
              <a:t>labelencoding</a:t>
            </a:r>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20</a:t>
            </a:fld>
            <a:endParaRPr lang="en-US"/>
          </a:p>
        </p:txBody>
      </p:sp>
    </p:spTree>
    <p:extLst>
      <p:ext uri="{BB962C8B-B14F-4D97-AF65-F5344CB8AC3E}">
        <p14:creationId xmlns:p14="http://schemas.microsoft.com/office/powerpoint/2010/main" val="436391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57</a:t>
            </a:fld>
            <a:endParaRPr lang="en-US"/>
          </a:p>
        </p:txBody>
      </p:sp>
    </p:spTree>
    <p:extLst>
      <p:ext uri="{BB962C8B-B14F-4D97-AF65-F5344CB8AC3E}">
        <p14:creationId xmlns:p14="http://schemas.microsoft.com/office/powerpoint/2010/main" val="641305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58</a:t>
            </a:fld>
            <a:endParaRPr lang="en-US"/>
          </a:p>
        </p:txBody>
      </p:sp>
    </p:spTree>
    <p:extLst>
      <p:ext uri="{BB962C8B-B14F-4D97-AF65-F5344CB8AC3E}">
        <p14:creationId xmlns:p14="http://schemas.microsoft.com/office/powerpoint/2010/main" val="2750883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285750" algn="ctr">
              <a:lnSpc>
                <a:spcPct val="107000"/>
              </a:lnSpc>
              <a:spcAft>
                <a:spcPts val="800"/>
              </a:spcAft>
              <a:buFontTx/>
              <a:buChar char="-"/>
            </a:pPr>
            <a:r>
              <a:rPr lang="en-US" b="0" i="0" dirty="0">
                <a:solidFill>
                  <a:srgbClr val="374151"/>
                </a:solidFill>
                <a:effectLst/>
                <a:latin typeface="Söhne"/>
              </a:rPr>
              <a:t>add time-based features to capture the patterns and trends in customer behavior over time. </a:t>
            </a:r>
            <a:r>
              <a:rPr lang="en-US" sz="1200" kern="100" dirty="0">
                <a:effectLst/>
                <a:latin typeface="Calibri" panose="020F0502020204030204" pitchFamily="34" charset="0"/>
                <a:ea typeface="Calibri" panose="020F0502020204030204" pitchFamily="34" charset="0"/>
                <a:cs typeface="Arial" panose="020B0604020202020204" pitchFamily="34" charset="0"/>
              </a:rPr>
              <a:t>Get more Features about customers, such as: if the customer has a spouse or not</a:t>
            </a:r>
          </a:p>
          <a:p>
            <a:pPr algn="l"/>
            <a:r>
              <a:rPr lang="en-US" b="0" i="0" dirty="0">
                <a:solidFill>
                  <a:srgbClr val="374151"/>
                </a:solidFill>
                <a:effectLst/>
                <a:latin typeface="Söhne"/>
              </a:rPr>
              <a:t>           - add education level, and occupation could provide insights into which customer groups are more likely to churn.</a:t>
            </a:r>
          </a:p>
          <a:p>
            <a:pPr algn="l"/>
            <a:endParaRPr lang="en-US" b="0" i="0" dirty="0">
              <a:solidFill>
                <a:srgbClr val="374151"/>
              </a:solidFill>
              <a:effectLst/>
              <a:latin typeface="Söhne"/>
            </a:endParaRPr>
          </a:p>
          <a:p>
            <a:pPr algn="ctr"/>
            <a:r>
              <a:rPr lang="en-US" dirty="0">
                <a:solidFill>
                  <a:srgbClr val="374151"/>
                </a:solidFill>
                <a:latin typeface="Söhne"/>
              </a:rPr>
              <a:t>     -</a:t>
            </a:r>
            <a:r>
              <a:rPr lang="en-US" b="0" i="0" dirty="0">
                <a:solidFill>
                  <a:srgbClr val="374151"/>
                </a:solidFill>
                <a:effectLst/>
                <a:latin typeface="Söhne"/>
              </a:rPr>
              <a:t>customer service interactions, such as the number of complaints or inquiries, can provide insights into customer satisfaction with the service and identify areas for improvement.</a:t>
            </a:r>
          </a:p>
          <a:p>
            <a:pPr algn="ctr"/>
            <a:r>
              <a:rPr lang="en-US" b="0" i="0" dirty="0">
                <a:solidFill>
                  <a:srgbClr val="374151"/>
                </a:solidFill>
                <a:effectLst/>
                <a:latin typeface="Söhne"/>
              </a:rPr>
              <a:t>whether a customer has a spouse or not</a:t>
            </a:r>
          </a:p>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59</a:t>
            </a:fld>
            <a:endParaRPr lang="en-US"/>
          </a:p>
        </p:txBody>
      </p:sp>
    </p:spTree>
    <p:extLst>
      <p:ext uri="{BB962C8B-B14F-4D97-AF65-F5344CB8AC3E}">
        <p14:creationId xmlns:p14="http://schemas.microsoft.com/office/powerpoint/2010/main" val="4062140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60</a:t>
            </a:fld>
            <a:endParaRPr lang="en-US"/>
          </a:p>
        </p:txBody>
      </p:sp>
    </p:spTree>
    <p:extLst>
      <p:ext uri="{BB962C8B-B14F-4D97-AF65-F5344CB8AC3E}">
        <p14:creationId xmlns:p14="http://schemas.microsoft.com/office/powerpoint/2010/main" val="167673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AT RANDOM/ MISSING NOT AT RANDOM</a:t>
            </a:r>
          </a:p>
        </p:txBody>
      </p:sp>
      <p:sp>
        <p:nvSpPr>
          <p:cNvPr id="4" name="Slide Number Placeholder 3"/>
          <p:cNvSpPr>
            <a:spLocks noGrp="1"/>
          </p:cNvSpPr>
          <p:nvPr>
            <p:ph type="sldNum" sz="quarter" idx="5"/>
          </p:nvPr>
        </p:nvSpPr>
        <p:spPr/>
        <p:txBody>
          <a:bodyPr/>
          <a:lstStyle/>
          <a:p>
            <a:fld id="{1DFD214F-541B-4DD2-8B8A-22F69F5E8AB6}" type="slidenum">
              <a:rPr lang="en-US" smtClean="0"/>
              <a:t>21</a:t>
            </a:fld>
            <a:endParaRPr lang="en-US"/>
          </a:p>
        </p:txBody>
      </p:sp>
    </p:spTree>
    <p:extLst>
      <p:ext uri="{BB962C8B-B14F-4D97-AF65-F5344CB8AC3E}">
        <p14:creationId xmlns:p14="http://schemas.microsoft.com/office/powerpoint/2010/main" val="2471051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Exploraty</a:t>
            </a:r>
            <a:r>
              <a:rPr lang="en-US" dirty="0"/>
              <a:t> data analysis /// frame the problem + get the data + ((((</a:t>
            </a:r>
            <a:r>
              <a:rPr lang="en-US" dirty="0" err="1"/>
              <a:t>eda</a:t>
            </a:r>
            <a:r>
              <a:rPr lang="en-US" dirty="0"/>
              <a:t> + prepare the data (data gap – </a:t>
            </a:r>
            <a:r>
              <a:rPr lang="en-US" dirty="0" err="1"/>
              <a:t>garp</a:t>
            </a:r>
            <a:r>
              <a:rPr lang="en-US" dirty="0"/>
              <a:t> in and out </a:t>
            </a:r>
            <a:r>
              <a:rPr lang="ar-JO" dirty="0"/>
              <a:t>شرح المشاكل </a:t>
            </a:r>
            <a:r>
              <a:rPr lang="en-US" dirty="0"/>
              <a:t> )))  + explore different models</a:t>
            </a:r>
            <a:r>
              <a:rPr lang="ar-JO" dirty="0"/>
              <a:t> )</a:t>
            </a:r>
            <a:r>
              <a:rPr lang="en-US" dirty="0"/>
              <a:t>VISULAZATION) + model train + evaluation and fine tunning  the model</a:t>
            </a:r>
            <a:r>
              <a:rPr lang="ar-JO" dirty="0"/>
              <a:t>عدم استخدام ال </a:t>
            </a:r>
            <a:r>
              <a:rPr lang="en-US" dirty="0"/>
              <a:t>accuracy /combining precision and recall, f1score, area under curve ROC / </a:t>
            </a:r>
          </a:p>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23</a:t>
            </a:fld>
            <a:endParaRPr lang="en-US"/>
          </a:p>
        </p:txBody>
      </p:sp>
    </p:spTree>
    <p:extLst>
      <p:ext uri="{BB962C8B-B14F-4D97-AF65-F5344CB8AC3E}">
        <p14:creationId xmlns:p14="http://schemas.microsoft.com/office/powerpoint/2010/main" val="3732474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Exploraty</a:t>
            </a:r>
            <a:r>
              <a:rPr lang="en-US" dirty="0"/>
              <a:t> data analysis /// frame the problem + get the data + ((((</a:t>
            </a:r>
            <a:r>
              <a:rPr lang="en-US" dirty="0" err="1"/>
              <a:t>eda</a:t>
            </a:r>
            <a:r>
              <a:rPr lang="en-US" dirty="0"/>
              <a:t> + prepare the data (data gap – </a:t>
            </a:r>
            <a:r>
              <a:rPr lang="en-US" dirty="0" err="1"/>
              <a:t>garp</a:t>
            </a:r>
            <a:r>
              <a:rPr lang="en-US" dirty="0"/>
              <a:t> in and out </a:t>
            </a:r>
            <a:r>
              <a:rPr lang="ar-JO" dirty="0"/>
              <a:t>شرح المشاكل </a:t>
            </a:r>
            <a:r>
              <a:rPr lang="en-US" dirty="0"/>
              <a:t> )))  + explore different models</a:t>
            </a:r>
            <a:r>
              <a:rPr lang="ar-JO" dirty="0"/>
              <a:t> )</a:t>
            </a:r>
            <a:r>
              <a:rPr lang="en-US" dirty="0"/>
              <a:t>VISULAZATION) + model train + evaluation and fine tunning  the model</a:t>
            </a:r>
            <a:r>
              <a:rPr lang="ar-JO" dirty="0"/>
              <a:t>عدم استخدام ال </a:t>
            </a:r>
            <a:r>
              <a:rPr lang="en-US" dirty="0"/>
              <a:t>accuracy /combining precision and recall, f1score, area under curve ROC / </a:t>
            </a:r>
          </a:p>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24</a:t>
            </a:fld>
            <a:endParaRPr lang="en-US"/>
          </a:p>
        </p:txBody>
      </p:sp>
    </p:spTree>
    <p:extLst>
      <p:ext uri="{BB962C8B-B14F-4D97-AF65-F5344CB8AC3E}">
        <p14:creationId xmlns:p14="http://schemas.microsoft.com/office/powerpoint/2010/main" val="1289253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Exploraty</a:t>
            </a:r>
            <a:r>
              <a:rPr lang="en-US" dirty="0"/>
              <a:t> data analysis /// frame the problem + get the data + ((((</a:t>
            </a:r>
            <a:r>
              <a:rPr lang="en-US" dirty="0" err="1"/>
              <a:t>eda</a:t>
            </a:r>
            <a:r>
              <a:rPr lang="en-US" dirty="0"/>
              <a:t> + prepare the data (data gap – </a:t>
            </a:r>
            <a:r>
              <a:rPr lang="en-US" dirty="0" err="1"/>
              <a:t>garp</a:t>
            </a:r>
            <a:r>
              <a:rPr lang="en-US" dirty="0"/>
              <a:t> in and out </a:t>
            </a:r>
            <a:r>
              <a:rPr lang="ar-JO" dirty="0"/>
              <a:t>شرح المشاكل </a:t>
            </a:r>
            <a:r>
              <a:rPr lang="en-US" dirty="0"/>
              <a:t> )))  + explore different models</a:t>
            </a:r>
            <a:r>
              <a:rPr lang="ar-JO" dirty="0"/>
              <a:t> )</a:t>
            </a:r>
            <a:r>
              <a:rPr lang="en-US" dirty="0"/>
              <a:t>VISULAZATION) + model train + evaluation and fine tunning  the model</a:t>
            </a:r>
            <a:r>
              <a:rPr lang="ar-JO" dirty="0"/>
              <a:t>عدم استخدام ال </a:t>
            </a:r>
            <a:r>
              <a:rPr lang="en-US" dirty="0"/>
              <a:t>accuracy /combining precision and recall, f1score, area under curve ROC / </a:t>
            </a:r>
          </a:p>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25</a:t>
            </a:fld>
            <a:endParaRPr lang="en-US"/>
          </a:p>
        </p:txBody>
      </p:sp>
    </p:spTree>
    <p:extLst>
      <p:ext uri="{BB962C8B-B14F-4D97-AF65-F5344CB8AC3E}">
        <p14:creationId xmlns:p14="http://schemas.microsoft.com/office/powerpoint/2010/main" val="159024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Exploraty</a:t>
            </a:r>
            <a:r>
              <a:rPr lang="en-US" dirty="0"/>
              <a:t> data analysis /// frame the problem + get the data + ((((</a:t>
            </a:r>
            <a:r>
              <a:rPr lang="en-US" dirty="0" err="1"/>
              <a:t>eda</a:t>
            </a:r>
            <a:r>
              <a:rPr lang="en-US" dirty="0"/>
              <a:t> + prepare the data (data gap – </a:t>
            </a:r>
            <a:r>
              <a:rPr lang="en-US" dirty="0" err="1"/>
              <a:t>garp</a:t>
            </a:r>
            <a:r>
              <a:rPr lang="en-US" dirty="0"/>
              <a:t> in and out </a:t>
            </a:r>
            <a:r>
              <a:rPr lang="ar-JO" dirty="0"/>
              <a:t>شرح المشاكل </a:t>
            </a:r>
            <a:r>
              <a:rPr lang="en-US" dirty="0"/>
              <a:t> )))  + explore different models</a:t>
            </a:r>
            <a:r>
              <a:rPr lang="ar-JO" dirty="0"/>
              <a:t> )</a:t>
            </a:r>
            <a:r>
              <a:rPr lang="en-US" dirty="0"/>
              <a:t>VISULAZATION) + model train + evaluation and fine tunning  the model</a:t>
            </a:r>
            <a:r>
              <a:rPr lang="ar-JO" dirty="0"/>
              <a:t>عدم استخدام ال </a:t>
            </a:r>
            <a:r>
              <a:rPr lang="en-US" dirty="0"/>
              <a:t>accuracy /combining precision and recall, f1score, area under curve ROC / </a:t>
            </a:r>
          </a:p>
          <a:p>
            <a:endParaRPr lang="en-US" dirty="0"/>
          </a:p>
        </p:txBody>
      </p:sp>
      <p:sp>
        <p:nvSpPr>
          <p:cNvPr id="4" name="Slide Number Placeholder 3"/>
          <p:cNvSpPr>
            <a:spLocks noGrp="1"/>
          </p:cNvSpPr>
          <p:nvPr>
            <p:ph type="sldNum" sz="quarter" idx="5"/>
          </p:nvPr>
        </p:nvSpPr>
        <p:spPr/>
        <p:txBody>
          <a:bodyPr/>
          <a:lstStyle/>
          <a:p>
            <a:fld id="{1DFD214F-541B-4DD2-8B8A-22F69F5E8AB6}" type="slidenum">
              <a:rPr lang="en-US" smtClean="0"/>
              <a:t>26</a:t>
            </a:fld>
            <a:endParaRPr lang="en-US"/>
          </a:p>
        </p:txBody>
      </p:sp>
    </p:spTree>
    <p:extLst>
      <p:ext uri="{BB962C8B-B14F-4D97-AF65-F5344CB8AC3E}">
        <p14:creationId xmlns:p14="http://schemas.microsoft.com/office/powerpoint/2010/main" val="377250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28BA77-0D80-43D2-9907-D27BABFCCEF7}" type="datetime1">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68880-700E-4CBA-91FE-AF2D06116055}" type="slidenum">
              <a:rPr lang="en-US" smtClean="0"/>
              <a:t>‹#›</a:t>
            </a:fld>
            <a:endParaRPr lang="en-US"/>
          </a:p>
        </p:txBody>
      </p:sp>
    </p:spTree>
    <p:extLst>
      <p:ext uri="{BB962C8B-B14F-4D97-AF65-F5344CB8AC3E}">
        <p14:creationId xmlns:p14="http://schemas.microsoft.com/office/powerpoint/2010/main" val="77356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53EC88-547E-4019-B180-E4D5C6B0B1A2}" type="datetime1">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68880-700E-4CBA-91FE-AF2D06116055}" type="slidenum">
              <a:rPr lang="en-US" smtClean="0"/>
              <a:t>‹#›</a:t>
            </a:fld>
            <a:endParaRPr lang="en-US"/>
          </a:p>
        </p:txBody>
      </p:sp>
    </p:spTree>
    <p:extLst>
      <p:ext uri="{BB962C8B-B14F-4D97-AF65-F5344CB8AC3E}">
        <p14:creationId xmlns:p14="http://schemas.microsoft.com/office/powerpoint/2010/main" val="3319150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FF71F1-361D-4E03-8AB8-1A8627A3CE3A}" type="datetime1">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68880-700E-4CBA-91FE-AF2D06116055}" type="slidenum">
              <a:rPr lang="en-US" smtClean="0"/>
              <a:t>‹#›</a:t>
            </a:fld>
            <a:endParaRPr lang="en-US"/>
          </a:p>
        </p:txBody>
      </p:sp>
    </p:spTree>
    <p:extLst>
      <p:ext uri="{BB962C8B-B14F-4D97-AF65-F5344CB8AC3E}">
        <p14:creationId xmlns:p14="http://schemas.microsoft.com/office/powerpoint/2010/main" val="233482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B34496-6FE5-4F07-B021-A75C55636ACD}" type="datetime1">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68880-700E-4CBA-91FE-AF2D06116055}" type="slidenum">
              <a:rPr lang="en-US" smtClean="0"/>
              <a:t>‹#›</a:t>
            </a:fld>
            <a:endParaRPr lang="en-US"/>
          </a:p>
        </p:txBody>
      </p:sp>
    </p:spTree>
    <p:extLst>
      <p:ext uri="{BB962C8B-B14F-4D97-AF65-F5344CB8AC3E}">
        <p14:creationId xmlns:p14="http://schemas.microsoft.com/office/powerpoint/2010/main" val="102144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3838B2-BAC5-4540-A348-3FD6D807F54F}" type="datetime1">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68880-700E-4CBA-91FE-AF2D06116055}" type="slidenum">
              <a:rPr lang="en-US" smtClean="0"/>
              <a:t>‹#›</a:t>
            </a:fld>
            <a:endParaRPr lang="en-US"/>
          </a:p>
        </p:txBody>
      </p:sp>
    </p:spTree>
    <p:extLst>
      <p:ext uri="{BB962C8B-B14F-4D97-AF65-F5344CB8AC3E}">
        <p14:creationId xmlns:p14="http://schemas.microsoft.com/office/powerpoint/2010/main" val="992677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779534-A858-48D9-AF28-B7591AD21F8D}" type="datetime1">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68880-700E-4CBA-91FE-AF2D06116055}" type="slidenum">
              <a:rPr lang="en-US" smtClean="0"/>
              <a:t>‹#›</a:t>
            </a:fld>
            <a:endParaRPr lang="en-US"/>
          </a:p>
        </p:txBody>
      </p:sp>
    </p:spTree>
    <p:extLst>
      <p:ext uri="{BB962C8B-B14F-4D97-AF65-F5344CB8AC3E}">
        <p14:creationId xmlns:p14="http://schemas.microsoft.com/office/powerpoint/2010/main" val="392102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A68FCC-1576-45F2-A2A1-1E21DF3D6BA7}" type="datetime1">
              <a:rPr lang="en-US" smtClean="0"/>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68880-700E-4CBA-91FE-AF2D06116055}" type="slidenum">
              <a:rPr lang="en-US" smtClean="0"/>
              <a:t>‹#›</a:t>
            </a:fld>
            <a:endParaRPr lang="en-US"/>
          </a:p>
        </p:txBody>
      </p:sp>
    </p:spTree>
    <p:extLst>
      <p:ext uri="{BB962C8B-B14F-4D97-AF65-F5344CB8AC3E}">
        <p14:creationId xmlns:p14="http://schemas.microsoft.com/office/powerpoint/2010/main" val="406175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4E67CD-436A-4808-91FF-054A79C7DC16}" type="datetime1">
              <a:rPr lang="en-US" smtClean="0"/>
              <a:t>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68880-700E-4CBA-91FE-AF2D06116055}" type="slidenum">
              <a:rPr lang="en-US" smtClean="0"/>
              <a:t>‹#›</a:t>
            </a:fld>
            <a:endParaRPr lang="en-US"/>
          </a:p>
        </p:txBody>
      </p:sp>
    </p:spTree>
    <p:extLst>
      <p:ext uri="{BB962C8B-B14F-4D97-AF65-F5344CB8AC3E}">
        <p14:creationId xmlns:p14="http://schemas.microsoft.com/office/powerpoint/2010/main" val="3757221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04392A-A482-45A9-B181-D6635179D498}" type="datetime1">
              <a:rPr lang="en-US" smtClean="0"/>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68880-700E-4CBA-91FE-AF2D06116055}" type="slidenum">
              <a:rPr lang="en-US" smtClean="0"/>
              <a:t>‹#›</a:t>
            </a:fld>
            <a:endParaRPr lang="en-US"/>
          </a:p>
        </p:txBody>
      </p:sp>
    </p:spTree>
    <p:extLst>
      <p:ext uri="{BB962C8B-B14F-4D97-AF65-F5344CB8AC3E}">
        <p14:creationId xmlns:p14="http://schemas.microsoft.com/office/powerpoint/2010/main" val="1086115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DDECE1-57A4-4926-A834-03BD0EA7CA59}" type="datetime1">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68880-700E-4CBA-91FE-AF2D06116055}" type="slidenum">
              <a:rPr lang="en-US" smtClean="0"/>
              <a:t>‹#›</a:t>
            </a:fld>
            <a:endParaRPr lang="en-US"/>
          </a:p>
        </p:txBody>
      </p:sp>
    </p:spTree>
    <p:extLst>
      <p:ext uri="{BB962C8B-B14F-4D97-AF65-F5344CB8AC3E}">
        <p14:creationId xmlns:p14="http://schemas.microsoft.com/office/powerpoint/2010/main" val="305171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20BB4A-C526-4E40-953A-9168E33563B8}" type="datetime1">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68880-700E-4CBA-91FE-AF2D06116055}" type="slidenum">
              <a:rPr lang="en-US" smtClean="0"/>
              <a:t>‹#›</a:t>
            </a:fld>
            <a:endParaRPr lang="en-US"/>
          </a:p>
        </p:txBody>
      </p:sp>
    </p:spTree>
    <p:extLst>
      <p:ext uri="{BB962C8B-B14F-4D97-AF65-F5344CB8AC3E}">
        <p14:creationId xmlns:p14="http://schemas.microsoft.com/office/powerpoint/2010/main" val="2616805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4710C-2D2C-48B7-B67F-2F29D2C05162}" type="datetime1">
              <a:rPr lang="en-US" smtClean="0"/>
              <a:t>2/27/2023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68880-700E-4CBA-91FE-AF2D06116055}" type="slidenum">
              <a:rPr lang="en-US" smtClean="0"/>
              <a:t>‹#›</a:t>
            </a:fld>
            <a:endParaRPr lang="en-US"/>
          </a:p>
        </p:txBody>
      </p:sp>
    </p:spTree>
    <p:extLst>
      <p:ext uri="{BB962C8B-B14F-4D97-AF65-F5344CB8AC3E}">
        <p14:creationId xmlns:p14="http://schemas.microsoft.com/office/powerpoint/2010/main" val="22589148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gif"/></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gif"/></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gif"/></Relationships>
</file>

<file path=ppt/slides/_rels/slide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gif"/></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9.png"/><Relationship Id="rId4" Type="http://schemas.openxmlformats.org/officeDocument/2006/relationships/image" Target="../media/image5.gif"/></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gif"/></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4.gif"/><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0" y="-1"/>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ndParaRPr>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B714C0B-F3FD-DA39-971A-8552FCDA1DC4}"/>
              </a:ext>
            </a:extLst>
          </p:cNvPr>
          <p:cNvPicPr>
            <a:picLocks noChangeAspect="1"/>
          </p:cNvPicPr>
          <p:nvPr/>
        </p:nvPicPr>
        <p:blipFill rotWithShape="1">
          <a:blip r:embed="rId2">
            <a:extLst>
              <a:ext uri="{28A0092B-C50C-407E-A947-70E740481C1C}">
                <a14:useLocalDpi xmlns:a14="http://schemas.microsoft.com/office/drawing/2010/main" val="0"/>
              </a:ext>
            </a:extLst>
          </a:blip>
          <a:srcRect b="3258"/>
          <a:stretch/>
        </p:blipFill>
        <p:spPr>
          <a:xfrm>
            <a:off x="0" y="648302"/>
            <a:ext cx="12192000" cy="6209696"/>
          </a:xfrm>
          <a:prstGeom prst="rect">
            <a:avLst/>
          </a:prstGeom>
        </p:spPr>
      </p:pic>
      <p:sp>
        <p:nvSpPr>
          <p:cNvPr id="6" name="TextBox 5">
            <a:extLst>
              <a:ext uri="{FF2B5EF4-FFF2-40B4-BE49-F238E27FC236}">
                <a16:creationId xmlns:a16="http://schemas.microsoft.com/office/drawing/2014/main" id="{6B732FFD-219A-2986-5BD3-3D41180135B0}"/>
              </a:ext>
            </a:extLst>
          </p:cNvPr>
          <p:cNvSpPr txBox="1"/>
          <p:nvPr/>
        </p:nvSpPr>
        <p:spPr>
          <a:xfrm>
            <a:off x="-4469622" y="3061757"/>
            <a:ext cx="4419601" cy="1169551"/>
          </a:xfrm>
          <a:prstGeom prst="rect">
            <a:avLst/>
          </a:prstGeom>
          <a:noFill/>
        </p:spPr>
        <p:txBody>
          <a:bodyPr wrap="square" rtlCol="0">
            <a:spAutoFit/>
          </a:bodyPr>
          <a:lstStyle/>
          <a:p>
            <a:r>
              <a:rPr lang="en-US" sz="7000" dirty="0">
                <a:solidFill>
                  <a:schemeClr val="bg1"/>
                </a:solidFill>
                <a:latin typeface="Swis721 Blk BT" panose="020B0904030502020204" pitchFamily="34" charset="0"/>
              </a:rPr>
              <a:t>ORANGE</a:t>
            </a:r>
          </a:p>
        </p:txBody>
      </p:sp>
      <p:sp>
        <p:nvSpPr>
          <p:cNvPr id="8" name="TextBox 7">
            <a:extLst>
              <a:ext uri="{FF2B5EF4-FFF2-40B4-BE49-F238E27FC236}">
                <a16:creationId xmlns:a16="http://schemas.microsoft.com/office/drawing/2014/main" id="{D25BBBA8-1F46-063D-DE54-F18D114C6815}"/>
              </a:ext>
            </a:extLst>
          </p:cNvPr>
          <p:cNvSpPr txBox="1"/>
          <p:nvPr/>
        </p:nvSpPr>
        <p:spPr>
          <a:xfrm>
            <a:off x="12441814" y="3061987"/>
            <a:ext cx="3288895" cy="1169551"/>
          </a:xfrm>
          <a:prstGeom prst="rect">
            <a:avLst/>
          </a:prstGeom>
          <a:noFill/>
        </p:spPr>
        <p:txBody>
          <a:bodyPr wrap="square" rtlCol="0">
            <a:spAutoFit/>
          </a:bodyPr>
          <a:lstStyle/>
          <a:p>
            <a:r>
              <a:rPr lang="en-US" sz="7000" dirty="0">
                <a:solidFill>
                  <a:schemeClr val="bg1"/>
                </a:solidFill>
                <a:latin typeface="Swis721 Blk BT" panose="020B0904030502020204" pitchFamily="34" charset="0"/>
              </a:rPr>
              <a:t>FIBER</a:t>
            </a:r>
          </a:p>
        </p:txBody>
      </p:sp>
      <p:sp>
        <p:nvSpPr>
          <p:cNvPr id="9" name="Slide Number Placeholder 8">
            <a:extLst>
              <a:ext uri="{FF2B5EF4-FFF2-40B4-BE49-F238E27FC236}">
                <a16:creationId xmlns:a16="http://schemas.microsoft.com/office/drawing/2014/main" id="{D82F137C-D65A-FA9F-3AC6-4370BB19FD19}"/>
              </a:ext>
            </a:extLst>
          </p:cNvPr>
          <p:cNvSpPr>
            <a:spLocks noGrp="1"/>
          </p:cNvSpPr>
          <p:nvPr>
            <p:ph type="sldNum" sz="quarter" idx="12"/>
          </p:nvPr>
        </p:nvSpPr>
        <p:spPr/>
        <p:txBody>
          <a:bodyPr/>
          <a:lstStyle/>
          <a:p>
            <a:fld id="{33568880-700E-4CBA-91FE-AF2D06116055}" type="slidenum">
              <a:rPr lang="en-US" smtClean="0"/>
              <a:t>1</a:t>
            </a:fld>
            <a:endParaRPr lang="en-US"/>
          </a:p>
        </p:txBody>
      </p:sp>
    </p:spTree>
    <p:extLst>
      <p:ext uri="{BB962C8B-B14F-4D97-AF65-F5344CB8AC3E}">
        <p14:creationId xmlns:p14="http://schemas.microsoft.com/office/powerpoint/2010/main" val="3296920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2298"/>
            <a:ext cx="12192000" cy="2657160"/>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4" name="TextBox 3">
            <a:extLst>
              <a:ext uri="{FF2B5EF4-FFF2-40B4-BE49-F238E27FC236}">
                <a16:creationId xmlns:a16="http://schemas.microsoft.com/office/drawing/2014/main" id="{6A09D079-C637-5140-DF1F-5ACECB6332FB}"/>
              </a:ext>
            </a:extLst>
          </p:cNvPr>
          <p:cNvSpPr txBox="1"/>
          <p:nvPr/>
        </p:nvSpPr>
        <p:spPr>
          <a:xfrm>
            <a:off x="3520020" y="211660"/>
            <a:ext cx="8229600" cy="707886"/>
          </a:xfrm>
          <a:prstGeom prst="rect">
            <a:avLst/>
          </a:prstGeom>
          <a:noFill/>
        </p:spPr>
        <p:txBody>
          <a:bodyPr wrap="square" rtlCol="0">
            <a:spAutoFit/>
          </a:bodyPr>
          <a:lstStyle/>
          <a:p>
            <a:r>
              <a:rPr lang="en-US" sz="4000" dirty="0">
                <a:solidFill>
                  <a:schemeClr val="bg1"/>
                </a:solidFill>
                <a:latin typeface="Swis721 Blk BT" panose="020B0904030502020204" pitchFamily="34" charset="0"/>
              </a:rPr>
              <a:t>What</a:t>
            </a:r>
            <a:r>
              <a:rPr lang="en-US" sz="2500" dirty="0">
                <a:solidFill>
                  <a:schemeClr val="bg1"/>
                </a:solidFill>
                <a:latin typeface="Swis721 Blk BT" panose="020B0904030502020204" pitchFamily="34" charset="0"/>
              </a:rPr>
              <a:t> is the churn rate?</a:t>
            </a:r>
          </a:p>
        </p:txBody>
      </p:sp>
      <p:sp>
        <p:nvSpPr>
          <p:cNvPr id="11" name="TextBox 10">
            <a:extLst>
              <a:ext uri="{FF2B5EF4-FFF2-40B4-BE49-F238E27FC236}">
                <a16:creationId xmlns:a16="http://schemas.microsoft.com/office/drawing/2014/main" id="{DF75FB34-C3E5-F3A8-DAD4-173546F17388}"/>
              </a:ext>
            </a:extLst>
          </p:cNvPr>
          <p:cNvSpPr txBox="1"/>
          <p:nvPr/>
        </p:nvSpPr>
        <p:spPr>
          <a:xfrm>
            <a:off x="378681" y="1488191"/>
            <a:ext cx="11473952" cy="769441"/>
          </a:xfrm>
          <a:prstGeom prst="rect">
            <a:avLst/>
          </a:prstGeom>
          <a:noFill/>
        </p:spPr>
        <p:txBody>
          <a:bodyPr wrap="square" rtlCol="0">
            <a:spAutoFit/>
          </a:bodyPr>
          <a:lstStyle/>
          <a:p>
            <a:pPr algn="ctr"/>
            <a:r>
              <a:rPr lang="en-US" sz="2200" b="0" i="0" dirty="0">
                <a:solidFill>
                  <a:schemeClr val="accent2">
                    <a:lumMod val="40000"/>
                    <a:lumOff val="60000"/>
                  </a:schemeClr>
                </a:solidFill>
                <a:effectLst/>
                <a:latin typeface="Swis721 Blk BT" panose="020B0904030502020204" pitchFamily="34" charset="0"/>
              </a:rPr>
              <a:t>“Churn rate is a metric used to measure the rate at which customers or subscribers discontinue using a company's products or services over a given period of time”</a:t>
            </a:r>
            <a:endParaRPr lang="en-US" sz="2200" dirty="0">
              <a:solidFill>
                <a:schemeClr val="accent2">
                  <a:lumMod val="40000"/>
                  <a:lumOff val="60000"/>
                </a:schemeClr>
              </a:solidFill>
              <a:latin typeface="Swis721 Blk BT" panose="020B0904030502020204" pitchFamily="34" charset="0"/>
            </a:endParaRPr>
          </a:p>
        </p:txBody>
      </p:sp>
      <p:sp>
        <p:nvSpPr>
          <p:cNvPr id="5" name="TextBox 4">
            <a:extLst>
              <a:ext uri="{FF2B5EF4-FFF2-40B4-BE49-F238E27FC236}">
                <a16:creationId xmlns:a16="http://schemas.microsoft.com/office/drawing/2014/main" id="{1735ACBC-4711-3C19-0865-970BAC13F2B5}"/>
              </a:ext>
            </a:extLst>
          </p:cNvPr>
          <p:cNvSpPr txBox="1"/>
          <p:nvPr/>
        </p:nvSpPr>
        <p:spPr>
          <a:xfrm>
            <a:off x="17001821" y="2826843"/>
            <a:ext cx="2407067" cy="477054"/>
          </a:xfrm>
          <a:prstGeom prst="rect">
            <a:avLst/>
          </a:prstGeom>
          <a:noFill/>
        </p:spPr>
        <p:txBody>
          <a:bodyPr wrap="square" rtlCol="0">
            <a:spAutoFit/>
          </a:bodyPr>
          <a:lstStyle/>
          <a:p>
            <a:r>
              <a:rPr lang="en-US" sz="2500" dirty="0">
                <a:latin typeface="Swis721 BlkEx BT" panose="020B0907040502030204" pitchFamily="34" charset="0"/>
              </a:rPr>
              <a:t>REASONS</a:t>
            </a:r>
          </a:p>
        </p:txBody>
      </p:sp>
      <p:sp>
        <p:nvSpPr>
          <p:cNvPr id="12" name="Rectangle 11">
            <a:extLst>
              <a:ext uri="{FF2B5EF4-FFF2-40B4-BE49-F238E27FC236}">
                <a16:creationId xmlns:a16="http://schemas.microsoft.com/office/drawing/2014/main" id="{606128C3-FA13-D59B-BE3F-6337777C687A}"/>
              </a:ext>
            </a:extLst>
          </p:cNvPr>
          <p:cNvSpPr/>
          <p:nvPr/>
        </p:nvSpPr>
        <p:spPr>
          <a:xfrm>
            <a:off x="12516614" y="3493423"/>
            <a:ext cx="11370939" cy="1073583"/>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90F4863-B55D-0E17-42EE-8993A01576CF}"/>
              </a:ext>
            </a:extLst>
          </p:cNvPr>
          <p:cNvSpPr txBox="1"/>
          <p:nvPr/>
        </p:nvSpPr>
        <p:spPr>
          <a:xfrm>
            <a:off x="12580313" y="3563397"/>
            <a:ext cx="10943303" cy="1200329"/>
          </a:xfrm>
          <a:prstGeom prst="rect">
            <a:avLst/>
          </a:prstGeom>
          <a:noFill/>
        </p:spPr>
        <p:txBody>
          <a:bodyPr wrap="square" rtlCol="0">
            <a:spAutoFit/>
          </a:bodyPr>
          <a:lstStyle/>
          <a:p>
            <a:r>
              <a:rPr lang="en-US" sz="1800" dirty="0">
                <a:latin typeface="Swis721 Ex BT" panose="020B0605020202020204" pitchFamily="34" charset="0"/>
              </a:rPr>
              <a:t>1- CUSTOMER DIES OR GOES OUT OF BUSINESS.</a:t>
            </a:r>
          </a:p>
          <a:p>
            <a:endParaRPr lang="en-US" sz="1800" dirty="0">
              <a:latin typeface="Swis721 Ex BT" panose="020B0605020202020204" pitchFamily="34" charset="0"/>
            </a:endParaRPr>
          </a:p>
          <a:p>
            <a:r>
              <a:rPr lang="en-US" sz="1800" dirty="0">
                <a:latin typeface="Swis721 Ex BT" panose="020B0605020202020204" pitchFamily="34" charset="0"/>
              </a:rPr>
              <a:t>2- JUST DO NOT ACHIEVE THEIR DESIRED OUTCOME.</a:t>
            </a:r>
          </a:p>
          <a:p>
            <a:endParaRPr lang="en-US" dirty="0"/>
          </a:p>
        </p:txBody>
      </p:sp>
      <p:sp>
        <p:nvSpPr>
          <p:cNvPr id="2" name="TextBox 1">
            <a:extLst>
              <a:ext uri="{FF2B5EF4-FFF2-40B4-BE49-F238E27FC236}">
                <a16:creationId xmlns:a16="http://schemas.microsoft.com/office/drawing/2014/main" id="{62F7B6D5-8EAF-8AAB-5DA7-28D711413AFF}"/>
              </a:ext>
            </a:extLst>
          </p:cNvPr>
          <p:cNvSpPr txBox="1"/>
          <p:nvPr/>
        </p:nvSpPr>
        <p:spPr>
          <a:xfrm>
            <a:off x="2679283" y="2944353"/>
            <a:ext cx="6872748" cy="477054"/>
          </a:xfrm>
          <a:prstGeom prst="rect">
            <a:avLst/>
          </a:prstGeom>
          <a:noFill/>
        </p:spPr>
        <p:txBody>
          <a:bodyPr wrap="square" rtlCol="0">
            <a:spAutoFit/>
          </a:bodyPr>
          <a:lstStyle/>
          <a:p>
            <a:r>
              <a:rPr lang="en-US" sz="2500" dirty="0">
                <a:latin typeface="Swis721 BlkEx BT" panose="020B0907040502030204" pitchFamily="34" charset="0"/>
              </a:rPr>
              <a:t>CHURN RATE CALCULATION</a:t>
            </a:r>
          </a:p>
        </p:txBody>
      </p:sp>
      <p:sp>
        <p:nvSpPr>
          <p:cNvPr id="3" name="Rectangle 2">
            <a:extLst>
              <a:ext uri="{FF2B5EF4-FFF2-40B4-BE49-F238E27FC236}">
                <a16:creationId xmlns:a16="http://schemas.microsoft.com/office/drawing/2014/main" id="{3E88ED4D-A150-1DF4-EE66-A606232AB5A9}"/>
              </a:ext>
            </a:extLst>
          </p:cNvPr>
          <p:cNvSpPr/>
          <p:nvPr/>
        </p:nvSpPr>
        <p:spPr>
          <a:xfrm>
            <a:off x="352717" y="3493419"/>
            <a:ext cx="11370939" cy="2961453"/>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EEE5D30D-B8B5-F9BA-BDDC-2D735963B45C}"/>
              </a:ext>
            </a:extLst>
          </p:cNvPr>
          <p:cNvPicPr>
            <a:picLocks noChangeAspect="1"/>
          </p:cNvPicPr>
          <p:nvPr/>
        </p:nvPicPr>
        <p:blipFill rotWithShape="1">
          <a:blip r:embed="rId3">
            <a:clrChange>
              <a:clrFrom>
                <a:srgbClr val="F1DCC1"/>
              </a:clrFrom>
              <a:clrTo>
                <a:srgbClr val="F1DCC1">
                  <a:alpha val="0"/>
                </a:srgbClr>
              </a:clrTo>
            </a:clrChange>
            <a:extLst>
              <a:ext uri="{28A0092B-C50C-407E-A947-70E740481C1C}">
                <a14:useLocalDpi xmlns:a14="http://schemas.microsoft.com/office/drawing/2010/main" val="0"/>
              </a:ext>
            </a:extLst>
          </a:blip>
          <a:srcRect l="6888" t="27280" b="24513"/>
          <a:stretch/>
        </p:blipFill>
        <p:spPr>
          <a:xfrm>
            <a:off x="6609730" y="5079335"/>
            <a:ext cx="5562614" cy="1920903"/>
          </a:xfrm>
          <a:prstGeom prst="rect">
            <a:avLst/>
          </a:prstGeom>
        </p:spPr>
      </p:pic>
      <p:sp>
        <p:nvSpPr>
          <p:cNvPr id="8" name="TextBox 7">
            <a:extLst>
              <a:ext uri="{FF2B5EF4-FFF2-40B4-BE49-F238E27FC236}">
                <a16:creationId xmlns:a16="http://schemas.microsoft.com/office/drawing/2014/main" id="{0D5A086A-AD22-3098-313D-2A21731B2E68}"/>
              </a:ext>
            </a:extLst>
          </p:cNvPr>
          <p:cNvSpPr txBox="1"/>
          <p:nvPr/>
        </p:nvSpPr>
        <p:spPr>
          <a:xfrm>
            <a:off x="339367" y="3563397"/>
            <a:ext cx="11410253" cy="646331"/>
          </a:xfrm>
          <a:prstGeom prst="rect">
            <a:avLst/>
          </a:prstGeom>
          <a:noFill/>
        </p:spPr>
        <p:txBody>
          <a:bodyPr wrap="square" rtlCol="0">
            <a:spAutoFit/>
          </a:bodyPr>
          <a:lstStyle/>
          <a:p>
            <a:r>
              <a:rPr lang="en-US" dirty="0">
                <a:latin typeface="Swis721 Ex BT" panose="020B0605020202020204" pitchFamily="34" charset="0"/>
              </a:rPr>
              <a:t>CHURN RATE CAPTURES THE NUMBER OF PEOPLE WE RETAIN AT THE END OF A TIME PERIOD.</a:t>
            </a:r>
          </a:p>
        </p:txBody>
      </p:sp>
      <p:sp>
        <p:nvSpPr>
          <p:cNvPr id="9" name="TextBox 8">
            <a:extLst>
              <a:ext uri="{FF2B5EF4-FFF2-40B4-BE49-F238E27FC236}">
                <a16:creationId xmlns:a16="http://schemas.microsoft.com/office/drawing/2014/main" id="{C373AFE7-F00A-DECC-F369-275B7917242D}"/>
              </a:ext>
            </a:extLst>
          </p:cNvPr>
          <p:cNvSpPr txBox="1"/>
          <p:nvPr/>
        </p:nvSpPr>
        <p:spPr>
          <a:xfrm>
            <a:off x="416416" y="4441441"/>
            <a:ext cx="11370939" cy="323165"/>
          </a:xfrm>
          <a:prstGeom prst="rect">
            <a:avLst/>
          </a:prstGeom>
          <a:noFill/>
        </p:spPr>
        <p:txBody>
          <a:bodyPr wrap="square" rtlCol="0">
            <a:spAutoFit/>
          </a:bodyPr>
          <a:lstStyle/>
          <a:p>
            <a:r>
              <a:rPr lang="en-US" sz="1500" dirty="0">
                <a:latin typeface="Swis721 Ex BT" panose="020B0605020202020204" pitchFamily="34" charset="0"/>
              </a:rPr>
              <a:t>CHURN RATE =                             CUSTOMERS AT START OF USAGE INTERVAL – CUSTOMERS AT END OF USAGE INTERVAL</a:t>
            </a:r>
          </a:p>
        </p:txBody>
      </p:sp>
      <p:sp>
        <p:nvSpPr>
          <p:cNvPr id="18" name="TextBox 17">
            <a:extLst>
              <a:ext uri="{FF2B5EF4-FFF2-40B4-BE49-F238E27FC236}">
                <a16:creationId xmlns:a16="http://schemas.microsoft.com/office/drawing/2014/main" id="{C18A153B-6EF3-510C-5DA4-9F8B0D526E4A}"/>
              </a:ext>
            </a:extLst>
          </p:cNvPr>
          <p:cNvSpPr txBox="1"/>
          <p:nvPr/>
        </p:nvSpPr>
        <p:spPr>
          <a:xfrm>
            <a:off x="416416" y="4893278"/>
            <a:ext cx="11307240" cy="323165"/>
          </a:xfrm>
          <a:prstGeom prst="rect">
            <a:avLst/>
          </a:prstGeom>
          <a:noFill/>
        </p:spPr>
        <p:txBody>
          <a:bodyPr wrap="square" rtlCol="0">
            <a:spAutoFit/>
          </a:bodyPr>
          <a:lstStyle/>
          <a:p>
            <a:pPr algn="ctr"/>
            <a:r>
              <a:rPr lang="en-US" sz="1500" dirty="0">
                <a:latin typeface="Swis721 Ex BT" panose="020B0605020202020204" pitchFamily="34" charset="0"/>
              </a:rPr>
              <a:t>CUSTOMERS AT START OF USAGE INTERVAL</a:t>
            </a:r>
          </a:p>
        </p:txBody>
      </p:sp>
      <p:cxnSp>
        <p:nvCxnSpPr>
          <p:cNvPr id="21" name="Straight Connector 20">
            <a:extLst>
              <a:ext uri="{FF2B5EF4-FFF2-40B4-BE49-F238E27FC236}">
                <a16:creationId xmlns:a16="http://schemas.microsoft.com/office/drawing/2014/main" id="{6FB95BA4-4988-4711-E8EA-03A5E0BEF63C}"/>
              </a:ext>
            </a:extLst>
          </p:cNvPr>
          <p:cNvCxnSpPr>
            <a:cxnSpLocks/>
          </p:cNvCxnSpPr>
          <p:nvPr/>
        </p:nvCxnSpPr>
        <p:spPr>
          <a:xfrm>
            <a:off x="2223655" y="4763726"/>
            <a:ext cx="9324331" cy="49512"/>
          </a:xfrm>
          <a:prstGeom prst="line">
            <a:avLst/>
          </a:prstGeom>
          <a:ln w="38100"/>
        </p:spPr>
        <p:style>
          <a:lnRef idx="3">
            <a:schemeClr val="dk1"/>
          </a:lnRef>
          <a:fillRef idx="0">
            <a:schemeClr val="dk1"/>
          </a:fillRef>
          <a:effectRef idx="2">
            <a:schemeClr val="dk1"/>
          </a:effectRef>
          <a:fontRef idx="minor">
            <a:schemeClr val="tx1"/>
          </a:fontRef>
        </p:style>
      </p:cxnSp>
      <p:sp>
        <p:nvSpPr>
          <p:cNvPr id="26" name="Slide Number Placeholder 25">
            <a:extLst>
              <a:ext uri="{FF2B5EF4-FFF2-40B4-BE49-F238E27FC236}">
                <a16:creationId xmlns:a16="http://schemas.microsoft.com/office/drawing/2014/main" id="{E25B3535-6939-B6C0-4588-92BAC0567096}"/>
              </a:ext>
            </a:extLst>
          </p:cNvPr>
          <p:cNvSpPr>
            <a:spLocks noGrp="1"/>
          </p:cNvSpPr>
          <p:nvPr>
            <p:ph type="sldNum" sz="quarter" idx="12"/>
          </p:nvPr>
        </p:nvSpPr>
        <p:spPr/>
        <p:txBody>
          <a:bodyPr/>
          <a:lstStyle/>
          <a:p>
            <a:fld id="{33568880-700E-4CBA-91FE-AF2D06116055}" type="slidenum">
              <a:rPr lang="en-US" smtClean="0"/>
              <a:t>10</a:t>
            </a:fld>
            <a:endParaRPr lang="en-US"/>
          </a:p>
        </p:txBody>
      </p:sp>
      <p:sp>
        <p:nvSpPr>
          <p:cNvPr id="6" name="TextBox 5">
            <a:extLst>
              <a:ext uri="{FF2B5EF4-FFF2-40B4-BE49-F238E27FC236}">
                <a16:creationId xmlns:a16="http://schemas.microsoft.com/office/drawing/2014/main" id="{0E3329FC-40FD-9AE2-F6FA-9B6D012E52D4}"/>
              </a:ext>
            </a:extLst>
          </p:cNvPr>
          <p:cNvSpPr txBox="1"/>
          <p:nvPr/>
        </p:nvSpPr>
        <p:spPr>
          <a:xfrm>
            <a:off x="-8367721" y="2854630"/>
            <a:ext cx="2898282" cy="477054"/>
          </a:xfrm>
          <a:prstGeom prst="rect">
            <a:avLst/>
          </a:prstGeom>
          <a:noFill/>
        </p:spPr>
        <p:txBody>
          <a:bodyPr wrap="square" rtlCol="0">
            <a:spAutoFit/>
          </a:bodyPr>
          <a:lstStyle/>
          <a:p>
            <a:r>
              <a:rPr lang="en-US" sz="2500" dirty="0">
                <a:latin typeface="Swis721 BlkEx BT" panose="020B0907040502030204" pitchFamily="34" charset="0"/>
              </a:rPr>
              <a:t>SOLUTIONS</a:t>
            </a:r>
          </a:p>
        </p:txBody>
      </p:sp>
      <p:pic>
        <p:nvPicPr>
          <p:cNvPr id="20" name="Picture 19">
            <a:extLst>
              <a:ext uri="{FF2B5EF4-FFF2-40B4-BE49-F238E27FC236}">
                <a16:creationId xmlns:a16="http://schemas.microsoft.com/office/drawing/2014/main" id="{6EB1B247-224E-3BC5-3599-123F2AB19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4732" y="3337563"/>
            <a:ext cx="6210405" cy="4390210"/>
          </a:xfrm>
          <a:prstGeom prst="rect">
            <a:avLst/>
          </a:prstGeom>
        </p:spPr>
      </p:pic>
      <p:pic>
        <p:nvPicPr>
          <p:cNvPr id="22" name="Picture 21">
            <a:extLst>
              <a:ext uri="{FF2B5EF4-FFF2-40B4-BE49-F238E27FC236}">
                <a16:creationId xmlns:a16="http://schemas.microsoft.com/office/drawing/2014/main" id="{D59F3B37-7E09-F3C6-1D1A-CC418BBBFF6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371432" y="4509428"/>
            <a:ext cx="4473395" cy="2046480"/>
          </a:xfrm>
          <a:prstGeom prst="rect">
            <a:avLst/>
          </a:prstGeom>
        </p:spPr>
      </p:pic>
      <p:sp>
        <p:nvSpPr>
          <p:cNvPr id="23" name="TextBox 22">
            <a:extLst>
              <a:ext uri="{FF2B5EF4-FFF2-40B4-BE49-F238E27FC236}">
                <a16:creationId xmlns:a16="http://schemas.microsoft.com/office/drawing/2014/main" id="{48BABDAE-F239-3D1F-4BD6-5D9C0023CC66}"/>
              </a:ext>
            </a:extLst>
          </p:cNvPr>
          <p:cNvSpPr txBox="1"/>
          <p:nvPr/>
        </p:nvSpPr>
        <p:spPr>
          <a:xfrm>
            <a:off x="-12054778" y="3647650"/>
            <a:ext cx="9840671" cy="954107"/>
          </a:xfrm>
          <a:prstGeom prst="rect">
            <a:avLst/>
          </a:prstGeom>
          <a:noFill/>
        </p:spPr>
        <p:txBody>
          <a:bodyPr wrap="square" rtlCol="0">
            <a:spAutoFit/>
          </a:bodyPr>
          <a:lstStyle/>
          <a:p>
            <a:pPr algn="ctr"/>
            <a:r>
              <a:rPr lang="en-US" sz="2800" b="0" i="0" dirty="0">
                <a:solidFill>
                  <a:srgbClr val="374151"/>
                </a:solidFill>
                <a:effectLst/>
                <a:latin typeface="Söhne"/>
              </a:rPr>
              <a:t>identify customers who are at risk of churning and take steps to retain them.</a:t>
            </a:r>
            <a:endParaRPr lang="en-US" sz="2500" dirty="0">
              <a:latin typeface="Swis721 Blk BT" panose="020B0904030502020204" pitchFamily="34" charset="0"/>
            </a:endParaRPr>
          </a:p>
        </p:txBody>
      </p:sp>
    </p:spTree>
    <p:extLst>
      <p:ext uri="{BB962C8B-B14F-4D97-AF65-F5344CB8AC3E}">
        <p14:creationId xmlns:p14="http://schemas.microsoft.com/office/powerpoint/2010/main" val="2691556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2298"/>
            <a:ext cx="12192000" cy="2657160"/>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4" name="TextBox 3">
            <a:extLst>
              <a:ext uri="{FF2B5EF4-FFF2-40B4-BE49-F238E27FC236}">
                <a16:creationId xmlns:a16="http://schemas.microsoft.com/office/drawing/2014/main" id="{6A09D079-C637-5140-DF1F-5ACECB6332FB}"/>
              </a:ext>
            </a:extLst>
          </p:cNvPr>
          <p:cNvSpPr txBox="1"/>
          <p:nvPr/>
        </p:nvSpPr>
        <p:spPr>
          <a:xfrm>
            <a:off x="3520020" y="211660"/>
            <a:ext cx="8229600" cy="707886"/>
          </a:xfrm>
          <a:prstGeom prst="rect">
            <a:avLst/>
          </a:prstGeom>
          <a:noFill/>
        </p:spPr>
        <p:txBody>
          <a:bodyPr wrap="square" rtlCol="0">
            <a:spAutoFit/>
          </a:bodyPr>
          <a:lstStyle/>
          <a:p>
            <a:r>
              <a:rPr lang="en-US" sz="4000" dirty="0">
                <a:solidFill>
                  <a:schemeClr val="bg1"/>
                </a:solidFill>
                <a:latin typeface="Swis721 Blk BT" panose="020B0904030502020204" pitchFamily="34" charset="0"/>
              </a:rPr>
              <a:t>What</a:t>
            </a:r>
            <a:r>
              <a:rPr lang="en-US" sz="2500" dirty="0">
                <a:solidFill>
                  <a:schemeClr val="bg1"/>
                </a:solidFill>
                <a:latin typeface="Swis721 Blk BT" panose="020B0904030502020204" pitchFamily="34" charset="0"/>
              </a:rPr>
              <a:t> is the churn rate?</a:t>
            </a:r>
          </a:p>
        </p:txBody>
      </p:sp>
      <p:sp>
        <p:nvSpPr>
          <p:cNvPr id="2" name="TextBox 1">
            <a:extLst>
              <a:ext uri="{FF2B5EF4-FFF2-40B4-BE49-F238E27FC236}">
                <a16:creationId xmlns:a16="http://schemas.microsoft.com/office/drawing/2014/main" id="{62F7B6D5-8EAF-8AAB-5DA7-28D711413AFF}"/>
              </a:ext>
            </a:extLst>
          </p:cNvPr>
          <p:cNvSpPr txBox="1"/>
          <p:nvPr/>
        </p:nvSpPr>
        <p:spPr>
          <a:xfrm>
            <a:off x="4593899" y="2854630"/>
            <a:ext cx="2898282" cy="477054"/>
          </a:xfrm>
          <a:prstGeom prst="rect">
            <a:avLst/>
          </a:prstGeom>
          <a:noFill/>
        </p:spPr>
        <p:txBody>
          <a:bodyPr wrap="square" rtlCol="0">
            <a:spAutoFit/>
          </a:bodyPr>
          <a:lstStyle/>
          <a:p>
            <a:r>
              <a:rPr lang="en-US" sz="2500" dirty="0">
                <a:latin typeface="Swis721 BlkEx BT" panose="020B0907040502030204" pitchFamily="34" charset="0"/>
              </a:rPr>
              <a:t>SOLUTIONS</a:t>
            </a:r>
          </a:p>
        </p:txBody>
      </p:sp>
      <p:sp>
        <p:nvSpPr>
          <p:cNvPr id="3" name="Rectangle 2">
            <a:extLst>
              <a:ext uri="{FF2B5EF4-FFF2-40B4-BE49-F238E27FC236}">
                <a16:creationId xmlns:a16="http://schemas.microsoft.com/office/drawing/2014/main" id="{3E88ED4D-A150-1DF4-EE66-A606232AB5A9}"/>
              </a:ext>
            </a:extLst>
          </p:cNvPr>
          <p:cNvSpPr/>
          <p:nvPr/>
        </p:nvSpPr>
        <p:spPr>
          <a:xfrm>
            <a:off x="352717" y="3493419"/>
            <a:ext cx="11370939" cy="2961453"/>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AA47310-7BFE-5182-FCAC-2479795A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888" y="3337563"/>
            <a:ext cx="6210405" cy="4390210"/>
          </a:xfrm>
          <a:prstGeom prst="rect">
            <a:avLst/>
          </a:prstGeom>
        </p:spPr>
      </p:pic>
      <p:sp>
        <p:nvSpPr>
          <p:cNvPr id="20" name="Slide Number Placeholder 19">
            <a:extLst>
              <a:ext uri="{FF2B5EF4-FFF2-40B4-BE49-F238E27FC236}">
                <a16:creationId xmlns:a16="http://schemas.microsoft.com/office/drawing/2014/main" id="{587F6019-B0DB-3BC6-8AA1-D396A1F385BE}"/>
              </a:ext>
            </a:extLst>
          </p:cNvPr>
          <p:cNvSpPr>
            <a:spLocks noGrp="1"/>
          </p:cNvSpPr>
          <p:nvPr>
            <p:ph type="sldNum" sz="quarter" idx="12"/>
          </p:nvPr>
        </p:nvSpPr>
        <p:spPr/>
        <p:txBody>
          <a:bodyPr/>
          <a:lstStyle/>
          <a:p>
            <a:fld id="{33568880-700E-4CBA-91FE-AF2D06116055}" type="slidenum">
              <a:rPr lang="en-US" smtClean="0"/>
              <a:t>11</a:t>
            </a:fld>
            <a:endParaRPr lang="en-US"/>
          </a:p>
        </p:txBody>
      </p:sp>
      <p:pic>
        <p:nvPicPr>
          <p:cNvPr id="8" name="Picture 7">
            <a:extLst>
              <a:ext uri="{FF2B5EF4-FFF2-40B4-BE49-F238E27FC236}">
                <a16:creationId xmlns:a16="http://schemas.microsoft.com/office/drawing/2014/main" id="{BADFAE3C-7B2B-9901-6B6A-488E9E00FD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0188" y="4509428"/>
            <a:ext cx="4473395" cy="2046480"/>
          </a:xfrm>
          <a:prstGeom prst="rect">
            <a:avLst/>
          </a:prstGeom>
        </p:spPr>
      </p:pic>
      <p:sp>
        <p:nvSpPr>
          <p:cNvPr id="9" name="TextBox 8">
            <a:extLst>
              <a:ext uri="{FF2B5EF4-FFF2-40B4-BE49-F238E27FC236}">
                <a16:creationId xmlns:a16="http://schemas.microsoft.com/office/drawing/2014/main" id="{04D427C0-A281-06A5-8626-139DDDB4BD2F}"/>
              </a:ext>
            </a:extLst>
          </p:cNvPr>
          <p:cNvSpPr txBox="1"/>
          <p:nvPr/>
        </p:nvSpPr>
        <p:spPr>
          <a:xfrm>
            <a:off x="906842" y="3647650"/>
            <a:ext cx="9840671" cy="954107"/>
          </a:xfrm>
          <a:prstGeom prst="rect">
            <a:avLst/>
          </a:prstGeom>
          <a:noFill/>
        </p:spPr>
        <p:txBody>
          <a:bodyPr wrap="square" rtlCol="0">
            <a:spAutoFit/>
          </a:bodyPr>
          <a:lstStyle/>
          <a:p>
            <a:pPr algn="ctr"/>
            <a:r>
              <a:rPr lang="en-US" sz="2800" b="0" i="0" dirty="0">
                <a:solidFill>
                  <a:srgbClr val="374151"/>
                </a:solidFill>
                <a:effectLst/>
                <a:latin typeface="Söhne"/>
              </a:rPr>
              <a:t>identify customers who are at risk of churning and take steps to retain them.</a:t>
            </a:r>
            <a:endParaRPr lang="en-US" sz="2500" dirty="0">
              <a:latin typeface="Swis721 Blk BT" panose="020B0904030502020204" pitchFamily="34" charset="0"/>
            </a:endParaRPr>
          </a:p>
        </p:txBody>
      </p:sp>
      <p:sp>
        <p:nvSpPr>
          <p:cNvPr id="12" name="Oval 11">
            <a:extLst>
              <a:ext uri="{FF2B5EF4-FFF2-40B4-BE49-F238E27FC236}">
                <a16:creationId xmlns:a16="http://schemas.microsoft.com/office/drawing/2014/main" id="{6898155D-66FF-CEF2-4923-10B95AA24F25}"/>
              </a:ext>
            </a:extLst>
          </p:cNvPr>
          <p:cNvSpPr/>
          <p:nvPr/>
        </p:nvSpPr>
        <p:spPr>
          <a:xfrm>
            <a:off x="8471524" y="4509424"/>
            <a:ext cx="1666390" cy="170523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8E0188F6-C4A3-D190-95EA-619D91313B23}"/>
              </a:ext>
            </a:extLst>
          </p:cNvPr>
          <p:cNvSpPr/>
          <p:nvPr/>
        </p:nvSpPr>
        <p:spPr>
          <a:xfrm>
            <a:off x="1993690" y="4754166"/>
            <a:ext cx="1666390" cy="170523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BD3957D2-E826-D0DF-55DB-5C18AFFF9DA8}"/>
              </a:ext>
            </a:extLst>
          </p:cNvPr>
          <p:cNvSpPr txBox="1"/>
          <p:nvPr/>
        </p:nvSpPr>
        <p:spPr>
          <a:xfrm>
            <a:off x="15366583" y="2944353"/>
            <a:ext cx="6872748" cy="477054"/>
          </a:xfrm>
          <a:prstGeom prst="rect">
            <a:avLst/>
          </a:prstGeom>
          <a:noFill/>
        </p:spPr>
        <p:txBody>
          <a:bodyPr wrap="square" rtlCol="0">
            <a:spAutoFit/>
          </a:bodyPr>
          <a:lstStyle/>
          <a:p>
            <a:r>
              <a:rPr lang="en-US" sz="2500" dirty="0">
                <a:latin typeface="Swis721 BlkEx BT" panose="020B0907040502030204" pitchFamily="34" charset="0"/>
              </a:rPr>
              <a:t>CHURN RATE CALCULATION</a:t>
            </a:r>
          </a:p>
        </p:txBody>
      </p:sp>
      <p:sp>
        <p:nvSpPr>
          <p:cNvPr id="16" name="TextBox 15">
            <a:extLst>
              <a:ext uri="{FF2B5EF4-FFF2-40B4-BE49-F238E27FC236}">
                <a16:creationId xmlns:a16="http://schemas.microsoft.com/office/drawing/2014/main" id="{038A4006-362A-66E9-A172-838077D4B158}"/>
              </a:ext>
            </a:extLst>
          </p:cNvPr>
          <p:cNvSpPr txBox="1"/>
          <p:nvPr/>
        </p:nvSpPr>
        <p:spPr>
          <a:xfrm>
            <a:off x="13026667" y="3563397"/>
            <a:ext cx="11410253" cy="646331"/>
          </a:xfrm>
          <a:prstGeom prst="rect">
            <a:avLst/>
          </a:prstGeom>
          <a:noFill/>
        </p:spPr>
        <p:txBody>
          <a:bodyPr wrap="square" rtlCol="0">
            <a:spAutoFit/>
          </a:bodyPr>
          <a:lstStyle/>
          <a:p>
            <a:r>
              <a:rPr lang="en-US" dirty="0">
                <a:latin typeface="Swis721 Ex BT" panose="020B0605020202020204" pitchFamily="34" charset="0"/>
              </a:rPr>
              <a:t>CHURN RATE CAPTURES THE NUMBER OF PEOPLE WE RETAIN AT THE END OF A TIME PERIOD.</a:t>
            </a:r>
          </a:p>
        </p:txBody>
      </p:sp>
      <p:sp>
        <p:nvSpPr>
          <p:cNvPr id="18" name="TextBox 17">
            <a:extLst>
              <a:ext uri="{FF2B5EF4-FFF2-40B4-BE49-F238E27FC236}">
                <a16:creationId xmlns:a16="http://schemas.microsoft.com/office/drawing/2014/main" id="{288614A0-A812-1EA6-1BE7-3B4467C64453}"/>
              </a:ext>
            </a:extLst>
          </p:cNvPr>
          <p:cNvSpPr txBox="1"/>
          <p:nvPr/>
        </p:nvSpPr>
        <p:spPr>
          <a:xfrm>
            <a:off x="13103716" y="4441441"/>
            <a:ext cx="11370939" cy="323165"/>
          </a:xfrm>
          <a:prstGeom prst="rect">
            <a:avLst/>
          </a:prstGeom>
          <a:noFill/>
        </p:spPr>
        <p:txBody>
          <a:bodyPr wrap="square" rtlCol="0">
            <a:spAutoFit/>
          </a:bodyPr>
          <a:lstStyle/>
          <a:p>
            <a:r>
              <a:rPr lang="en-US" sz="1500" dirty="0">
                <a:latin typeface="Swis721 Ex BT" panose="020B0605020202020204" pitchFamily="34" charset="0"/>
              </a:rPr>
              <a:t>CHURN RATE =                             CUSTOMERS AT START OF USAGE INTERVAL – CUSTOMERS AT END OF USAGE INTERVAL</a:t>
            </a:r>
          </a:p>
        </p:txBody>
      </p:sp>
      <p:sp>
        <p:nvSpPr>
          <p:cNvPr id="21" name="TextBox 20">
            <a:extLst>
              <a:ext uri="{FF2B5EF4-FFF2-40B4-BE49-F238E27FC236}">
                <a16:creationId xmlns:a16="http://schemas.microsoft.com/office/drawing/2014/main" id="{7B43DA7A-B69C-5B8D-8692-FD5855B058E2}"/>
              </a:ext>
            </a:extLst>
          </p:cNvPr>
          <p:cNvSpPr txBox="1"/>
          <p:nvPr/>
        </p:nvSpPr>
        <p:spPr>
          <a:xfrm>
            <a:off x="13103716" y="4893278"/>
            <a:ext cx="11307240" cy="323165"/>
          </a:xfrm>
          <a:prstGeom prst="rect">
            <a:avLst/>
          </a:prstGeom>
          <a:noFill/>
        </p:spPr>
        <p:txBody>
          <a:bodyPr wrap="square" rtlCol="0">
            <a:spAutoFit/>
          </a:bodyPr>
          <a:lstStyle/>
          <a:p>
            <a:pPr algn="ctr"/>
            <a:r>
              <a:rPr lang="en-US" sz="1500" dirty="0">
                <a:latin typeface="Swis721 Ex BT" panose="020B0605020202020204" pitchFamily="34" charset="0"/>
              </a:rPr>
              <a:t>CUSTOMERS AT START OF USAGE INTERVAL</a:t>
            </a:r>
          </a:p>
        </p:txBody>
      </p:sp>
      <p:cxnSp>
        <p:nvCxnSpPr>
          <p:cNvPr id="22" name="Straight Connector 21">
            <a:extLst>
              <a:ext uri="{FF2B5EF4-FFF2-40B4-BE49-F238E27FC236}">
                <a16:creationId xmlns:a16="http://schemas.microsoft.com/office/drawing/2014/main" id="{81A3A9A0-0863-17DB-C1AC-E21CB11C26A3}"/>
              </a:ext>
            </a:extLst>
          </p:cNvPr>
          <p:cNvCxnSpPr>
            <a:cxnSpLocks/>
          </p:cNvCxnSpPr>
          <p:nvPr/>
        </p:nvCxnSpPr>
        <p:spPr>
          <a:xfrm>
            <a:off x="14910955" y="4763726"/>
            <a:ext cx="9324331" cy="49512"/>
          </a:xfrm>
          <a:prstGeom prst="line">
            <a:avLst/>
          </a:prstGeom>
          <a:ln w="38100"/>
        </p:spPr>
        <p:style>
          <a:lnRef idx="3">
            <a:schemeClr val="dk1"/>
          </a:lnRef>
          <a:fillRef idx="0">
            <a:schemeClr val="dk1"/>
          </a:fillRef>
          <a:effectRef idx="2">
            <a:schemeClr val="dk1"/>
          </a:effectRef>
          <a:fontRef idx="minor">
            <a:schemeClr val="tx1"/>
          </a:fontRef>
        </p:style>
      </p:cxnSp>
      <p:sp>
        <p:nvSpPr>
          <p:cNvPr id="23" name="Rectangle: Rounded Corners 22">
            <a:extLst>
              <a:ext uri="{FF2B5EF4-FFF2-40B4-BE49-F238E27FC236}">
                <a16:creationId xmlns:a16="http://schemas.microsoft.com/office/drawing/2014/main" id="{391A8AEE-EBB8-6B9C-9203-2670744E4136}"/>
              </a:ext>
            </a:extLst>
          </p:cNvPr>
          <p:cNvSpPr/>
          <p:nvPr/>
        </p:nvSpPr>
        <p:spPr>
          <a:xfrm>
            <a:off x="-12269414" y="2045514"/>
            <a:ext cx="11727543" cy="2207072"/>
          </a:xfrm>
          <a:prstGeom prst="roundRect">
            <a:avLst/>
          </a:prstGeom>
          <a:solidFill>
            <a:schemeClr val="bg1"/>
          </a:solidFill>
          <a:ln w="38100">
            <a:solidFill>
              <a:schemeClr val="accent2">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0" i="0" dirty="0">
                <a:solidFill>
                  <a:srgbClr val="1A202C"/>
                </a:solidFill>
                <a:effectLst/>
                <a:latin typeface="Open Sans" panose="020B0606030504020204" pitchFamily="34" charset="0"/>
              </a:rPr>
              <a:t>in general, an </a:t>
            </a:r>
            <a:r>
              <a:rPr lang="en-US" sz="2000" b="1" i="0" dirty="0">
                <a:solidFill>
                  <a:srgbClr val="1A202C"/>
                </a:solidFill>
                <a:effectLst/>
                <a:latin typeface="Open Sans" panose="020B0606030504020204" pitchFamily="34" charset="0"/>
              </a:rPr>
              <a:t>annual</a:t>
            </a:r>
            <a:r>
              <a:rPr lang="en-US" sz="2000" b="0" i="0" dirty="0">
                <a:solidFill>
                  <a:srgbClr val="1A202C"/>
                </a:solidFill>
                <a:effectLst/>
                <a:latin typeface="Open Sans" panose="020B0606030504020204" pitchFamily="34" charset="0"/>
              </a:rPr>
              <a:t> churn rate of 5% is seen as a reasonable benchmark</a:t>
            </a:r>
            <a:endParaRPr lang="en-US" sz="2000" dirty="0">
              <a:latin typeface="Swis721 Ex BT" panose="020B0605020202020204" pitchFamily="34" charset="0"/>
            </a:endParaRPr>
          </a:p>
        </p:txBody>
      </p:sp>
      <p:sp>
        <p:nvSpPr>
          <p:cNvPr id="24" name="TextBox 23">
            <a:extLst>
              <a:ext uri="{FF2B5EF4-FFF2-40B4-BE49-F238E27FC236}">
                <a16:creationId xmlns:a16="http://schemas.microsoft.com/office/drawing/2014/main" id="{ACCEA639-031F-BDCB-F335-81D278315D5B}"/>
              </a:ext>
            </a:extLst>
          </p:cNvPr>
          <p:cNvSpPr txBox="1"/>
          <p:nvPr/>
        </p:nvSpPr>
        <p:spPr>
          <a:xfrm>
            <a:off x="-12263612" y="2128361"/>
            <a:ext cx="11844294" cy="477054"/>
          </a:xfrm>
          <a:prstGeom prst="rect">
            <a:avLst/>
          </a:prstGeom>
          <a:noFill/>
        </p:spPr>
        <p:txBody>
          <a:bodyPr wrap="square" rtlCol="0">
            <a:spAutoFit/>
          </a:bodyPr>
          <a:lstStyle/>
          <a:p>
            <a:pPr algn="ctr"/>
            <a:r>
              <a:rPr lang="en-US" sz="2500" dirty="0">
                <a:latin typeface="Swis721 Blk BT" panose="020B0904030502020204" pitchFamily="34" charset="0"/>
              </a:rPr>
              <a:t>SUCCESS CRITERIA</a:t>
            </a:r>
          </a:p>
        </p:txBody>
      </p:sp>
      <p:pic>
        <p:nvPicPr>
          <p:cNvPr id="25" name="Picture 24">
            <a:extLst>
              <a:ext uri="{FF2B5EF4-FFF2-40B4-BE49-F238E27FC236}">
                <a16:creationId xmlns:a16="http://schemas.microsoft.com/office/drawing/2014/main" id="{6C4DDC6D-2CBD-1858-C705-807358FA6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0337" y="6877676"/>
            <a:ext cx="3148583" cy="2552905"/>
          </a:xfrm>
          <a:prstGeom prst="rect">
            <a:avLst/>
          </a:prstGeom>
        </p:spPr>
      </p:pic>
      <p:sp>
        <p:nvSpPr>
          <p:cNvPr id="26" name="TextBox 25">
            <a:extLst>
              <a:ext uri="{FF2B5EF4-FFF2-40B4-BE49-F238E27FC236}">
                <a16:creationId xmlns:a16="http://schemas.microsoft.com/office/drawing/2014/main" id="{4506E926-706D-2ADA-2CE3-B651FB31F990}"/>
              </a:ext>
            </a:extLst>
          </p:cNvPr>
          <p:cNvSpPr txBox="1"/>
          <p:nvPr/>
        </p:nvSpPr>
        <p:spPr>
          <a:xfrm>
            <a:off x="378681" y="1488191"/>
            <a:ext cx="11473952" cy="769441"/>
          </a:xfrm>
          <a:prstGeom prst="rect">
            <a:avLst/>
          </a:prstGeom>
          <a:noFill/>
        </p:spPr>
        <p:txBody>
          <a:bodyPr wrap="square" rtlCol="0">
            <a:spAutoFit/>
          </a:bodyPr>
          <a:lstStyle/>
          <a:p>
            <a:pPr algn="ctr"/>
            <a:r>
              <a:rPr lang="en-US" sz="2200" b="0" i="0" dirty="0">
                <a:solidFill>
                  <a:schemeClr val="accent2">
                    <a:lumMod val="40000"/>
                    <a:lumOff val="60000"/>
                  </a:schemeClr>
                </a:solidFill>
                <a:effectLst/>
                <a:latin typeface="Swis721 Blk BT" panose="020B0904030502020204" pitchFamily="34" charset="0"/>
              </a:rPr>
              <a:t>“Churn rate is a metric used to measure the rate at which customers or subscribers discontinue using a company's products or services over a given period of time”</a:t>
            </a:r>
            <a:endParaRPr lang="en-US" sz="2200" dirty="0">
              <a:solidFill>
                <a:schemeClr val="accent2">
                  <a:lumMod val="40000"/>
                  <a:lumOff val="60000"/>
                </a:schemeClr>
              </a:solidFill>
              <a:latin typeface="Swis721 Blk BT" panose="020B0904030502020204" pitchFamily="34" charset="0"/>
            </a:endParaRPr>
          </a:p>
        </p:txBody>
      </p:sp>
    </p:spTree>
    <p:extLst>
      <p:ext uri="{BB962C8B-B14F-4D97-AF65-F5344CB8AC3E}">
        <p14:creationId xmlns:p14="http://schemas.microsoft.com/office/powerpoint/2010/main" val="322451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45326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DEFINITION</a:t>
            </a:r>
          </a:p>
        </p:txBody>
      </p:sp>
      <p:sp>
        <p:nvSpPr>
          <p:cNvPr id="16" name="Rectangle: Rounded Corners 15">
            <a:extLst>
              <a:ext uri="{FF2B5EF4-FFF2-40B4-BE49-F238E27FC236}">
                <a16:creationId xmlns:a16="http://schemas.microsoft.com/office/drawing/2014/main" id="{4C7D47E6-9C6F-8ED3-6EE7-CCB75576255E}"/>
              </a:ext>
            </a:extLst>
          </p:cNvPr>
          <p:cNvSpPr/>
          <p:nvPr/>
        </p:nvSpPr>
        <p:spPr>
          <a:xfrm>
            <a:off x="212146" y="2045514"/>
            <a:ext cx="11727543" cy="2207072"/>
          </a:xfrm>
          <a:prstGeom prst="roundRect">
            <a:avLst/>
          </a:prstGeom>
          <a:solidFill>
            <a:schemeClr val="bg1"/>
          </a:solidFill>
          <a:ln w="38100">
            <a:solidFill>
              <a:schemeClr val="accent2">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0" i="0" dirty="0">
                <a:solidFill>
                  <a:srgbClr val="1A202C"/>
                </a:solidFill>
                <a:effectLst/>
                <a:latin typeface="Open Sans" panose="020B0606030504020204" pitchFamily="34" charset="0"/>
              </a:rPr>
              <a:t>in general, an </a:t>
            </a:r>
            <a:r>
              <a:rPr lang="en-US" sz="2000" b="1" i="0" dirty="0">
                <a:solidFill>
                  <a:srgbClr val="1A202C"/>
                </a:solidFill>
                <a:effectLst/>
                <a:latin typeface="Open Sans" panose="020B0606030504020204" pitchFamily="34" charset="0"/>
              </a:rPr>
              <a:t>annual</a:t>
            </a:r>
            <a:r>
              <a:rPr lang="en-US" sz="2000" b="0" i="0" dirty="0">
                <a:solidFill>
                  <a:srgbClr val="1A202C"/>
                </a:solidFill>
                <a:effectLst/>
                <a:latin typeface="Open Sans" panose="020B0606030504020204" pitchFamily="34" charset="0"/>
              </a:rPr>
              <a:t> churn rate of 5% is seen as a reasonable benchmark</a:t>
            </a:r>
            <a:endParaRPr lang="en-US" sz="2000" dirty="0">
              <a:latin typeface="Swis721 Ex BT" panose="020B0605020202020204" pitchFamily="34" charset="0"/>
            </a:endParaRPr>
          </a:p>
        </p:txBody>
      </p:sp>
      <p:sp>
        <p:nvSpPr>
          <p:cNvPr id="22" name="TextBox 21">
            <a:extLst>
              <a:ext uri="{FF2B5EF4-FFF2-40B4-BE49-F238E27FC236}">
                <a16:creationId xmlns:a16="http://schemas.microsoft.com/office/drawing/2014/main" id="{0F65A475-C964-9059-AF8D-EEA01ACB83AE}"/>
              </a:ext>
            </a:extLst>
          </p:cNvPr>
          <p:cNvSpPr txBox="1"/>
          <p:nvPr/>
        </p:nvSpPr>
        <p:spPr>
          <a:xfrm>
            <a:off x="217948" y="2128361"/>
            <a:ext cx="11844294" cy="477054"/>
          </a:xfrm>
          <a:prstGeom prst="rect">
            <a:avLst/>
          </a:prstGeom>
          <a:noFill/>
        </p:spPr>
        <p:txBody>
          <a:bodyPr wrap="square" rtlCol="0">
            <a:spAutoFit/>
          </a:bodyPr>
          <a:lstStyle/>
          <a:p>
            <a:pPr algn="ctr"/>
            <a:r>
              <a:rPr lang="en-US" sz="2500" dirty="0">
                <a:latin typeface="Swis721 Blk BT" panose="020B0904030502020204" pitchFamily="34" charset="0"/>
              </a:rPr>
              <a:t>SUCCESS CRITERIA</a:t>
            </a:r>
          </a:p>
        </p:txBody>
      </p:sp>
      <p:pic>
        <p:nvPicPr>
          <p:cNvPr id="36" name="Picture 35">
            <a:extLst>
              <a:ext uri="{FF2B5EF4-FFF2-40B4-BE49-F238E27FC236}">
                <a16:creationId xmlns:a16="http://schemas.microsoft.com/office/drawing/2014/main" id="{0EE196D2-A533-9264-5682-5DFEA364F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0337" y="4363076"/>
            <a:ext cx="3148583" cy="2552905"/>
          </a:xfrm>
          <a:prstGeom prst="rect">
            <a:avLst/>
          </a:prstGeom>
        </p:spPr>
      </p:pic>
      <p:sp>
        <p:nvSpPr>
          <p:cNvPr id="4" name="Slide Number Placeholder 3">
            <a:extLst>
              <a:ext uri="{FF2B5EF4-FFF2-40B4-BE49-F238E27FC236}">
                <a16:creationId xmlns:a16="http://schemas.microsoft.com/office/drawing/2014/main" id="{917AC818-CAC1-A636-1479-BA602E9130B5}"/>
              </a:ext>
            </a:extLst>
          </p:cNvPr>
          <p:cNvSpPr>
            <a:spLocks noGrp="1"/>
          </p:cNvSpPr>
          <p:nvPr>
            <p:ph type="sldNum" sz="quarter" idx="12"/>
          </p:nvPr>
        </p:nvSpPr>
        <p:spPr/>
        <p:txBody>
          <a:bodyPr/>
          <a:lstStyle/>
          <a:p>
            <a:fld id="{33568880-700E-4CBA-91FE-AF2D06116055}" type="slidenum">
              <a:rPr lang="en-US" smtClean="0"/>
              <a:t>12</a:t>
            </a:fld>
            <a:endParaRPr lang="en-US"/>
          </a:p>
        </p:txBody>
      </p:sp>
    </p:spTree>
    <p:extLst>
      <p:ext uri="{BB962C8B-B14F-4D97-AF65-F5344CB8AC3E}">
        <p14:creationId xmlns:p14="http://schemas.microsoft.com/office/powerpoint/2010/main" val="233683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2"/>
            <a:ext cx="12192000" cy="796348"/>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45326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161" y="-2980181"/>
            <a:ext cx="3524250" cy="2857500"/>
          </a:xfrm>
          <a:prstGeom prst="rect">
            <a:avLst/>
          </a:prstGeom>
        </p:spPr>
      </p:pic>
      <p:pic>
        <p:nvPicPr>
          <p:cNvPr id="21" name="Picture 20">
            <a:extLst>
              <a:ext uri="{FF2B5EF4-FFF2-40B4-BE49-F238E27FC236}">
                <a16:creationId xmlns:a16="http://schemas.microsoft.com/office/drawing/2014/main" id="{08040B9D-CD20-4555-8819-3050078DE263}"/>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7386" b="493"/>
          <a:stretch/>
        </p:blipFill>
        <p:spPr>
          <a:xfrm>
            <a:off x="-60872" y="3033848"/>
            <a:ext cx="12231314" cy="3825774"/>
          </a:xfrm>
          <a:prstGeom prst="rect">
            <a:avLst/>
          </a:prstGeom>
        </p:spPr>
      </p:pic>
      <p:sp>
        <p:nvSpPr>
          <p:cNvPr id="2" name="Slide Number Placeholder 1">
            <a:extLst>
              <a:ext uri="{FF2B5EF4-FFF2-40B4-BE49-F238E27FC236}">
                <a16:creationId xmlns:a16="http://schemas.microsoft.com/office/drawing/2014/main" id="{0C969DF3-003B-2C96-FAA9-56C19371F97E}"/>
              </a:ext>
            </a:extLst>
          </p:cNvPr>
          <p:cNvSpPr>
            <a:spLocks noGrp="1"/>
          </p:cNvSpPr>
          <p:nvPr>
            <p:ph type="sldNum" sz="quarter" idx="12"/>
          </p:nvPr>
        </p:nvSpPr>
        <p:spPr/>
        <p:txBody>
          <a:bodyPr/>
          <a:lstStyle/>
          <a:p>
            <a:fld id="{33568880-700E-4CBA-91FE-AF2D06116055}" type="slidenum">
              <a:rPr lang="en-US" smtClean="0"/>
              <a:t>13</a:t>
            </a:fld>
            <a:endParaRPr lang="en-US"/>
          </a:p>
        </p:txBody>
      </p:sp>
      <p:sp>
        <p:nvSpPr>
          <p:cNvPr id="3" name="Rectangle: Rounded Corners 2">
            <a:extLst>
              <a:ext uri="{FF2B5EF4-FFF2-40B4-BE49-F238E27FC236}">
                <a16:creationId xmlns:a16="http://schemas.microsoft.com/office/drawing/2014/main" id="{AB7E2FDF-F466-5A4B-5551-FDA1D25E474D}"/>
              </a:ext>
            </a:extLst>
          </p:cNvPr>
          <p:cNvSpPr/>
          <p:nvPr/>
        </p:nvSpPr>
        <p:spPr>
          <a:xfrm>
            <a:off x="12945166" y="2045514"/>
            <a:ext cx="11727543" cy="2207072"/>
          </a:xfrm>
          <a:prstGeom prst="roundRect">
            <a:avLst/>
          </a:prstGeom>
          <a:solidFill>
            <a:schemeClr val="bg1"/>
          </a:solidFill>
          <a:ln w="38100">
            <a:solidFill>
              <a:schemeClr val="accent2">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0" i="0" dirty="0">
                <a:solidFill>
                  <a:srgbClr val="1A202C"/>
                </a:solidFill>
                <a:effectLst/>
                <a:latin typeface="Open Sans" panose="020B0606030504020204" pitchFamily="34" charset="0"/>
              </a:rPr>
              <a:t>in general, an </a:t>
            </a:r>
            <a:r>
              <a:rPr lang="en-US" sz="2000" b="1" i="0" dirty="0">
                <a:solidFill>
                  <a:srgbClr val="1A202C"/>
                </a:solidFill>
                <a:effectLst/>
                <a:latin typeface="Open Sans" panose="020B0606030504020204" pitchFamily="34" charset="0"/>
              </a:rPr>
              <a:t>annual</a:t>
            </a:r>
            <a:r>
              <a:rPr lang="en-US" sz="2000" b="0" i="0" dirty="0">
                <a:solidFill>
                  <a:srgbClr val="1A202C"/>
                </a:solidFill>
                <a:effectLst/>
                <a:latin typeface="Open Sans" panose="020B0606030504020204" pitchFamily="34" charset="0"/>
              </a:rPr>
              <a:t> churn rate of 5% is seen as a reasonable benchmark</a:t>
            </a:r>
            <a:endParaRPr lang="en-US" sz="2000" dirty="0">
              <a:latin typeface="Swis721 Ex BT" panose="020B0605020202020204" pitchFamily="34" charset="0"/>
            </a:endParaRPr>
          </a:p>
        </p:txBody>
      </p:sp>
      <p:sp>
        <p:nvSpPr>
          <p:cNvPr id="4" name="TextBox 3">
            <a:extLst>
              <a:ext uri="{FF2B5EF4-FFF2-40B4-BE49-F238E27FC236}">
                <a16:creationId xmlns:a16="http://schemas.microsoft.com/office/drawing/2014/main" id="{A063BEFF-B07E-CC86-BFCA-CF0BF51FF51A}"/>
              </a:ext>
            </a:extLst>
          </p:cNvPr>
          <p:cNvSpPr txBox="1"/>
          <p:nvPr/>
        </p:nvSpPr>
        <p:spPr>
          <a:xfrm>
            <a:off x="12950968" y="2128361"/>
            <a:ext cx="11844294" cy="477054"/>
          </a:xfrm>
          <a:prstGeom prst="rect">
            <a:avLst/>
          </a:prstGeom>
          <a:noFill/>
        </p:spPr>
        <p:txBody>
          <a:bodyPr wrap="square" rtlCol="0">
            <a:spAutoFit/>
          </a:bodyPr>
          <a:lstStyle/>
          <a:p>
            <a:pPr algn="ctr"/>
            <a:r>
              <a:rPr lang="en-US" sz="2500" dirty="0">
                <a:latin typeface="Swis721 Blk BT" panose="020B0904030502020204" pitchFamily="34" charset="0"/>
              </a:rPr>
              <a:t>SUCCESS CRITERIA</a:t>
            </a:r>
          </a:p>
        </p:txBody>
      </p:sp>
      <p:sp>
        <p:nvSpPr>
          <p:cNvPr id="5" name="Rectangle 4">
            <a:extLst>
              <a:ext uri="{FF2B5EF4-FFF2-40B4-BE49-F238E27FC236}">
                <a16:creationId xmlns:a16="http://schemas.microsoft.com/office/drawing/2014/main" id="{4049B239-48D8-8AA6-BE2D-5DAB1642F98E}"/>
              </a:ext>
            </a:extLst>
          </p:cNvPr>
          <p:cNvSpPr/>
          <p:nvPr/>
        </p:nvSpPr>
        <p:spPr>
          <a:xfrm>
            <a:off x="2959490" y="9337777"/>
            <a:ext cx="1819037"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MISSING VALUES</a:t>
            </a:r>
          </a:p>
        </p:txBody>
      </p:sp>
      <p:sp>
        <p:nvSpPr>
          <p:cNvPr id="6" name="Rectangle 5">
            <a:extLst>
              <a:ext uri="{FF2B5EF4-FFF2-40B4-BE49-F238E27FC236}">
                <a16:creationId xmlns:a16="http://schemas.microsoft.com/office/drawing/2014/main" id="{C51A96C7-7F1E-18ED-9C83-9FA27401B74C}"/>
              </a:ext>
            </a:extLst>
          </p:cNvPr>
          <p:cNvSpPr/>
          <p:nvPr/>
        </p:nvSpPr>
        <p:spPr>
          <a:xfrm>
            <a:off x="5245592" y="9337777"/>
            <a:ext cx="1793849"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OUTLIERS AND VARIATION</a:t>
            </a:r>
          </a:p>
        </p:txBody>
      </p:sp>
      <p:sp>
        <p:nvSpPr>
          <p:cNvPr id="11" name="Rectangle 10">
            <a:extLst>
              <a:ext uri="{FF2B5EF4-FFF2-40B4-BE49-F238E27FC236}">
                <a16:creationId xmlns:a16="http://schemas.microsoft.com/office/drawing/2014/main" id="{6C155DBC-B002-C4D6-7CA3-8A56A1DAD4A8}"/>
              </a:ext>
            </a:extLst>
          </p:cNvPr>
          <p:cNvSpPr/>
          <p:nvPr/>
        </p:nvSpPr>
        <p:spPr>
          <a:xfrm>
            <a:off x="7466481" y="9301644"/>
            <a:ext cx="1816710"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IMBALANCE DATA</a:t>
            </a:r>
          </a:p>
        </p:txBody>
      </p:sp>
      <p:sp>
        <p:nvSpPr>
          <p:cNvPr id="12" name="Rectangle 11">
            <a:extLst>
              <a:ext uri="{FF2B5EF4-FFF2-40B4-BE49-F238E27FC236}">
                <a16:creationId xmlns:a16="http://schemas.microsoft.com/office/drawing/2014/main" id="{8023028E-CFB8-828E-AD21-1AA2DC3D1F06}"/>
              </a:ext>
            </a:extLst>
          </p:cNvPr>
          <p:cNvSpPr/>
          <p:nvPr/>
        </p:nvSpPr>
        <p:spPr>
          <a:xfrm>
            <a:off x="9740426" y="9265559"/>
            <a:ext cx="1803091"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CATEGOR-ICAL DATA</a:t>
            </a:r>
          </a:p>
        </p:txBody>
      </p:sp>
      <p:sp>
        <p:nvSpPr>
          <p:cNvPr id="16" name="Rectangle 15">
            <a:extLst>
              <a:ext uri="{FF2B5EF4-FFF2-40B4-BE49-F238E27FC236}">
                <a16:creationId xmlns:a16="http://schemas.microsoft.com/office/drawing/2014/main" id="{2D210DE9-7363-34E3-B637-D93B0F2A5C7A}"/>
              </a:ext>
            </a:extLst>
          </p:cNvPr>
          <p:cNvSpPr/>
          <p:nvPr/>
        </p:nvSpPr>
        <p:spPr>
          <a:xfrm>
            <a:off x="687544" y="9367394"/>
            <a:ext cx="1819037"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MISINTERPRETATION SOME FEATURES</a:t>
            </a:r>
          </a:p>
        </p:txBody>
      </p:sp>
      <p:sp>
        <p:nvSpPr>
          <p:cNvPr id="18" name="Rectangle 17">
            <a:extLst>
              <a:ext uri="{FF2B5EF4-FFF2-40B4-BE49-F238E27FC236}">
                <a16:creationId xmlns:a16="http://schemas.microsoft.com/office/drawing/2014/main" id="{84E39CEB-95F5-9509-830B-1AC22982852F}"/>
              </a:ext>
            </a:extLst>
          </p:cNvPr>
          <p:cNvSpPr/>
          <p:nvPr/>
        </p:nvSpPr>
        <p:spPr>
          <a:xfrm>
            <a:off x="4391332" y="7250315"/>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FRAME THE PROBLEM</a:t>
            </a:r>
          </a:p>
        </p:txBody>
      </p:sp>
      <p:sp>
        <p:nvSpPr>
          <p:cNvPr id="19" name="Rectangle 18">
            <a:extLst>
              <a:ext uri="{FF2B5EF4-FFF2-40B4-BE49-F238E27FC236}">
                <a16:creationId xmlns:a16="http://schemas.microsoft.com/office/drawing/2014/main" id="{D77FBD50-7FCB-9B40-A290-549AEFA0BE86}"/>
              </a:ext>
            </a:extLst>
          </p:cNvPr>
          <p:cNvSpPr/>
          <p:nvPr/>
        </p:nvSpPr>
        <p:spPr>
          <a:xfrm>
            <a:off x="4423415" y="8595219"/>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EDA</a:t>
            </a:r>
          </a:p>
        </p:txBody>
      </p:sp>
      <p:sp>
        <p:nvSpPr>
          <p:cNvPr id="20" name="Rectangle 19">
            <a:extLst>
              <a:ext uri="{FF2B5EF4-FFF2-40B4-BE49-F238E27FC236}">
                <a16:creationId xmlns:a16="http://schemas.microsoft.com/office/drawing/2014/main" id="{060EE23D-A797-F55C-7B75-78BDB2C2F016}"/>
              </a:ext>
            </a:extLst>
          </p:cNvPr>
          <p:cNvSpPr/>
          <p:nvPr/>
        </p:nvSpPr>
        <p:spPr>
          <a:xfrm>
            <a:off x="4400837" y="7929746"/>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GET THE DATA</a:t>
            </a:r>
          </a:p>
        </p:txBody>
      </p:sp>
      <p:sp>
        <p:nvSpPr>
          <p:cNvPr id="22" name="Rectangle 21">
            <a:extLst>
              <a:ext uri="{FF2B5EF4-FFF2-40B4-BE49-F238E27FC236}">
                <a16:creationId xmlns:a16="http://schemas.microsoft.com/office/drawing/2014/main" id="{84C9A369-F387-8DFB-339C-0845D717C47C}"/>
              </a:ext>
            </a:extLst>
          </p:cNvPr>
          <p:cNvSpPr/>
          <p:nvPr/>
        </p:nvSpPr>
        <p:spPr>
          <a:xfrm>
            <a:off x="2957163" y="-2207324"/>
            <a:ext cx="1819037" cy="173942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968E94A-6712-A8C6-A925-684FD2CDFB91}"/>
              </a:ext>
            </a:extLst>
          </p:cNvPr>
          <p:cNvSpPr/>
          <p:nvPr/>
        </p:nvSpPr>
        <p:spPr>
          <a:xfrm>
            <a:off x="5220405" y="-2207324"/>
            <a:ext cx="1819037" cy="173942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8646169-5731-56B6-B454-0AF80BCBFE96}"/>
              </a:ext>
            </a:extLst>
          </p:cNvPr>
          <p:cNvSpPr/>
          <p:nvPr/>
        </p:nvSpPr>
        <p:spPr>
          <a:xfrm>
            <a:off x="7464153" y="-2220597"/>
            <a:ext cx="1819037" cy="173942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09AB51-DA91-C914-6245-9628A422898A}"/>
              </a:ext>
            </a:extLst>
          </p:cNvPr>
          <p:cNvSpPr/>
          <p:nvPr/>
        </p:nvSpPr>
        <p:spPr>
          <a:xfrm>
            <a:off x="9719571" y="-2243405"/>
            <a:ext cx="1819037" cy="173942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E8265FB-F1E4-B931-E377-1E8AB21C699C}"/>
              </a:ext>
            </a:extLst>
          </p:cNvPr>
          <p:cNvSpPr/>
          <p:nvPr/>
        </p:nvSpPr>
        <p:spPr>
          <a:xfrm>
            <a:off x="687544" y="-2173213"/>
            <a:ext cx="1819037" cy="173942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20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2"/>
            <a:ext cx="12192000" cy="5460052"/>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45326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pic>
        <p:nvPicPr>
          <p:cNvPr id="21" name="Picture 20">
            <a:extLst>
              <a:ext uri="{FF2B5EF4-FFF2-40B4-BE49-F238E27FC236}">
                <a16:creationId xmlns:a16="http://schemas.microsoft.com/office/drawing/2014/main" id="{08040B9D-CD20-4555-8819-3050078DE263}"/>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7386" b="493"/>
          <a:stretch/>
        </p:blipFill>
        <p:spPr>
          <a:xfrm>
            <a:off x="-60872" y="6920048"/>
            <a:ext cx="12231314" cy="3825774"/>
          </a:xfrm>
          <a:prstGeom prst="rect">
            <a:avLst/>
          </a:prstGeom>
        </p:spPr>
      </p:pic>
      <p:sp>
        <p:nvSpPr>
          <p:cNvPr id="4" name="TextBox 3">
            <a:extLst>
              <a:ext uri="{FF2B5EF4-FFF2-40B4-BE49-F238E27FC236}">
                <a16:creationId xmlns:a16="http://schemas.microsoft.com/office/drawing/2014/main" id="{18A1BFC9-4510-CFDC-9F40-E6ADB3C0011B}"/>
              </a:ext>
            </a:extLst>
          </p:cNvPr>
          <p:cNvSpPr txBox="1"/>
          <p:nvPr/>
        </p:nvSpPr>
        <p:spPr>
          <a:xfrm>
            <a:off x="53449" y="2100022"/>
            <a:ext cx="12186198" cy="477054"/>
          </a:xfrm>
          <a:prstGeom prst="rect">
            <a:avLst/>
          </a:prstGeom>
          <a:noFill/>
        </p:spPr>
        <p:txBody>
          <a:bodyPr wrap="square" rtlCol="0">
            <a:spAutoFit/>
          </a:bodyPr>
          <a:lstStyle/>
          <a:p>
            <a:pPr algn="ctr"/>
            <a:r>
              <a:rPr lang="en-US" sz="2500" dirty="0">
                <a:solidFill>
                  <a:schemeClr val="bg1"/>
                </a:solidFill>
                <a:latin typeface="Swis721 Blk BT" panose="020B0904030502020204" pitchFamily="34" charset="0"/>
              </a:rPr>
              <a:t>“WHAT COULD BE THE KEY ELEMENT OF THE PROBLEM?”</a:t>
            </a:r>
          </a:p>
        </p:txBody>
      </p:sp>
      <p:sp>
        <p:nvSpPr>
          <p:cNvPr id="45" name="Rectangle 44">
            <a:extLst>
              <a:ext uri="{FF2B5EF4-FFF2-40B4-BE49-F238E27FC236}">
                <a16:creationId xmlns:a16="http://schemas.microsoft.com/office/drawing/2014/main" id="{04735F2F-387C-EB44-927B-308121607426}"/>
              </a:ext>
            </a:extLst>
          </p:cNvPr>
          <p:cNvSpPr/>
          <p:nvPr/>
        </p:nvSpPr>
        <p:spPr>
          <a:xfrm>
            <a:off x="2959490" y="4811497"/>
            <a:ext cx="1819037"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MISSING VALUES</a:t>
            </a:r>
          </a:p>
        </p:txBody>
      </p:sp>
      <p:sp>
        <p:nvSpPr>
          <p:cNvPr id="46" name="Rectangle 45">
            <a:extLst>
              <a:ext uri="{FF2B5EF4-FFF2-40B4-BE49-F238E27FC236}">
                <a16:creationId xmlns:a16="http://schemas.microsoft.com/office/drawing/2014/main" id="{EC92504F-0D2E-72A6-26C2-85C32CD2FC7E}"/>
              </a:ext>
            </a:extLst>
          </p:cNvPr>
          <p:cNvSpPr/>
          <p:nvPr/>
        </p:nvSpPr>
        <p:spPr>
          <a:xfrm>
            <a:off x="2957163" y="4775364"/>
            <a:ext cx="1819037" cy="173942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8A477B-FB46-6A53-4909-D4DCBB5C4927}"/>
              </a:ext>
            </a:extLst>
          </p:cNvPr>
          <p:cNvSpPr/>
          <p:nvPr/>
        </p:nvSpPr>
        <p:spPr>
          <a:xfrm>
            <a:off x="5245592" y="4811497"/>
            <a:ext cx="1793849"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OUTLIERS AND VARIATION</a:t>
            </a:r>
          </a:p>
        </p:txBody>
      </p:sp>
      <p:sp>
        <p:nvSpPr>
          <p:cNvPr id="48" name="Rectangle 47">
            <a:extLst>
              <a:ext uri="{FF2B5EF4-FFF2-40B4-BE49-F238E27FC236}">
                <a16:creationId xmlns:a16="http://schemas.microsoft.com/office/drawing/2014/main" id="{ED6E28E9-0D8E-16C8-EDF3-5E7CE955BF7B}"/>
              </a:ext>
            </a:extLst>
          </p:cNvPr>
          <p:cNvSpPr/>
          <p:nvPr/>
        </p:nvSpPr>
        <p:spPr>
          <a:xfrm>
            <a:off x="5220405" y="4775364"/>
            <a:ext cx="1819037" cy="173942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F535022-6C31-072C-07CC-3AE6EE909680}"/>
              </a:ext>
            </a:extLst>
          </p:cNvPr>
          <p:cNvSpPr/>
          <p:nvPr/>
        </p:nvSpPr>
        <p:spPr>
          <a:xfrm>
            <a:off x="7466481" y="4775364"/>
            <a:ext cx="1816710"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IMBALANCE DATA</a:t>
            </a:r>
          </a:p>
        </p:txBody>
      </p:sp>
      <p:sp>
        <p:nvSpPr>
          <p:cNvPr id="50" name="Rectangle 49">
            <a:extLst>
              <a:ext uri="{FF2B5EF4-FFF2-40B4-BE49-F238E27FC236}">
                <a16:creationId xmlns:a16="http://schemas.microsoft.com/office/drawing/2014/main" id="{68E9A2FF-269F-A4AA-4676-620D045E9FFB}"/>
              </a:ext>
            </a:extLst>
          </p:cNvPr>
          <p:cNvSpPr/>
          <p:nvPr/>
        </p:nvSpPr>
        <p:spPr>
          <a:xfrm>
            <a:off x="7464153" y="4762091"/>
            <a:ext cx="1819037" cy="173942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3E8CB47-2C71-29EE-49DA-CD164E16B7A0}"/>
              </a:ext>
            </a:extLst>
          </p:cNvPr>
          <p:cNvSpPr/>
          <p:nvPr/>
        </p:nvSpPr>
        <p:spPr>
          <a:xfrm>
            <a:off x="9740426" y="4739279"/>
            <a:ext cx="1803091"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CATEGOR-ICAL DATA</a:t>
            </a:r>
          </a:p>
        </p:txBody>
      </p:sp>
      <p:sp>
        <p:nvSpPr>
          <p:cNvPr id="52" name="Rectangle 51">
            <a:extLst>
              <a:ext uri="{FF2B5EF4-FFF2-40B4-BE49-F238E27FC236}">
                <a16:creationId xmlns:a16="http://schemas.microsoft.com/office/drawing/2014/main" id="{6C6EEE72-C786-062F-59E3-D52D92A7FED7}"/>
              </a:ext>
            </a:extLst>
          </p:cNvPr>
          <p:cNvSpPr/>
          <p:nvPr/>
        </p:nvSpPr>
        <p:spPr>
          <a:xfrm>
            <a:off x="9719571" y="4739283"/>
            <a:ext cx="1819037" cy="173942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E8622C-B3F3-C763-3CBC-79A173768D73}"/>
              </a:ext>
            </a:extLst>
          </p:cNvPr>
          <p:cNvSpPr/>
          <p:nvPr/>
        </p:nvSpPr>
        <p:spPr>
          <a:xfrm>
            <a:off x="687544" y="4841114"/>
            <a:ext cx="1819037"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MISINTERPRETATION SOME FEATURES</a:t>
            </a:r>
          </a:p>
        </p:txBody>
      </p:sp>
      <p:sp>
        <p:nvSpPr>
          <p:cNvPr id="43" name="Rectangle 42">
            <a:extLst>
              <a:ext uri="{FF2B5EF4-FFF2-40B4-BE49-F238E27FC236}">
                <a16:creationId xmlns:a16="http://schemas.microsoft.com/office/drawing/2014/main" id="{2EDF3A14-CCEC-4A4C-AA42-6E9C4C2633DD}"/>
              </a:ext>
            </a:extLst>
          </p:cNvPr>
          <p:cNvSpPr/>
          <p:nvPr/>
        </p:nvSpPr>
        <p:spPr>
          <a:xfrm>
            <a:off x="687544" y="4809475"/>
            <a:ext cx="1819037" cy="173942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F515C56-AAEA-ECD9-C13C-45D799A7365C}"/>
              </a:ext>
            </a:extLst>
          </p:cNvPr>
          <p:cNvSpPr/>
          <p:nvPr/>
        </p:nvSpPr>
        <p:spPr>
          <a:xfrm>
            <a:off x="4391332" y="2724035"/>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FRAME THE PROBLEM</a:t>
            </a:r>
          </a:p>
        </p:txBody>
      </p:sp>
      <p:sp>
        <p:nvSpPr>
          <p:cNvPr id="3" name="Rectangle 2">
            <a:extLst>
              <a:ext uri="{FF2B5EF4-FFF2-40B4-BE49-F238E27FC236}">
                <a16:creationId xmlns:a16="http://schemas.microsoft.com/office/drawing/2014/main" id="{767471CA-323B-9AA6-F559-27D8508211CB}"/>
              </a:ext>
            </a:extLst>
          </p:cNvPr>
          <p:cNvSpPr/>
          <p:nvPr/>
        </p:nvSpPr>
        <p:spPr>
          <a:xfrm>
            <a:off x="4423415" y="4068939"/>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EDA</a:t>
            </a:r>
          </a:p>
        </p:txBody>
      </p:sp>
      <p:sp>
        <p:nvSpPr>
          <p:cNvPr id="8" name="Rectangle 7">
            <a:extLst>
              <a:ext uri="{FF2B5EF4-FFF2-40B4-BE49-F238E27FC236}">
                <a16:creationId xmlns:a16="http://schemas.microsoft.com/office/drawing/2014/main" id="{855AA423-BC31-3281-C09C-EB3766A3BB1D}"/>
              </a:ext>
            </a:extLst>
          </p:cNvPr>
          <p:cNvSpPr/>
          <p:nvPr/>
        </p:nvSpPr>
        <p:spPr>
          <a:xfrm>
            <a:off x="4400837" y="3403466"/>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GET THE DATA</a:t>
            </a:r>
          </a:p>
        </p:txBody>
      </p:sp>
      <p:sp>
        <p:nvSpPr>
          <p:cNvPr id="11" name="Slide Number Placeholder 10">
            <a:extLst>
              <a:ext uri="{FF2B5EF4-FFF2-40B4-BE49-F238E27FC236}">
                <a16:creationId xmlns:a16="http://schemas.microsoft.com/office/drawing/2014/main" id="{D4524E8D-6337-8FAA-8738-F744062117D5}"/>
              </a:ext>
            </a:extLst>
          </p:cNvPr>
          <p:cNvSpPr>
            <a:spLocks noGrp="1"/>
          </p:cNvSpPr>
          <p:nvPr>
            <p:ph type="sldNum" sz="quarter" idx="12"/>
          </p:nvPr>
        </p:nvSpPr>
        <p:spPr>
          <a:xfrm>
            <a:off x="8805424" y="6444463"/>
            <a:ext cx="2743200" cy="365125"/>
          </a:xfrm>
        </p:spPr>
        <p:txBody>
          <a:bodyPr/>
          <a:lstStyle/>
          <a:p>
            <a:fld id="{33568880-700E-4CBA-91FE-AF2D06116055}" type="slidenum">
              <a:rPr lang="en-US" smtClean="0"/>
              <a:t>14</a:t>
            </a:fld>
            <a:endParaRPr lang="en-US" dirty="0"/>
          </a:p>
        </p:txBody>
      </p:sp>
    </p:spTree>
    <p:extLst>
      <p:ext uri="{BB962C8B-B14F-4D97-AF65-F5344CB8AC3E}">
        <p14:creationId xmlns:p14="http://schemas.microsoft.com/office/powerpoint/2010/main" val="4111053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27990" y="19811"/>
            <a:ext cx="12192000" cy="6960863"/>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0452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3161" y="-2980181"/>
            <a:ext cx="3524250" cy="2857500"/>
          </a:xfrm>
          <a:prstGeom prst="rect">
            <a:avLst/>
          </a:prstGeom>
        </p:spPr>
      </p:pic>
      <p:sp>
        <p:nvSpPr>
          <p:cNvPr id="4" name="TextBox 3">
            <a:extLst>
              <a:ext uri="{FF2B5EF4-FFF2-40B4-BE49-F238E27FC236}">
                <a16:creationId xmlns:a16="http://schemas.microsoft.com/office/drawing/2014/main" id="{18A1BFC9-4510-CFDC-9F40-E6ADB3C0011B}"/>
              </a:ext>
            </a:extLst>
          </p:cNvPr>
          <p:cNvSpPr txBox="1"/>
          <p:nvPr/>
        </p:nvSpPr>
        <p:spPr>
          <a:xfrm>
            <a:off x="19657" y="751281"/>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35" name="Rectangle 34">
            <a:extLst>
              <a:ext uri="{FF2B5EF4-FFF2-40B4-BE49-F238E27FC236}">
                <a16:creationId xmlns:a16="http://schemas.microsoft.com/office/drawing/2014/main" id="{E5EED96A-129B-A576-9B42-011151A51701}"/>
              </a:ext>
            </a:extLst>
          </p:cNvPr>
          <p:cNvSpPr/>
          <p:nvPr/>
        </p:nvSpPr>
        <p:spPr>
          <a:xfrm>
            <a:off x="667011" y="3482120"/>
            <a:ext cx="1819037"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MISINTERPRETATION SOME FEATURES</a:t>
            </a:r>
          </a:p>
        </p:txBody>
      </p:sp>
      <p:sp>
        <p:nvSpPr>
          <p:cNvPr id="43" name="Rectangle 42">
            <a:extLst>
              <a:ext uri="{FF2B5EF4-FFF2-40B4-BE49-F238E27FC236}">
                <a16:creationId xmlns:a16="http://schemas.microsoft.com/office/drawing/2014/main" id="{2EDF3A14-CCEC-4A4C-AA42-6E9C4C2633DD}"/>
              </a:ext>
            </a:extLst>
          </p:cNvPr>
          <p:cNvSpPr/>
          <p:nvPr/>
        </p:nvSpPr>
        <p:spPr>
          <a:xfrm>
            <a:off x="687544" y="3445987"/>
            <a:ext cx="1819037" cy="339220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4735F2F-387C-EB44-927B-308121607426}"/>
              </a:ext>
            </a:extLst>
          </p:cNvPr>
          <p:cNvSpPr/>
          <p:nvPr/>
        </p:nvSpPr>
        <p:spPr>
          <a:xfrm>
            <a:off x="2959490" y="3462757"/>
            <a:ext cx="1819037"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MISSING VALUES</a:t>
            </a:r>
          </a:p>
        </p:txBody>
      </p:sp>
      <p:sp>
        <p:nvSpPr>
          <p:cNvPr id="46" name="Rectangle 45">
            <a:extLst>
              <a:ext uri="{FF2B5EF4-FFF2-40B4-BE49-F238E27FC236}">
                <a16:creationId xmlns:a16="http://schemas.microsoft.com/office/drawing/2014/main" id="{EC92504F-0D2E-72A6-26C2-85C32CD2FC7E}"/>
              </a:ext>
            </a:extLst>
          </p:cNvPr>
          <p:cNvSpPr/>
          <p:nvPr/>
        </p:nvSpPr>
        <p:spPr>
          <a:xfrm>
            <a:off x="2957163" y="3441372"/>
            <a:ext cx="1819037" cy="341156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8A477B-FB46-6A53-4909-D4DCBB5C4927}"/>
              </a:ext>
            </a:extLst>
          </p:cNvPr>
          <p:cNvSpPr/>
          <p:nvPr/>
        </p:nvSpPr>
        <p:spPr>
          <a:xfrm>
            <a:off x="5245593" y="3462757"/>
            <a:ext cx="1793850"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OUTLIERS AND VARIATION</a:t>
            </a:r>
          </a:p>
        </p:txBody>
      </p:sp>
      <p:sp>
        <p:nvSpPr>
          <p:cNvPr id="48" name="Rectangle 47">
            <a:extLst>
              <a:ext uri="{FF2B5EF4-FFF2-40B4-BE49-F238E27FC236}">
                <a16:creationId xmlns:a16="http://schemas.microsoft.com/office/drawing/2014/main" id="{ED6E28E9-0D8E-16C8-EDF3-5E7CE955BF7B}"/>
              </a:ext>
            </a:extLst>
          </p:cNvPr>
          <p:cNvSpPr/>
          <p:nvPr/>
        </p:nvSpPr>
        <p:spPr>
          <a:xfrm>
            <a:off x="5220405" y="3441372"/>
            <a:ext cx="1819037" cy="341156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F535022-6C31-072C-07CC-3AE6EE909680}"/>
              </a:ext>
            </a:extLst>
          </p:cNvPr>
          <p:cNvSpPr/>
          <p:nvPr/>
        </p:nvSpPr>
        <p:spPr>
          <a:xfrm>
            <a:off x="7486358" y="3426624"/>
            <a:ext cx="1836367"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IMBALANCE DATA</a:t>
            </a:r>
          </a:p>
          <a:p>
            <a:pPr algn="ctr"/>
            <a:endParaRPr lang="en-US" dirty="0">
              <a:solidFill>
                <a:schemeClr val="tx1"/>
              </a:solidFill>
              <a:latin typeface="Swis721 Blk BT" panose="020B0904030502020204" pitchFamily="34" charset="0"/>
            </a:endParaRPr>
          </a:p>
        </p:txBody>
      </p:sp>
      <p:sp>
        <p:nvSpPr>
          <p:cNvPr id="50" name="Rectangle 49">
            <a:extLst>
              <a:ext uri="{FF2B5EF4-FFF2-40B4-BE49-F238E27FC236}">
                <a16:creationId xmlns:a16="http://schemas.microsoft.com/office/drawing/2014/main" id="{68E9A2FF-269F-A4AA-4676-620D045E9FFB}"/>
              </a:ext>
            </a:extLst>
          </p:cNvPr>
          <p:cNvSpPr/>
          <p:nvPr/>
        </p:nvSpPr>
        <p:spPr>
          <a:xfrm>
            <a:off x="7493649" y="3413351"/>
            <a:ext cx="1819037" cy="344464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FC8E6A-8CF9-037A-DB01-4B017F17AF9B}"/>
              </a:ext>
            </a:extLst>
          </p:cNvPr>
          <p:cNvSpPr/>
          <p:nvPr/>
        </p:nvSpPr>
        <p:spPr>
          <a:xfrm>
            <a:off x="9721898" y="3411928"/>
            <a:ext cx="1803091"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CATEGOR-ICAL DATA</a:t>
            </a:r>
          </a:p>
        </p:txBody>
      </p:sp>
      <p:sp>
        <p:nvSpPr>
          <p:cNvPr id="52" name="Rectangle 51">
            <a:extLst>
              <a:ext uri="{FF2B5EF4-FFF2-40B4-BE49-F238E27FC236}">
                <a16:creationId xmlns:a16="http://schemas.microsoft.com/office/drawing/2014/main" id="{6C6EEE72-C786-062F-59E3-D52D92A7FED7}"/>
              </a:ext>
            </a:extLst>
          </p:cNvPr>
          <p:cNvSpPr/>
          <p:nvPr/>
        </p:nvSpPr>
        <p:spPr>
          <a:xfrm>
            <a:off x="9696711" y="3375795"/>
            <a:ext cx="1819037" cy="346239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2" name="TextBox 1">
            <a:extLst>
              <a:ext uri="{FF2B5EF4-FFF2-40B4-BE49-F238E27FC236}">
                <a16:creationId xmlns:a16="http://schemas.microsoft.com/office/drawing/2014/main" id="{53F64480-DCF5-22D9-F94E-3BEFD6C17229}"/>
              </a:ext>
            </a:extLst>
          </p:cNvPr>
          <p:cNvSpPr txBox="1"/>
          <p:nvPr/>
        </p:nvSpPr>
        <p:spPr>
          <a:xfrm>
            <a:off x="687544" y="5200104"/>
            <a:ext cx="1825414" cy="1477328"/>
          </a:xfrm>
          <a:prstGeom prst="rect">
            <a:avLst/>
          </a:prstGeom>
          <a:noFill/>
        </p:spPr>
        <p:txBody>
          <a:bodyPr wrap="square" rtlCol="0">
            <a:spAutoFit/>
          </a:bodyPr>
          <a:lstStyle/>
          <a:p>
            <a:pPr marL="342900" indent="-342900">
              <a:buAutoNum type="arabicPeriod"/>
            </a:pPr>
            <a:r>
              <a:rPr lang="en-US" dirty="0">
                <a:solidFill>
                  <a:schemeClr val="bg1"/>
                </a:solidFill>
                <a:latin typeface="Swis721 Blk BT" panose="020B0904030502020204" pitchFamily="34" charset="0"/>
              </a:rPr>
              <a:t>SEARCH</a:t>
            </a:r>
          </a:p>
          <a:p>
            <a:pPr marL="342900" indent="-342900">
              <a:buAutoNum type="arabicPeriod"/>
            </a:pPr>
            <a:r>
              <a:rPr lang="en-US" dirty="0">
                <a:solidFill>
                  <a:schemeClr val="bg1"/>
                </a:solidFill>
                <a:latin typeface="Swis721 Blk BT" panose="020B0904030502020204" pitchFamily="34" charset="0"/>
              </a:rPr>
              <a:t>ASK EXPERTS</a:t>
            </a:r>
          </a:p>
          <a:p>
            <a:pPr marL="342900" indent="-342900">
              <a:buAutoNum type="arabicPeriod"/>
            </a:pPr>
            <a:r>
              <a:rPr lang="en-US" dirty="0">
                <a:solidFill>
                  <a:schemeClr val="bg1"/>
                </a:solidFill>
                <a:latin typeface="Swis721 Blk BT" panose="020B0904030502020204" pitchFamily="34" charset="0"/>
              </a:rPr>
              <a:t>CASE STUDIES</a:t>
            </a:r>
          </a:p>
        </p:txBody>
      </p:sp>
      <p:sp>
        <p:nvSpPr>
          <p:cNvPr id="25" name="Oval 24">
            <a:extLst>
              <a:ext uri="{FF2B5EF4-FFF2-40B4-BE49-F238E27FC236}">
                <a16:creationId xmlns:a16="http://schemas.microsoft.com/office/drawing/2014/main" id="{F074D3A6-ACF8-8310-74CB-3F2AFE35392D}"/>
              </a:ext>
            </a:extLst>
          </p:cNvPr>
          <p:cNvSpPr/>
          <p:nvPr/>
        </p:nvSpPr>
        <p:spPr>
          <a:xfrm>
            <a:off x="3398229" y="-4345364"/>
            <a:ext cx="4143615" cy="4143615"/>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7F9C222C-A121-C112-7105-6C0128169FDC}"/>
              </a:ext>
            </a:extLst>
          </p:cNvPr>
          <p:cNvPicPr>
            <a:picLocks noChangeAspect="1"/>
          </p:cNvPicPr>
          <p:nvPr/>
        </p:nvPicPr>
        <p:blipFill>
          <a:blip r:embed="rId5">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2889983" y="-3681578"/>
            <a:ext cx="5121479" cy="2498283"/>
          </a:xfrm>
          <a:prstGeom prst="rect">
            <a:avLst/>
          </a:prstGeom>
        </p:spPr>
      </p:pic>
      <p:sp>
        <p:nvSpPr>
          <p:cNvPr id="5" name="Rectangle 4">
            <a:extLst>
              <a:ext uri="{FF2B5EF4-FFF2-40B4-BE49-F238E27FC236}">
                <a16:creationId xmlns:a16="http://schemas.microsoft.com/office/drawing/2014/main" id="{12FB6EE6-279F-FA3E-09E6-652591A23834}"/>
              </a:ext>
            </a:extLst>
          </p:cNvPr>
          <p:cNvSpPr/>
          <p:nvPr/>
        </p:nvSpPr>
        <p:spPr>
          <a:xfrm>
            <a:off x="4391332" y="1331652"/>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FRAME THE PROBLEM</a:t>
            </a:r>
          </a:p>
        </p:txBody>
      </p:sp>
      <p:sp>
        <p:nvSpPr>
          <p:cNvPr id="6" name="Rectangle 5">
            <a:extLst>
              <a:ext uri="{FF2B5EF4-FFF2-40B4-BE49-F238E27FC236}">
                <a16:creationId xmlns:a16="http://schemas.microsoft.com/office/drawing/2014/main" id="{80E6F308-5A5A-90E0-ACCF-C22FAC853B68}"/>
              </a:ext>
            </a:extLst>
          </p:cNvPr>
          <p:cNvSpPr/>
          <p:nvPr/>
        </p:nvSpPr>
        <p:spPr>
          <a:xfrm>
            <a:off x="4423415" y="2676556"/>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EDA</a:t>
            </a:r>
          </a:p>
        </p:txBody>
      </p:sp>
      <p:sp>
        <p:nvSpPr>
          <p:cNvPr id="11" name="Rectangle 10">
            <a:extLst>
              <a:ext uri="{FF2B5EF4-FFF2-40B4-BE49-F238E27FC236}">
                <a16:creationId xmlns:a16="http://schemas.microsoft.com/office/drawing/2014/main" id="{3687CDC4-345A-295E-8E44-142BC3A201D5}"/>
              </a:ext>
            </a:extLst>
          </p:cNvPr>
          <p:cNvSpPr/>
          <p:nvPr/>
        </p:nvSpPr>
        <p:spPr>
          <a:xfrm>
            <a:off x="4400837" y="2011083"/>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GET THE DATA</a:t>
            </a:r>
          </a:p>
        </p:txBody>
      </p:sp>
      <p:sp>
        <p:nvSpPr>
          <p:cNvPr id="12" name="Slide Number Placeholder 11">
            <a:extLst>
              <a:ext uri="{FF2B5EF4-FFF2-40B4-BE49-F238E27FC236}">
                <a16:creationId xmlns:a16="http://schemas.microsoft.com/office/drawing/2014/main" id="{DCDD1565-1541-A449-964F-8198A4EECF51}"/>
              </a:ext>
            </a:extLst>
          </p:cNvPr>
          <p:cNvSpPr>
            <a:spLocks noGrp="1"/>
          </p:cNvSpPr>
          <p:nvPr>
            <p:ph type="sldNum" sz="quarter" idx="12"/>
          </p:nvPr>
        </p:nvSpPr>
        <p:spPr/>
        <p:txBody>
          <a:bodyPr/>
          <a:lstStyle/>
          <a:p>
            <a:fld id="{33568880-700E-4CBA-91FE-AF2D06116055}" type="slidenum">
              <a:rPr lang="en-US" smtClean="0"/>
              <a:t>15</a:t>
            </a:fld>
            <a:endParaRPr lang="en-US"/>
          </a:p>
        </p:txBody>
      </p:sp>
      <p:sp>
        <p:nvSpPr>
          <p:cNvPr id="3" name="TextBox 2">
            <a:extLst>
              <a:ext uri="{FF2B5EF4-FFF2-40B4-BE49-F238E27FC236}">
                <a16:creationId xmlns:a16="http://schemas.microsoft.com/office/drawing/2014/main" id="{A2A16A56-1A7B-19D3-5C5C-E26D5BF3306B}"/>
              </a:ext>
            </a:extLst>
          </p:cNvPr>
          <p:cNvSpPr txBox="1"/>
          <p:nvPr/>
        </p:nvSpPr>
        <p:spPr>
          <a:xfrm>
            <a:off x="2961566" y="5634098"/>
            <a:ext cx="1895596"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2. MAR</a:t>
            </a:r>
          </a:p>
        </p:txBody>
      </p:sp>
      <p:sp>
        <p:nvSpPr>
          <p:cNvPr id="16" name="TextBox 15">
            <a:extLst>
              <a:ext uri="{FF2B5EF4-FFF2-40B4-BE49-F238E27FC236}">
                <a16:creationId xmlns:a16="http://schemas.microsoft.com/office/drawing/2014/main" id="{492EFED8-8212-4794-9F71-7B91480C2AB7}"/>
              </a:ext>
            </a:extLst>
          </p:cNvPr>
          <p:cNvSpPr txBox="1"/>
          <p:nvPr/>
        </p:nvSpPr>
        <p:spPr>
          <a:xfrm>
            <a:off x="2949290" y="4980253"/>
            <a:ext cx="1895596" cy="646331"/>
          </a:xfrm>
          <a:prstGeom prst="rect">
            <a:avLst/>
          </a:prstGeom>
          <a:noFill/>
        </p:spPr>
        <p:txBody>
          <a:bodyPr wrap="square" rtlCol="0">
            <a:spAutoFit/>
          </a:bodyPr>
          <a:lstStyle/>
          <a:p>
            <a:pPr marL="342900" indent="-342900">
              <a:buAutoNum type="arabicPeriod"/>
            </a:pPr>
            <a:endParaRPr lang="en-US" dirty="0">
              <a:solidFill>
                <a:schemeClr val="bg1"/>
              </a:solidFill>
              <a:latin typeface="Swis721 Blk BT" panose="020B0904030502020204" pitchFamily="34" charset="0"/>
            </a:endParaRPr>
          </a:p>
          <a:p>
            <a:pPr marL="342900" indent="-342900">
              <a:buAutoNum type="arabicPeriod"/>
            </a:pPr>
            <a:r>
              <a:rPr lang="en-US" dirty="0">
                <a:solidFill>
                  <a:schemeClr val="bg1"/>
                </a:solidFill>
                <a:latin typeface="Swis721 Blk BT" panose="020B0904030502020204" pitchFamily="34" charset="0"/>
              </a:rPr>
              <a:t>Structured</a:t>
            </a:r>
          </a:p>
        </p:txBody>
      </p:sp>
      <p:sp>
        <p:nvSpPr>
          <p:cNvPr id="18" name="TextBox 17">
            <a:extLst>
              <a:ext uri="{FF2B5EF4-FFF2-40B4-BE49-F238E27FC236}">
                <a16:creationId xmlns:a16="http://schemas.microsoft.com/office/drawing/2014/main" id="{89DE437C-47BE-5734-C3F3-82DF08ACD03E}"/>
              </a:ext>
            </a:extLst>
          </p:cNvPr>
          <p:cNvSpPr txBox="1"/>
          <p:nvPr/>
        </p:nvSpPr>
        <p:spPr>
          <a:xfrm>
            <a:off x="2961566" y="6057624"/>
            <a:ext cx="1895596"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3. MNAR</a:t>
            </a:r>
          </a:p>
        </p:txBody>
      </p:sp>
      <p:sp>
        <p:nvSpPr>
          <p:cNvPr id="22" name="TextBox 21">
            <a:extLst>
              <a:ext uri="{FF2B5EF4-FFF2-40B4-BE49-F238E27FC236}">
                <a16:creationId xmlns:a16="http://schemas.microsoft.com/office/drawing/2014/main" id="{0E52E194-1596-E11D-1B33-410E8879ACB4}"/>
              </a:ext>
            </a:extLst>
          </p:cNvPr>
          <p:cNvSpPr txBox="1"/>
          <p:nvPr/>
        </p:nvSpPr>
        <p:spPr>
          <a:xfrm>
            <a:off x="7495982" y="5164419"/>
            <a:ext cx="1895596" cy="923330"/>
          </a:xfrm>
          <a:prstGeom prst="rect">
            <a:avLst/>
          </a:prstGeom>
          <a:noFill/>
        </p:spPr>
        <p:txBody>
          <a:bodyPr wrap="square" rtlCol="0">
            <a:spAutoFit/>
          </a:bodyPr>
          <a:lstStyle/>
          <a:p>
            <a:pPr marL="342900" indent="-342900">
              <a:buAutoNum type="arabicPeriod"/>
            </a:pPr>
            <a:r>
              <a:rPr lang="en-US" dirty="0">
                <a:solidFill>
                  <a:schemeClr val="bg1"/>
                </a:solidFill>
                <a:latin typeface="Swis721 Blk BT" panose="020B0904030502020204" pitchFamily="34" charset="0"/>
              </a:rPr>
              <a:t>Non representative </a:t>
            </a:r>
          </a:p>
        </p:txBody>
      </p:sp>
      <p:sp>
        <p:nvSpPr>
          <p:cNvPr id="23" name="TextBox 22">
            <a:extLst>
              <a:ext uri="{FF2B5EF4-FFF2-40B4-BE49-F238E27FC236}">
                <a16:creationId xmlns:a16="http://schemas.microsoft.com/office/drawing/2014/main" id="{D674B64C-759B-CAFE-5090-F3DADA441FC1}"/>
              </a:ext>
            </a:extLst>
          </p:cNvPr>
          <p:cNvSpPr txBox="1"/>
          <p:nvPr/>
        </p:nvSpPr>
        <p:spPr>
          <a:xfrm>
            <a:off x="7495982" y="6143234"/>
            <a:ext cx="1895596"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2. skewness</a:t>
            </a:r>
          </a:p>
        </p:txBody>
      </p:sp>
      <p:sp>
        <p:nvSpPr>
          <p:cNvPr id="24" name="TextBox 23">
            <a:extLst>
              <a:ext uri="{FF2B5EF4-FFF2-40B4-BE49-F238E27FC236}">
                <a16:creationId xmlns:a16="http://schemas.microsoft.com/office/drawing/2014/main" id="{60BBBCFB-A668-2859-D7E0-431D81C58A1E}"/>
              </a:ext>
            </a:extLst>
          </p:cNvPr>
          <p:cNvSpPr txBox="1"/>
          <p:nvPr/>
        </p:nvSpPr>
        <p:spPr>
          <a:xfrm>
            <a:off x="9675645" y="5164419"/>
            <a:ext cx="1895596" cy="1477328"/>
          </a:xfrm>
          <a:prstGeom prst="rect">
            <a:avLst/>
          </a:prstGeom>
          <a:noFill/>
        </p:spPr>
        <p:txBody>
          <a:bodyPr wrap="square" rtlCol="0">
            <a:spAutoFit/>
          </a:bodyPr>
          <a:lstStyle/>
          <a:p>
            <a:pPr marL="342900" indent="-342900">
              <a:buFontTx/>
              <a:buAutoNum type="arabicPeriod"/>
            </a:pPr>
            <a:r>
              <a:rPr lang="en-US" dirty="0">
                <a:solidFill>
                  <a:schemeClr val="bg1"/>
                </a:solidFill>
                <a:latin typeface="Swis721 Blk BT" panose="020B0904030502020204" pitchFamily="34" charset="0"/>
              </a:rPr>
              <a:t>Encoding to convert them to numerical values</a:t>
            </a:r>
          </a:p>
          <a:p>
            <a:endParaRPr lang="en-US" dirty="0">
              <a:solidFill>
                <a:schemeClr val="bg1"/>
              </a:solidFill>
              <a:latin typeface="Swis721 Blk BT" panose="020B0904030502020204" pitchFamily="34" charset="0"/>
            </a:endParaRPr>
          </a:p>
        </p:txBody>
      </p:sp>
      <p:sp>
        <p:nvSpPr>
          <p:cNvPr id="21" name="TextBox 20">
            <a:extLst>
              <a:ext uri="{FF2B5EF4-FFF2-40B4-BE49-F238E27FC236}">
                <a16:creationId xmlns:a16="http://schemas.microsoft.com/office/drawing/2014/main" id="{89E8B410-30F9-B6BA-5B3F-953C0735021F}"/>
              </a:ext>
            </a:extLst>
          </p:cNvPr>
          <p:cNvSpPr txBox="1"/>
          <p:nvPr/>
        </p:nvSpPr>
        <p:spPr>
          <a:xfrm>
            <a:off x="5177902" y="5234134"/>
            <a:ext cx="1895596" cy="615553"/>
          </a:xfrm>
          <a:prstGeom prst="rect">
            <a:avLst/>
          </a:prstGeom>
          <a:noFill/>
        </p:spPr>
        <p:txBody>
          <a:bodyPr wrap="square" rtlCol="0">
            <a:spAutoFit/>
          </a:bodyPr>
          <a:lstStyle/>
          <a:p>
            <a:pPr marL="342900" indent="-342900">
              <a:buAutoNum type="arabicPeriod"/>
            </a:pPr>
            <a:r>
              <a:rPr lang="en-US" sz="1700" dirty="0">
                <a:solidFill>
                  <a:schemeClr val="bg1"/>
                </a:solidFill>
                <a:latin typeface="Swis721 Blk BT" panose="020B0904030502020204" pitchFamily="34" charset="0"/>
              </a:rPr>
              <a:t>Transformation</a:t>
            </a:r>
          </a:p>
        </p:txBody>
      </p:sp>
      <p:sp>
        <p:nvSpPr>
          <p:cNvPr id="27" name="TextBox 26">
            <a:extLst>
              <a:ext uri="{FF2B5EF4-FFF2-40B4-BE49-F238E27FC236}">
                <a16:creationId xmlns:a16="http://schemas.microsoft.com/office/drawing/2014/main" id="{AF337425-BFE2-FC9E-FA92-6191FEC89F41}"/>
              </a:ext>
            </a:extLst>
          </p:cNvPr>
          <p:cNvSpPr txBox="1"/>
          <p:nvPr/>
        </p:nvSpPr>
        <p:spPr>
          <a:xfrm>
            <a:off x="5218972" y="5822930"/>
            <a:ext cx="1895596" cy="353943"/>
          </a:xfrm>
          <a:prstGeom prst="rect">
            <a:avLst/>
          </a:prstGeom>
          <a:noFill/>
        </p:spPr>
        <p:txBody>
          <a:bodyPr wrap="square" rtlCol="0">
            <a:spAutoFit/>
          </a:bodyPr>
          <a:lstStyle/>
          <a:p>
            <a:r>
              <a:rPr lang="en-US" sz="1700" dirty="0">
                <a:solidFill>
                  <a:schemeClr val="bg1"/>
                </a:solidFill>
                <a:latin typeface="Swis721 Blk BT" panose="020B0904030502020204" pitchFamily="34" charset="0"/>
              </a:rPr>
              <a:t>2. Modeling</a:t>
            </a:r>
          </a:p>
        </p:txBody>
      </p:sp>
      <p:sp>
        <p:nvSpPr>
          <p:cNvPr id="28" name="TextBox 27">
            <a:extLst>
              <a:ext uri="{FF2B5EF4-FFF2-40B4-BE49-F238E27FC236}">
                <a16:creationId xmlns:a16="http://schemas.microsoft.com/office/drawing/2014/main" id="{F5B655CB-73C3-46F0-A35E-AD9446E1B7D8}"/>
              </a:ext>
            </a:extLst>
          </p:cNvPr>
          <p:cNvSpPr txBox="1"/>
          <p:nvPr/>
        </p:nvSpPr>
        <p:spPr>
          <a:xfrm>
            <a:off x="5236243" y="6180082"/>
            <a:ext cx="1895596" cy="615553"/>
          </a:xfrm>
          <a:prstGeom prst="rect">
            <a:avLst/>
          </a:prstGeom>
          <a:noFill/>
        </p:spPr>
        <p:txBody>
          <a:bodyPr wrap="square" rtlCol="0">
            <a:spAutoFit/>
          </a:bodyPr>
          <a:lstStyle/>
          <a:p>
            <a:r>
              <a:rPr lang="en-US" sz="1700" dirty="0">
                <a:solidFill>
                  <a:schemeClr val="bg1"/>
                </a:solidFill>
                <a:latin typeface="Swis721 Blk BT" panose="020B0904030502020204" pitchFamily="34" charset="0"/>
              </a:rPr>
              <a:t>3- Normalization</a:t>
            </a:r>
          </a:p>
        </p:txBody>
      </p:sp>
    </p:spTree>
    <p:extLst>
      <p:ext uri="{BB962C8B-B14F-4D97-AF65-F5344CB8AC3E}">
        <p14:creationId xmlns:p14="http://schemas.microsoft.com/office/powerpoint/2010/main" val="45795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45590" y="-102863"/>
            <a:ext cx="12192000" cy="6960863"/>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0452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161" y="-2980181"/>
            <a:ext cx="3524250" cy="2857500"/>
          </a:xfrm>
          <a:prstGeom prst="rect">
            <a:avLst/>
          </a:prstGeom>
        </p:spPr>
      </p:pic>
      <p:sp>
        <p:nvSpPr>
          <p:cNvPr id="4" name="TextBox 3">
            <a:extLst>
              <a:ext uri="{FF2B5EF4-FFF2-40B4-BE49-F238E27FC236}">
                <a16:creationId xmlns:a16="http://schemas.microsoft.com/office/drawing/2014/main" id="{18A1BFC9-4510-CFDC-9F40-E6ADB3C0011B}"/>
              </a:ext>
            </a:extLst>
          </p:cNvPr>
          <p:cNvSpPr txBox="1"/>
          <p:nvPr/>
        </p:nvSpPr>
        <p:spPr>
          <a:xfrm>
            <a:off x="19657" y="751281"/>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25" name="Oval 24">
            <a:extLst>
              <a:ext uri="{FF2B5EF4-FFF2-40B4-BE49-F238E27FC236}">
                <a16:creationId xmlns:a16="http://schemas.microsoft.com/office/drawing/2014/main" id="{F074D3A6-ACF8-8310-74CB-3F2AFE35392D}"/>
              </a:ext>
            </a:extLst>
          </p:cNvPr>
          <p:cNvSpPr/>
          <p:nvPr/>
        </p:nvSpPr>
        <p:spPr>
          <a:xfrm>
            <a:off x="3398229" y="-4345364"/>
            <a:ext cx="4143615" cy="4143615"/>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7F9C222C-A121-C112-7105-6C0128169FDC}"/>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2889983" y="-3681578"/>
            <a:ext cx="5121479" cy="2498283"/>
          </a:xfrm>
          <a:prstGeom prst="rect">
            <a:avLst/>
          </a:prstGeom>
        </p:spPr>
      </p:pic>
      <p:sp>
        <p:nvSpPr>
          <p:cNvPr id="12" name="Slide Number Placeholder 11">
            <a:extLst>
              <a:ext uri="{FF2B5EF4-FFF2-40B4-BE49-F238E27FC236}">
                <a16:creationId xmlns:a16="http://schemas.microsoft.com/office/drawing/2014/main" id="{DCDD1565-1541-A449-964F-8198A4EECF51}"/>
              </a:ext>
            </a:extLst>
          </p:cNvPr>
          <p:cNvSpPr>
            <a:spLocks noGrp="1"/>
          </p:cNvSpPr>
          <p:nvPr>
            <p:ph type="sldNum" sz="quarter" idx="12"/>
          </p:nvPr>
        </p:nvSpPr>
        <p:spPr/>
        <p:txBody>
          <a:bodyPr/>
          <a:lstStyle/>
          <a:p>
            <a:fld id="{33568880-700E-4CBA-91FE-AF2D06116055}" type="slidenum">
              <a:rPr lang="en-US" smtClean="0"/>
              <a:t>16</a:t>
            </a:fld>
            <a:endParaRPr lang="en-US"/>
          </a:p>
        </p:txBody>
      </p:sp>
      <p:sp>
        <p:nvSpPr>
          <p:cNvPr id="2" name="Rectangle 1">
            <a:extLst>
              <a:ext uri="{FF2B5EF4-FFF2-40B4-BE49-F238E27FC236}">
                <a16:creationId xmlns:a16="http://schemas.microsoft.com/office/drawing/2014/main" id="{E97CC910-68A3-107D-4053-89108640E769}"/>
              </a:ext>
            </a:extLst>
          </p:cNvPr>
          <p:cNvSpPr/>
          <p:nvPr/>
        </p:nvSpPr>
        <p:spPr>
          <a:xfrm>
            <a:off x="645163" y="1553094"/>
            <a:ext cx="11150126" cy="44923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MISSING VALUES</a:t>
            </a:r>
          </a:p>
        </p:txBody>
      </p:sp>
      <p:sp>
        <p:nvSpPr>
          <p:cNvPr id="50" name="Rectangle 49">
            <a:extLst>
              <a:ext uri="{FF2B5EF4-FFF2-40B4-BE49-F238E27FC236}">
                <a16:creationId xmlns:a16="http://schemas.microsoft.com/office/drawing/2014/main" id="{68E9A2FF-269F-A4AA-4676-620D045E9FFB}"/>
              </a:ext>
            </a:extLst>
          </p:cNvPr>
          <p:cNvSpPr/>
          <p:nvPr/>
        </p:nvSpPr>
        <p:spPr>
          <a:xfrm>
            <a:off x="619432" y="1521917"/>
            <a:ext cx="11189109" cy="533608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828B53F-3B16-5BE6-4F92-9F2E1DFB4B75}"/>
              </a:ext>
            </a:extLst>
          </p:cNvPr>
          <p:cNvSpPr txBox="1"/>
          <p:nvPr/>
        </p:nvSpPr>
        <p:spPr>
          <a:xfrm>
            <a:off x="5872458" y="3752163"/>
            <a:ext cx="570011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We have 82,467 missing values in total</a:t>
            </a:r>
          </a:p>
        </p:txBody>
      </p:sp>
      <p:pic>
        <p:nvPicPr>
          <p:cNvPr id="19" name="Picture 18">
            <a:extLst>
              <a:ext uri="{FF2B5EF4-FFF2-40B4-BE49-F238E27FC236}">
                <a16:creationId xmlns:a16="http://schemas.microsoft.com/office/drawing/2014/main" id="{87EC276B-1E29-1A9E-A41E-54B2BEDEA4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282" y="2231823"/>
            <a:ext cx="4212227" cy="4038950"/>
          </a:xfrm>
          <a:prstGeom prst="rect">
            <a:avLst/>
          </a:prstGeom>
        </p:spPr>
      </p:pic>
      <p:sp>
        <p:nvSpPr>
          <p:cNvPr id="5" name="TextBox 4">
            <a:extLst>
              <a:ext uri="{FF2B5EF4-FFF2-40B4-BE49-F238E27FC236}">
                <a16:creationId xmlns:a16="http://schemas.microsoft.com/office/drawing/2014/main" id="{8EA826B9-50CA-C28F-A41B-662ED5BB7C67}"/>
              </a:ext>
            </a:extLst>
          </p:cNvPr>
          <p:cNvSpPr txBox="1"/>
          <p:nvPr/>
        </p:nvSpPr>
        <p:spPr>
          <a:xfrm>
            <a:off x="-8592629" y="2826121"/>
            <a:ext cx="3957915" cy="2862322"/>
          </a:xfrm>
          <a:prstGeom prst="rect">
            <a:avLst/>
          </a:prstGeom>
          <a:noFill/>
        </p:spPr>
        <p:txBody>
          <a:bodyPr wrap="square" rtlCol="0">
            <a:spAutoFit/>
          </a:bodyPr>
          <a:lstStyle/>
          <a:p>
            <a:pPr algn="ctr"/>
            <a:r>
              <a:rPr lang="en-US" dirty="0">
                <a:solidFill>
                  <a:schemeClr val="bg1"/>
                </a:solidFill>
                <a:latin typeface="Swis721 Blk BT" panose="020B0904030502020204" pitchFamily="34" charset="0"/>
              </a:rPr>
              <a:t>Numerical Variable</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1- delete the missing values </a:t>
            </a:r>
            <a:r>
              <a:rPr lang="en-US" dirty="0">
                <a:solidFill>
                  <a:srgbClr val="FF0000"/>
                </a:solidFill>
                <a:latin typeface="Swis721 Blk BT" panose="020B0904030502020204" pitchFamily="34" charset="0"/>
              </a:rPr>
              <a:t>x</a:t>
            </a:r>
          </a:p>
          <a:p>
            <a:endParaRPr lang="en-US" dirty="0">
              <a:solidFill>
                <a:srgbClr val="FF0000"/>
              </a:solidFill>
              <a:latin typeface="Swis721 Blk BT" panose="020B0904030502020204" pitchFamily="34" charset="0"/>
            </a:endParaRPr>
          </a:p>
          <a:p>
            <a:r>
              <a:rPr lang="en-US" dirty="0">
                <a:solidFill>
                  <a:schemeClr val="bg1"/>
                </a:solidFill>
                <a:latin typeface="Swis721 Blk BT" panose="020B0904030502020204" pitchFamily="34" charset="0"/>
              </a:rPr>
              <a:t>2- using the mean </a:t>
            </a:r>
            <a:r>
              <a:rPr lang="en-US" dirty="0">
                <a:solidFill>
                  <a:srgbClr val="FF0000"/>
                </a:solidFill>
                <a:latin typeface="Swis721 Blk BT" panose="020B0904030502020204" pitchFamily="34" charset="0"/>
              </a:rPr>
              <a:t>x</a:t>
            </a:r>
            <a:endParaRPr lang="en-US" dirty="0">
              <a:solidFill>
                <a:schemeClr val="bg1"/>
              </a:solidFill>
              <a:latin typeface="Swis721 Blk BT" panose="020B0904030502020204" pitchFamily="34" charset="0"/>
            </a:endParaRP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3- using the median, better for outlier and skewness</a:t>
            </a:r>
          </a:p>
          <a:p>
            <a:r>
              <a:rPr lang="en-US" dirty="0">
                <a:solidFill>
                  <a:schemeClr val="bg1"/>
                </a:solidFill>
                <a:latin typeface="Swis721 Blk BT" panose="020B0904030502020204" pitchFamily="34" charset="0"/>
              </a:rPr>
              <a:t> </a:t>
            </a:r>
          </a:p>
          <a:p>
            <a:r>
              <a:rPr lang="en-US" dirty="0">
                <a:solidFill>
                  <a:schemeClr val="bg1"/>
                </a:solidFill>
                <a:latin typeface="Swis721 Blk BT" panose="020B0904030502020204" pitchFamily="34" charset="0"/>
              </a:rPr>
              <a:t>4- iterative imputation </a:t>
            </a:r>
          </a:p>
        </p:txBody>
      </p:sp>
      <p:sp>
        <p:nvSpPr>
          <p:cNvPr id="6" name="TextBox 5">
            <a:extLst>
              <a:ext uri="{FF2B5EF4-FFF2-40B4-BE49-F238E27FC236}">
                <a16:creationId xmlns:a16="http://schemas.microsoft.com/office/drawing/2014/main" id="{91502BCC-3CED-6652-874D-89BA02ABBAD1}"/>
              </a:ext>
            </a:extLst>
          </p:cNvPr>
          <p:cNvSpPr txBox="1"/>
          <p:nvPr/>
        </p:nvSpPr>
        <p:spPr>
          <a:xfrm>
            <a:off x="-4168215" y="2846309"/>
            <a:ext cx="3887947" cy="2308324"/>
          </a:xfrm>
          <a:prstGeom prst="rect">
            <a:avLst/>
          </a:prstGeom>
          <a:noFill/>
        </p:spPr>
        <p:txBody>
          <a:bodyPr wrap="square" rtlCol="0">
            <a:spAutoFit/>
          </a:bodyPr>
          <a:lstStyle/>
          <a:p>
            <a:pPr algn="ctr"/>
            <a:r>
              <a:rPr lang="en-US" dirty="0">
                <a:solidFill>
                  <a:schemeClr val="bg1"/>
                </a:solidFill>
                <a:latin typeface="Swis721 Blk BT" panose="020B0904030502020204" pitchFamily="34" charset="0"/>
              </a:rPr>
              <a:t>Categorical Variable</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1- delete the missing values</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2- impute the missing values with most frequent variable</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3- iterative imputation</a:t>
            </a:r>
          </a:p>
        </p:txBody>
      </p:sp>
      <p:sp>
        <p:nvSpPr>
          <p:cNvPr id="11" name="Rectangle 10">
            <a:extLst>
              <a:ext uri="{FF2B5EF4-FFF2-40B4-BE49-F238E27FC236}">
                <a16:creationId xmlns:a16="http://schemas.microsoft.com/office/drawing/2014/main" id="{CEF99BA9-6084-DB7E-91A4-B7D40881D310}"/>
              </a:ext>
            </a:extLst>
          </p:cNvPr>
          <p:cNvSpPr/>
          <p:nvPr/>
        </p:nvSpPr>
        <p:spPr>
          <a:xfrm>
            <a:off x="-8581391" y="2782410"/>
            <a:ext cx="3946677" cy="36085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395EC0-2BE6-5F87-ECF7-FCE988F4AA6D}"/>
              </a:ext>
            </a:extLst>
          </p:cNvPr>
          <p:cNvSpPr/>
          <p:nvPr/>
        </p:nvSpPr>
        <p:spPr>
          <a:xfrm>
            <a:off x="-4226945" y="2782410"/>
            <a:ext cx="3946677" cy="36085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83E4F3-3850-5205-A8E7-9D5F291B1543}"/>
              </a:ext>
            </a:extLst>
          </p:cNvPr>
          <p:cNvSpPr txBox="1"/>
          <p:nvPr/>
        </p:nvSpPr>
        <p:spPr>
          <a:xfrm>
            <a:off x="-9957607" y="2229679"/>
            <a:ext cx="10818595"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Methods to handle the missing values</a:t>
            </a:r>
          </a:p>
        </p:txBody>
      </p:sp>
    </p:spTree>
    <p:extLst>
      <p:ext uri="{BB962C8B-B14F-4D97-AF65-F5344CB8AC3E}">
        <p14:creationId xmlns:p14="http://schemas.microsoft.com/office/powerpoint/2010/main" val="1535750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27990" y="19811"/>
            <a:ext cx="12192000" cy="6960863"/>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0452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161" y="-2980181"/>
            <a:ext cx="3524250" cy="2857500"/>
          </a:xfrm>
          <a:prstGeom prst="rect">
            <a:avLst/>
          </a:prstGeom>
        </p:spPr>
      </p:pic>
      <p:sp>
        <p:nvSpPr>
          <p:cNvPr id="4" name="TextBox 3">
            <a:extLst>
              <a:ext uri="{FF2B5EF4-FFF2-40B4-BE49-F238E27FC236}">
                <a16:creationId xmlns:a16="http://schemas.microsoft.com/office/drawing/2014/main" id="{18A1BFC9-4510-CFDC-9F40-E6ADB3C0011B}"/>
              </a:ext>
            </a:extLst>
          </p:cNvPr>
          <p:cNvSpPr txBox="1"/>
          <p:nvPr/>
        </p:nvSpPr>
        <p:spPr>
          <a:xfrm>
            <a:off x="19657" y="751281"/>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25" name="Oval 24">
            <a:extLst>
              <a:ext uri="{FF2B5EF4-FFF2-40B4-BE49-F238E27FC236}">
                <a16:creationId xmlns:a16="http://schemas.microsoft.com/office/drawing/2014/main" id="{F074D3A6-ACF8-8310-74CB-3F2AFE35392D}"/>
              </a:ext>
            </a:extLst>
          </p:cNvPr>
          <p:cNvSpPr/>
          <p:nvPr/>
        </p:nvSpPr>
        <p:spPr>
          <a:xfrm>
            <a:off x="3398229" y="-4345364"/>
            <a:ext cx="4143615" cy="4143615"/>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7F9C222C-A121-C112-7105-6C0128169FDC}"/>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2889983" y="-3681578"/>
            <a:ext cx="5121479" cy="2498283"/>
          </a:xfrm>
          <a:prstGeom prst="rect">
            <a:avLst/>
          </a:prstGeom>
        </p:spPr>
      </p:pic>
      <p:sp>
        <p:nvSpPr>
          <p:cNvPr id="12" name="Slide Number Placeholder 11">
            <a:extLst>
              <a:ext uri="{FF2B5EF4-FFF2-40B4-BE49-F238E27FC236}">
                <a16:creationId xmlns:a16="http://schemas.microsoft.com/office/drawing/2014/main" id="{DCDD1565-1541-A449-964F-8198A4EECF51}"/>
              </a:ext>
            </a:extLst>
          </p:cNvPr>
          <p:cNvSpPr>
            <a:spLocks noGrp="1"/>
          </p:cNvSpPr>
          <p:nvPr>
            <p:ph type="sldNum" sz="quarter" idx="12"/>
          </p:nvPr>
        </p:nvSpPr>
        <p:spPr/>
        <p:txBody>
          <a:bodyPr/>
          <a:lstStyle/>
          <a:p>
            <a:fld id="{33568880-700E-4CBA-91FE-AF2D06116055}" type="slidenum">
              <a:rPr lang="en-US" smtClean="0"/>
              <a:t>17</a:t>
            </a:fld>
            <a:endParaRPr lang="en-US"/>
          </a:p>
        </p:txBody>
      </p:sp>
      <p:sp>
        <p:nvSpPr>
          <p:cNvPr id="2" name="Rectangle 1">
            <a:extLst>
              <a:ext uri="{FF2B5EF4-FFF2-40B4-BE49-F238E27FC236}">
                <a16:creationId xmlns:a16="http://schemas.microsoft.com/office/drawing/2014/main" id="{E97CC910-68A3-107D-4053-89108640E769}"/>
              </a:ext>
            </a:extLst>
          </p:cNvPr>
          <p:cNvSpPr/>
          <p:nvPr/>
        </p:nvSpPr>
        <p:spPr>
          <a:xfrm>
            <a:off x="645163" y="1553094"/>
            <a:ext cx="11150126" cy="44923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MISSING VALUES</a:t>
            </a:r>
          </a:p>
        </p:txBody>
      </p:sp>
      <p:sp>
        <p:nvSpPr>
          <p:cNvPr id="50" name="Rectangle 49">
            <a:extLst>
              <a:ext uri="{FF2B5EF4-FFF2-40B4-BE49-F238E27FC236}">
                <a16:creationId xmlns:a16="http://schemas.microsoft.com/office/drawing/2014/main" id="{68E9A2FF-269F-A4AA-4676-620D045E9FFB}"/>
              </a:ext>
            </a:extLst>
          </p:cNvPr>
          <p:cNvSpPr/>
          <p:nvPr/>
        </p:nvSpPr>
        <p:spPr>
          <a:xfrm>
            <a:off x="619432" y="1521917"/>
            <a:ext cx="11189109" cy="533608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828B53F-3B16-5BE6-4F92-9F2E1DFB4B75}"/>
              </a:ext>
            </a:extLst>
          </p:cNvPr>
          <p:cNvSpPr txBox="1"/>
          <p:nvPr/>
        </p:nvSpPr>
        <p:spPr>
          <a:xfrm>
            <a:off x="641113" y="2229679"/>
            <a:ext cx="10818595"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Methods to handle the missing values</a:t>
            </a:r>
          </a:p>
        </p:txBody>
      </p:sp>
      <p:sp>
        <p:nvSpPr>
          <p:cNvPr id="5" name="TextBox 4">
            <a:extLst>
              <a:ext uri="{FF2B5EF4-FFF2-40B4-BE49-F238E27FC236}">
                <a16:creationId xmlns:a16="http://schemas.microsoft.com/office/drawing/2014/main" id="{510597EC-0685-6AE9-93C6-73019D34DCB6}"/>
              </a:ext>
            </a:extLst>
          </p:cNvPr>
          <p:cNvSpPr txBox="1"/>
          <p:nvPr/>
        </p:nvSpPr>
        <p:spPr>
          <a:xfrm>
            <a:off x="1985312" y="2826121"/>
            <a:ext cx="3957915" cy="2862322"/>
          </a:xfrm>
          <a:prstGeom prst="rect">
            <a:avLst/>
          </a:prstGeom>
          <a:noFill/>
        </p:spPr>
        <p:txBody>
          <a:bodyPr wrap="square" rtlCol="0">
            <a:spAutoFit/>
          </a:bodyPr>
          <a:lstStyle/>
          <a:p>
            <a:pPr algn="ctr"/>
            <a:r>
              <a:rPr lang="en-US" dirty="0">
                <a:solidFill>
                  <a:schemeClr val="bg1"/>
                </a:solidFill>
                <a:latin typeface="Swis721 Blk BT" panose="020B0904030502020204" pitchFamily="34" charset="0"/>
              </a:rPr>
              <a:t>Numerical Variable</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1- delete the missing values </a:t>
            </a:r>
            <a:r>
              <a:rPr lang="en-US" dirty="0">
                <a:solidFill>
                  <a:srgbClr val="FF0000"/>
                </a:solidFill>
                <a:latin typeface="Swis721 Blk BT" panose="020B0904030502020204" pitchFamily="34" charset="0"/>
              </a:rPr>
              <a:t>x</a:t>
            </a:r>
          </a:p>
          <a:p>
            <a:endParaRPr lang="en-US" dirty="0">
              <a:solidFill>
                <a:srgbClr val="FF0000"/>
              </a:solidFill>
              <a:latin typeface="Swis721 Blk BT" panose="020B0904030502020204" pitchFamily="34" charset="0"/>
            </a:endParaRPr>
          </a:p>
          <a:p>
            <a:r>
              <a:rPr lang="en-US" dirty="0">
                <a:solidFill>
                  <a:schemeClr val="bg1"/>
                </a:solidFill>
                <a:latin typeface="Swis721 Blk BT" panose="020B0904030502020204" pitchFamily="34" charset="0"/>
              </a:rPr>
              <a:t>2- using the mean </a:t>
            </a:r>
            <a:r>
              <a:rPr lang="en-US" dirty="0">
                <a:solidFill>
                  <a:srgbClr val="FF0000"/>
                </a:solidFill>
                <a:latin typeface="Swis721 Blk BT" panose="020B0904030502020204" pitchFamily="34" charset="0"/>
              </a:rPr>
              <a:t>x</a:t>
            </a:r>
            <a:endParaRPr lang="en-US" dirty="0">
              <a:solidFill>
                <a:schemeClr val="bg1"/>
              </a:solidFill>
              <a:latin typeface="Swis721 Blk BT" panose="020B0904030502020204" pitchFamily="34" charset="0"/>
            </a:endParaRP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3- using the median, better for outlier and skewness</a:t>
            </a:r>
          </a:p>
          <a:p>
            <a:r>
              <a:rPr lang="en-US" dirty="0">
                <a:solidFill>
                  <a:schemeClr val="bg1"/>
                </a:solidFill>
                <a:latin typeface="Swis721 Blk BT" panose="020B0904030502020204" pitchFamily="34" charset="0"/>
              </a:rPr>
              <a:t> </a:t>
            </a:r>
          </a:p>
          <a:p>
            <a:r>
              <a:rPr lang="en-US" dirty="0">
                <a:solidFill>
                  <a:schemeClr val="bg1"/>
                </a:solidFill>
                <a:latin typeface="Swis721 Blk BT" panose="020B0904030502020204" pitchFamily="34" charset="0"/>
              </a:rPr>
              <a:t>4- iterative imputation </a:t>
            </a:r>
          </a:p>
        </p:txBody>
      </p:sp>
      <p:sp>
        <p:nvSpPr>
          <p:cNvPr id="6" name="TextBox 5">
            <a:extLst>
              <a:ext uri="{FF2B5EF4-FFF2-40B4-BE49-F238E27FC236}">
                <a16:creationId xmlns:a16="http://schemas.microsoft.com/office/drawing/2014/main" id="{C467BB95-E413-A2E9-37F4-F83F800BB2B1}"/>
              </a:ext>
            </a:extLst>
          </p:cNvPr>
          <p:cNvSpPr txBox="1"/>
          <p:nvPr/>
        </p:nvSpPr>
        <p:spPr>
          <a:xfrm>
            <a:off x="6409726" y="2846309"/>
            <a:ext cx="3887947" cy="2308324"/>
          </a:xfrm>
          <a:prstGeom prst="rect">
            <a:avLst/>
          </a:prstGeom>
          <a:noFill/>
        </p:spPr>
        <p:txBody>
          <a:bodyPr wrap="square" rtlCol="0">
            <a:spAutoFit/>
          </a:bodyPr>
          <a:lstStyle/>
          <a:p>
            <a:pPr algn="ctr"/>
            <a:r>
              <a:rPr lang="en-US" dirty="0">
                <a:solidFill>
                  <a:schemeClr val="bg1"/>
                </a:solidFill>
                <a:latin typeface="Swis721 Blk BT" panose="020B0904030502020204" pitchFamily="34" charset="0"/>
              </a:rPr>
              <a:t>Categorical Variable</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1- delete the missing values</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2- impute the missing values with most frequent variable</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3- iterative imputation</a:t>
            </a:r>
          </a:p>
        </p:txBody>
      </p:sp>
      <p:sp>
        <p:nvSpPr>
          <p:cNvPr id="11" name="Rectangle 10">
            <a:extLst>
              <a:ext uri="{FF2B5EF4-FFF2-40B4-BE49-F238E27FC236}">
                <a16:creationId xmlns:a16="http://schemas.microsoft.com/office/drawing/2014/main" id="{8DCFF9C1-6744-B70B-980E-FED3BE897FDD}"/>
              </a:ext>
            </a:extLst>
          </p:cNvPr>
          <p:cNvSpPr/>
          <p:nvPr/>
        </p:nvSpPr>
        <p:spPr>
          <a:xfrm>
            <a:off x="1996550" y="2782410"/>
            <a:ext cx="3946677" cy="36085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84DB4E-90EE-89C1-6F34-4A908E84B711}"/>
              </a:ext>
            </a:extLst>
          </p:cNvPr>
          <p:cNvSpPr/>
          <p:nvPr/>
        </p:nvSpPr>
        <p:spPr>
          <a:xfrm>
            <a:off x="6350996" y="2782410"/>
            <a:ext cx="3946677" cy="36085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A12580-83D9-3812-6BD9-5B526223C0BC}"/>
              </a:ext>
            </a:extLst>
          </p:cNvPr>
          <p:cNvSpPr txBox="1"/>
          <p:nvPr/>
        </p:nvSpPr>
        <p:spPr>
          <a:xfrm>
            <a:off x="17156979" y="3752163"/>
            <a:ext cx="570011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We have 82,467 missing values in total</a:t>
            </a:r>
          </a:p>
        </p:txBody>
      </p:sp>
      <p:pic>
        <p:nvPicPr>
          <p:cNvPr id="19" name="Picture 18">
            <a:extLst>
              <a:ext uri="{FF2B5EF4-FFF2-40B4-BE49-F238E27FC236}">
                <a16:creationId xmlns:a16="http://schemas.microsoft.com/office/drawing/2014/main" id="{C636DB19-B877-A4EE-1283-DAE7BB237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38803" y="2231823"/>
            <a:ext cx="4212227" cy="4038950"/>
          </a:xfrm>
          <a:prstGeom prst="rect">
            <a:avLst/>
          </a:prstGeom>
        </p:spPr>
      </p:pic>
    </p:spTree>
    <p:extLst>
      <p:ext uri="{BB962C8B-B14F-4D97-AF65-F5344CB8AC3E}">
        <p14:creationId xmlns:p14="http://schemas.microsoft.com/office/powerpoint/2010/main" val="90160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27990" y="19811"/>
            <a:ext cx="12192000" cy="6960863"/>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0452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161" y="-2980181"/>
            <a:ext cx="3524250" cy="2857500"/>
          </a:xfrm>
          <a:prstGeom prst="rect">
            <a:avLst/>
          </a:prstGeom>
        </p:spPr>
      </p:pic>
      <p:sp>
        <p:nvSpPr>
          <p:cNvPr id="4" name="TextBox 3">
            <a:extLst>
              <a:ext uri="{FF2B5EF4-FFF2-40B4-BE49-F238E27FC236}">
                <a16:creationId xmlns:a16="http://schemas.microsoft.com/office/drawing/2014/main" id="{18A1BFC9-4510-CFDC-9F40-E6ADB3C0011B}"/>
              </a:ext>
            </a:extLst>
          </p:cNvPr>
          <p:cNvSpPr txBox="1"/>
          <p:nvPr/>
        </p:nvSpPr>
        <p:spPr>
          <a:xfrm>
            <a:off x="19657" y="751281"/>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25" name="Oval 24">
            <a:extLst>
              <a:ext uri="{FF2B5EF4-FFF2-40B4-BE49-F238E27FC236}">
                <a16:creationId xmlns:a16="http://schemas.microsoft.com/office/drawing/2014/main" id="{F074D3A6-ACF8-8310-74CB-3F2AFE35392D}"/>
              </a:ext>
            </a:extLst>
          </p:cNvPr>
          <p:cNvSpPr/>
          <p:nvPr/>
        </p:nvSpPr>
        <p:spPr>
          <a:xfrm>
            <a:off x="3398229" y="-4345364"/>
            <a:ext cx="4143615" cy="4143615"/>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7F9C222C-A121-C112-7105-6C0128169FDC}"/>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2889983" y="-3681578"/>
            <a:ext cx="5121479" cy="2498283"/>
          </a:xfrm>
          <a:prstGeom prst="rect">
            <a:avLst/>
          </a:prstGeom>
        </p:spPr>
      </p:pic>
      <p:sp>
        <p:nvSpPr>
          <p:cNvPr id="12" name="Slide Number Placeholder 11">
            <a:extLst>
              <a:ext uri="{FF2B5EF4-FFF2-40B4-BE49-F238E27FC236}">
                <a16:creationId xmlns:a16="http://schemas.microsoft.com/office/drawing/2014/main" id="{DCDD1565-1541-A449-964F-8198A4EECF51}"/>
              </a:ext>
            </a:extLst>
          </p:cNvPr>
          <p:cNvSpPr>
            <a:spLocks noGrp="1"/>
          </p:cNvSpPr>
          <p:nvPr>
            <p:ph type="sldNum" sz="quarter" idx="12"/>
          </p:nvPr>
        </p:nvSpPr>
        <p:spPr/>
        <p:txBody>
          <a:bodyPr/>
          <a:lstStyle/>
          <a:p>
            <a:fld id="{33568880-700E-4CBA-91FE-AF2D06116055}" type="slidenum">
              <a:rPr lang="en-US" smtClean="0"/>
              <a:t>18</a:t>
            </a:fld>
            <a:endParaRPr lang="en-US"/>
          </a:p>
        </p:txBody>
      </p:sp>
      <p:sp>
        <p:nvSpPr>
          <p:cNvPr id="2" name="Rectangle 1">
            <a:extLst>
              <a:ext uri="{FF2B5EF4-FFF2-40B4-BE49-F238E27FC236}">
                <a16:creationId xmlns:a16="http://schemas.microsoft.com/office/drawing/2014/main" id="{E97CC910-68A3-107D-4053-89108640E769}"/>
              </a:ext>
            </a:extLst>
          </p:cNvPr>
          <p:cNvSpPr/>
          <p:nvPr/>
        </p:nvSpPr>
        <p:spPr>
          <a:xfrm>
            <a:off x="645163" y="1553094"/>
            <a:ext cx="11150126" cy="44923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Outliers</a:t>
            </a:r>
          </a:p>
        </p:txBody>
      </p:sp>
      <p:sp>
        <p:nvSpPr>
          <p:cNvPr id="50" name="Rectangle 49">
            <a:extLst>
              <a:ext uri="{FF2B5EF4-FFF2-40B4-BE49-F238E27FC236}">
                <a16:creationId xmlns:a16="http://schemas.microsoft.com/office/drawing/2014/main" id="{68E9A2FF-269F-A4AA-4676-620D045E9FFB}"/>
              </a:ext>
            </a:extLst>
          </p:cNvPr>
          <p:cNvSpPr/>
          <p:nvPr/>
        </p:nvSpPr>
        <p:spPr>
          <a:xfrm>
            <a:off x="619432" y="1521917"/>
            <a:ext cx="11189109" cy="533608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FE828CB-FD6B-4EA8-5295-C38FD8F2F59D}"/>
              </a:ext>
            </a:extLst>
          </p:cNvPr>
          <p:cNvGrpSpPr/>
          <p:nvPr/>
        </p:nvGrpSpPr>
        <p:grpSpPr>
          <a:xfrm>
            <a:off x="1074112" y="2766178"/>
            <a:ext cx="9906730" cy="3692807"/>
            <a:chOff x="817635" y="2855386"/>
            <a:chExt cx="9906730" cy="3692807"/>
          </a:xfrm>
        </p:grpSpPr>
        <p:sp>
          <p:nvSpPr>
            <p:cNvPr id="3" name="TextBox 2">
              <a:extLst>
                <a:ext uri="{FF2B5EF4-FFF2-40B4-BE49-F238E27FC236}">
                  <a16:creationId xmlns:a16="http://schemas.microsoft.com/office/drawing/2014/main" id="{C63E32D3-D9BF-FAC4-48D9-8E1BD3301E24}"/>
                </a:ext>
              </a:extLst>
            </p:cNvPr>
            <p:cNvSpPr txBox="1"/>
            <p:nvPr/>
          </p:nvSpPr>
          <p:spPr>
            <a:xfrm>
              <a:off x="1169699" y="6255805"/>
              <a:ext cx="9554666" cy="292388"/>
            </a:xfrm>
            <a:prstGeom prst="rect">
              <a:avLst/>
            </a:prstGeom>
            <a:noFill/>
          </p:spPr>
          <p:txBody>
            <a:bodyPr wrap="square" rtlCol="0">
              <a:spAutoFit/>
            </a:bodyPr>
            <a:lstStyle/>
            <a:p>
              <a:r>
                <a:rPr lang="en-US" sz="1300" dirty="0">
                  <a:solidFill>
                    <a:schemeClr val="bg1"/>
                  </a:solidFill>
                  <a:latin typeface="+mj-lt"/>
                </a:rPr>
                <a:t>0    50    100    150    200    250    300    350    400    450    500    550    600    650    700    750    800    850    900    950     1000     1050     </a:t>
              </a:r>
            </a:p>
          </p:txBody>
        </p:sp>
        <p:sp>
          <p:nvSpPr>
            <p:cNvPr id="5" name="TextBox 4">
              <a:extLst>
                <a:ext uri="{FF2B5EF4-FFF2-40B4-BE49-F238E27FC236}">
                  <a16:creationId xmlns:a16="http://schemas.microsoft.com/office/drawing/2014/main" id="{1013BF5D-F8C0-29CE-066B-D10595E177E8}"/>
                </a:ext>
              </a:extLst>
            </p:cNvPr>
            <p:cNvSpPr txBox="1"/>
            <p:nvPr/>
          </p:nvSpPr>
          <p:spPr>
            <a:xfrm>
              <a:off x="817635" y="2855386"/>
              <a:ext cx="525715" cy="3493264"/>
            </a:xfrm>
            <a:prstGeom prst="rect">
              <a:avLst/>
            </a:prstGeom>
            <a:noFill/>
          </p:spPr>
          <p:txBody>
            <a:bodyPr wrap="square" rtlCol="0">
              <a:spAutoFit/>
            </a:bodyPr>
            <a:lstStyle/>
            <a:p>
              <a:r>
                <a:rPr lang="en-US" sz="1300" dirty="0">
                  <a:solidFill>
                    <a:schemeClr val="bg1"/>
                  </a:solidFill>
                  <a:latin typeface="+mj-lt"/>
                </a:rPr>
                <a:t>80 K</a:t>
              </a:r>
            </a:p>
            <a:p>
              <a:endParaRPr lang="en-US" sz="1300" dirty="0">
                <a:solidFill>
                  <a:schemeClr val="bg1"/>
                </a:solidFill>
                <a:latin typeface="+mj-lt"/>
              </a:endParaRPr>
            </a:p>
            <a:p>
              <a:r>
                <a:rPr lang="en-US" sz="1300" dirty="0">
                  <a:solidFill>
                    <a:schemeClr val="bg1"/>
                  </a:solidFill>
                  <a:latin typeface="+mj-lt"/>
                </a:rPr>
                <a:t>70 K</a:t>
              </a:r>
            </a:p>
            <a:p>
              <a:endParaRPr lang="en-US" sz="1300" dirty="0">
                <a:solidFill>
                  <a:schemeClr val="bg1"/>
                </a:solidFill>
                <a:latin typeface="+mj-lt"/>
              </a:endParaRPr>
            </a:p>
            <a:p>
              <a:r>
                <a:rPr lang="en-US" sz="1300" dirty="0">
                  <a:solidFill>
                    <a:schemeClr val="bg1"/>
                  </a:solidFill>
                  <a:latin typeface="+mj-lt"/>
                </a:rPr>
                <a:t>60 K</a:t>
              </a:r>
            </a:p>
            <a:p>
              <a:endParaRPr lang="en-US" sz="1300" dirty="0">
                <a:solidFill>
                  <a:schemeClr val="bg1"/>
                </a:solidFill>
                <a:latin typeface="+mj-lt"/>
              </a:endParaRPr>
            </a:p>
            <a:p>
              <a:r>
                <a:rPr lang="en-US" sz="1300" dirty="0">
                  <a:solidFill>
                    <a:schemeClr val="bg1"/>
                  </a:solidFill>
                  <a:latin typeface="+mj-lt"/>
                </a:rPr>
                <a:t>50 K</a:t>
              </a:r>
            </a:p>
            <a:p>
              <a:endParaRPr lang="en-US" sz="1300" dirty="0">
                <a:solidFill>
                  <a:schemeClr val="bg1"/>
                </a:solidFill>
                <a:latin typeface="+mj-lt"/>
              </a:endParaRPr>
            </a:p>
            <a:p>
              <a:r>
                <a:rPr lang="en-US" sz="1300" dirty="0">
                  <a:solidFill>
                    <a:schemeClr val="bg1"/>
                  </a:solidFill>
                  <a:latin typeface="+mj-lt"/>
                </a:rPr>
                <a:t>40 K</a:t>
              </a:r>
            </a:p>
            <a:p>
              <a:endParaRPr lang="en-US" sz="1300" dirty="0">
                <a:solidFill>
                  <a:schemeClr val="bg1"/>
                </a:solidFill>
                <a:latin typeface="+mj-lt"/>
              </a:endParaRPr>
            </a:p>
            <a:p>
              <a:r>
                <a:rPr lang="en-US" sz="1300" dirty="0">
                  <a:solidFill>
                    <a:schemeClr val="bg1"/>
                  </a:solidFill>
                  <a:latin typeface="+mj-lt"/>
                </a:rPr>
                <a:t>30 K</a:t>
              </a:r>
            </a:p>
            <a:p>
              <a:endParaRPr lang="en-US" sz="1300" dirty="0">
                <a:solidFill>
                  <a:schemeClr val="bg1"/>
                </a:solidFill>
                <a:latin typeface="+mj-lt"/>
              </a:endParaRPr>
            </a:p>
            <a:p>
              <a:r>
                <a:rPr lang="en-US" sz="1300" dirty="0">
                  <a:solidFill>
                    <a:schemeClr val="bg1"/>
                  </a:solidFill>
                  <a:latin typeface="+mj-lt"/>
                </a:rPr>
                <a:t>20 K</a:t>
              </a:r>
            </a:p>
            <a:p>
              <a:endParaRPr lang="en-US" sz="1300" dirty="0">
                <a:solidFill>
                  <a:schemeClr val="bg1"/>
                </a:solidFill>
                <a:latin typeface="+mj-lt"/>
              </a:endParaRPr>
            </a:p>
            <a:p>
              <a:r>
                <a:rPr lang="en-US" sz="1300" dirty="0">
                  <a:solidFill>
                    <a:schemeClr val="bg1"/>
                  </a:solidFill>
                  <a:latin typeface="+mj-lt"/>
                </a:rPr>
                <a:t>10 K</a:t>
              </a:r>
            </a:p>
            <a:p>
              <a:endParaRPr lang="en-US" sz="1300" dirty="0">
                <a:solidFill>
                  <a:schemeClr val="bg1"/>
                </a:solidFill>
                <a:latin typeface="+mj-lt"/>
              </a:endParaRPr>
            </a:p>
            <a:p>
              <a:r>
                <a:rPr lang="en-US" sz="1300" dirty="0">
                  <a:solidFill>
                    <a:schemeClr val="bg1"/>
                  </a:solidFill>
                  <a:latin typeface="+mj-lt"/>
                </a:rPr>
                <a:t>0 K</a:t>
              </a:r>
            </a:p>
          </p:txBody>
        </p:sp>
        <p:sp>
          <p:nvSpPr>
            <p:cNvPr id="6" name="Rectangle 5">
              <a:extLst>
                <a:ext uri="{FF2B5EF4-FFF2-40B4-BE49-F238E27FC236}">
                  <a16:creationId xmlns:a16="http://schemas.microsoft.com/office/drawing/2014/main" id="{3949A295-EA77-5884-EFEE-51A3463061D6}"/>
                </a:ext>
              </a:extLst>
            </p:cNvPr>
            <p:cNvSpPr/>
            <p:nvPr/>
          </p:nvSpPr>
          <p:spPr>
            <a:xfrm>
              <a:off x="1309897" y="3088888"/>
              <a:ext cx="619432" cy="316691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820779-D0A9-D06B-CA97-3E5B41D5C0F0}"/>
                </a:ext>
              </a:extLst>
            </p:cNvPr>
            <p:cNvSpPr/>
            <p:nvPr/>
          </p:nvSpPr>
          <p:spPr>
            <a:xfrm>
              <a:off x="1927073" y="5531005"/>
              <a:ext cx="1206420" cy="7248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FAF17A0-0A67-3509-A45D-1C5480DF94EE}"/>
                </a:ext>
              </a:extLst>
            </p:cNvPr>
            <p:cNvSpPr/>
            <p:nvPr/>
          </p:nvSpPr>
          <p:spPr>
            <a:xfrm>
              <a:off x="3130848" y="6106719"/>
              <a:ext cx="1206420" cy="14908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7008D3D-DE46-2D64-A796-40A3F460E5EF}"/>
                </a:ext>
              </a:extLst>
            </p:cNvPr>
            <p:cNvSpPr/>
            <p:nvPr/>
          </p:nvSpPr>
          <p:spPr>
            <a:xfrm>
              <a:off x="4332367" y="5946002"/>
              <a:ext cx="953311" cy="30979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69F8ED0-F17B-8E6C-99C8-3D94BD7EFFB8}"/>
                </a:ext>
              </a:extLst>
            </p:cNvPr>
            <p:cNvSpPr/>
            <p:nvPr/>
          </p:nvSpPr>
          <p:spPr>
            <a:xfrm>
              <a:off x="5285678" y="6217595"/>
              <a:ext cx="1115122" cy="4571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CE8744D-E685-3760-1490-35393DF68B6D}"/>
                </a:ext>
              </a:extLst>
            </p:cNvPr>
            <p:cNvSpPr/>
            <p:nvPr/>
          </p:nvSpPr>
          <p:spPr>
            <a:xfrm>
              <a:off x="8306741" y="6151852"/>
              <a:ext cx="1206420" cy="14908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Oval 22">
            <a:extLst>
              <a:ext uri="{FF2B5EF4-FFF2-40B4-BE49-F238E27FC236}">
                <a16:creationId xmlns:a16="http://schemas.microsoft.com/office/drawing/2014/main" id="{912C36E3-A8B4-76AC-5C5B-9F58FC4C52AB}"/>
              </a:ext>
            </a:extLst>
          </p:cNvPr>
          <p:cNvSpPr/>
          <p:nvPr/>
        </p:nvSpPr>
        <p:spPr>
          <a:xfrm>
            <a:off x="8403486" y="5217895"/>
            <a:ext cx="1503582" cy="1503582"/>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F871B09-8815-00B5-349C-D5DC5888B6A4}"/>
              </a:ext>
            </a:extLst>
          </p:cNvPr>
          <p:cNvSpPr txBox="1"/>
          <p:nvPr/>
        </p:nvSpPr>
        <p:spPr>
          <a:xfrm>
            <a:off x="5321694" y="6436540"/>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OF SPEED</a:t>
            </a:r>
          </a:p>
        </p:txBody>
      </p:sp>
      <p:sp>
        <p:nvSpPr>
          <p:cNvPr id="28" name="TextBox 27">
            <a:extLst>
              <a:ext uri="{FF2B5EF4-FFF2-40B4-BE49-F238E27FC236}">
                <a16:creationId xmlns:a16="http://schemas.microsoft.com/office/drawing/2014/main" id="{086B2245-1D51-0A55-08E3-42B1D72BB873}"/>
              </a:ext>
            </a:extLst>
          </p:cNvPr>
          <p:cNvSpPr txBox="1"/>
          <p:nvPr/>
        </p:nvSpPr>
        <p:spPr>
          <a:xfrm rot="16200000">
            <a:off x="-577767" y="4312755"/>
            <a:ext cx="2974670"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COUNT OF SPEED</a:t>
            </a:r>
          </a:p>
        </p:txBody>
      </p:sp>
      <p:sp>
        <p:nvSpPr>
          <p:cNvPr id="11" name="TextBox 10">
            <a:extLst>
              <a:ext uri="{FF2B5EF4-FFF2-40B4-BE49-F238E27FC236}">
                <a16:creationId xmlns:a16="http://schemas.microsoft.com/office/drawing/2014/main" id="{10D50C09-1945-3692-16DB-B8156DE7DA79}"/>
              </a:ext>
            </a:extLst>
          </p:cNvPr>
          <p:cNvSpPr txBox="1"/>
          <p:nvPr/>
        </p:nvSpPr>
        <p:spPr>
          <a:xfrm>
            <a:off x="13352955" y="2826121"/>
            <a:ext cx="3957915" cy="2862322"/>
          </a:xfrm>
          <a:prstGeom prst="rect">
            <a:avLst/>
          </a:prstGeom>
          <a:noFill/>
        </p:spPr>
        <p:txBody>
          <a:bodyPr wrap="square" rtlCol="0">
            <a:spAutoFit/>
          </a:bodyPr>
          <a:lstStyle/>
          <a:p>
            <a:pPr algn="ctr"/>
            <a:r>
              <a:rPr lang="en-US" dirty="0">
                <a:solidFill>
                  <a:schemeClr val="bg1"/>
                </a:solidFill>
                <a:latin typeface="Swis721 Blk BT" panose="020B0904030502020204" pitchFamily="34" charset="0"/>
              </a:rPr>
              <a:t>Numerical Variable</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1- delete the missing values </a:t>
            </a:r>
            <a:r>
              <a:rPr lang="en-US" dirty="0">
                <a:solidFill>
                  <a:srgbClr val="FF0000"/>
                </a:solidFill>
                <a:latin typeface="Swis721 Blk BT" panose="020B0904030502020204" pitchFamily="34" charset="0"/>
              </a:rPr>
              <a:t>x</a:t>
            </a:r>
          </a:p>
          <a:p>
            <a:endParaRPr lang="en-US" dirty="0">
              <a:solidFill>
                <a:srgbClr val="FF0000"/>
              </a:solidFill>
              <a:latin typeface="Swis721 Blk BT" panose="020B0904030502020204" pitchFamily="34" charset="0"/>
            </a:endParaRPr>
          </a:p>
          <a:p>
            <a:r>
              <a:rPr lang="en-US" dirty="0">
                <a:solidFill>
                  <a:schemeClr val="bg1"/>
                </a:solidFill>
                <a:latin typeface="Swis721 Blk BT" panose="020B0904030502020204" pitchFamily="34" charset="0"/>
              </a:rPr>
              <a:t>2- using the mean </a:t>
            </a:r>
            <a:r>
              <a:rPr lang="en-US" dirty="0">
                <a:solidFill>
                  <a:srgbClr val="FF0000"/>
                </a:solidFill>
                <a:latin typeface="Swis721 Blk BT" panose="020B0904030502020204" pitchFamily="34" charset="0"/>
              </a:rPr>
              <a:t>x</a:t>
            </a:r>
            <a:endParaRPr lang="en-US" dirty="0">
              <a:solidFill>
                <a:schemeClr val="bg1"/>
              </a:solidFill>
              <a:latin typeface="Swis721 Blk BT" panose="020B0904030502020204" pitchFamily="34" charset="0"/>
            </a:endParaRP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3- using the median, better for outlier and skewness</a:t>
            </a:r>
          </a:p>
          <a:p>
            <a:r>
              <a:rPr lang="en-US" dirty="0">
                <a:solidFill>
                  <a:schemeClr val="bg1"/>
                </a:solidFill>
                <a:latin typeface="Swis721 Blk BT" panose="020B0904030502020204" pitchFamily="34" charset="0"/>
              </a:rPr>
              <a:t> </a:t>
            </a:r>
          </a:p>
          <a:p>
            <a:r>
              <a:rPr lang="en-US" dirty="0">
                <a:solidFill>
                  <a:schemeClr val="bg1"/>
                </a:solidFill>
                <a:latin typeface="Swis721 Blk BT" panose="020B0904030502020204" pitchFamily="34" charset="0"/>
              </a:rPr>
              <a:t>4- iterative imputation </a:t>
            </a:r>
          </a:p>
        </p:txBody>
      </p:sp>
      <p:sp>
        <p:nvSpPr>
          <p:cNvPr id="16" name="TextBox 15">
            <a:extLst>
              <a:ext uri="{FF2B5EF4-FFF2-40B4-BE49-F238E27FC236}">
                <a16:creationId xmlns:a16="http://schemas.microsoft.com/office/drawing/2014/main" id="{1DC76E3A-348B-4613-06A5-B6240103E26E}"/>
              </a:ext>
            </a:extLst>
          </p:cNvPr>
          <p:cNvSpPr txBox="1"/>
          <p:nvPr/>
        </p:nvSpPr>
        <p:spPr>
          <a:xfrm>
            <a:off x="17777369" y="2846309"/>
            <a:ext cx="3887947" cy="2308324"/>
          </a:xfrm>
          <a:prstGeom prst="rect">
            <a:avLst/>
          </a:prstGeom>
          <a:noFill/>
        </p:spPr>
        <p:txBody>
          <a:bodyPr wrap="square" rtlCol="0">
            <a:spAutoFit/>
          </a:bodyPr>
          <a:lstStyle/>
          <a:p>
            <a:pPr algn="ctr"/>
            <a:r>
              <a:rPr lang="en-US" dirty="0">
                <a:solidFill>
                  <a:schemeClr val="bg1"/>
                </a:solidFill>
                <a:latin typeface="Swis721 Blk BT" panose="020B0904030502020204" pitchFamily="34" charset="0"/>
              </a:rPr>
              <a:t>Categorical Variable</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1- delete the missing values</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2- impute the missing values with most frequent variable</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3- iterative imputation</a:t>
            </a:r>
          </a:p>
        </p:txBody>
      </p:sp>
      <p:sp>
        <p:nvSpPr>
          <p:cNvPr id="31" name="Rectangle 30">
            <a:extLst>
              <a:ext uri="{FF2B5EF4-FFF2-40B4-BE49-F238E27FC236}">
                <a16:creationId xmlns:a16="http://schemas.microsoft.com/office/drawing/2014/main" id="{7B6DA42D-4281-C921-CB2F-0C74CCDE16AB}"/>
              </a:ext>
            </a:extLst>
          </p:cNvPr>
          <p:cNvSpPr/>
          <p:nvPr/>
        </p:nvSpPr>
        <p:spPr>
          <a:xfrm>
            <a:off x="13364193" y="2782410"/>
            <a:ext cx="3946677" cy="36085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B3CD489-D6D7-6A8B-4C87-AEC379844812}"/>
              </a:ext>
            </a:extLst>
          </p:cNvPr>
          <p:cNvSpPr/>
          <p:nvPr/>
        </p:nvSpPr>
        <p:spPr>
          <a:xfrm>
            <a:off x="17718639" y="2782410"/>
            <a:ext cx="3946677" cy="36085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16FD875-998D-17E3-1630-F5BC78F42AB1}"/>
              </a:ext>
            </a:extLst>
          </p:cNvPr>
          <p:cNvSpPr txBox="1"/>
          <p:nvPr/>
        </p:nvSpPr>
        <p:spPr>
          <a:xfrm>
            <a:off x="11987977" y="2229679"/>
            <a:ext cx="10818595"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Methods to handle the missing values</a:t>
            </a:r>
          </a:p>
        </p:txBody>
      </p:sp>
    </p:spTree>
    <p:extLst>
      <p:ext uri="{BB962C8B-B14F-4D97-AF65-F5344CB8AC3E}">
        <p14:creationId xmlns:p14="http://schemas.microsoft.com/office/powerpoint/2010/main" val="2647535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27990" y="19811"/>
            <a:ext cx="12192000" cy="6960863"/>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0452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161" y="-2980181"/>
            <a:ext cx="3524250" cy="2857500"/>
          </a:xfrm>
          <a:prstGeom prst="rect">
            <a:avLst/>
          </a:prstGeom>
        </p:spPr>
      </p:pic>
      <p:sp>
        <p:nvSpPr>
          <p:cNvPr id="4" name="TextBox 3">
            <a:extLst>
              <a:ext uri="{FF2B5EF4-FFF2-40B4-BE49-F238E27FC236}">
                <a16:creationId xmlns:a16="http://schemas.microsoft.com/office/drawing/2014/main" id="{18A1BFC9-4510-CFDC-9F40-E6ADB3C0011B}"/>
              </a:ext>
            </a:extLst>
          </p:cNvPr>
          <p:cNvSpPr txBox="1"/>
          <p:nvPr/>
        </p:nvSpPr>
        <p:spPr>
          <a:xfrm>
            <a:off x="19657" y="751281"/>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49" name="Rectangle 48">
            <a:extLst>
              <a:ext uri="{FF2B5EF4-FFF2-40B4-BE49-F238E27FC236}">
                <a16:creationId xmlns:a16="http://schemas.microsoft.com/office/drawing/2014/main" id="{EF535022-6C31-072C-07CC-3AE6EE909680}"/>
              </a:ext>
            </a:extLst>
          </p:cNvPr>
          <p:cNvSpPr/>
          <p:nvPr/>
        </p:nvSpPr>
        <p:spPr>
          <a:xfrm>
            <a:off x="599775" y="1555967"/>
            <a:ext cx="11189109" cy="479468"/>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wis721 Blk BT" panose="020B0904030502020204" pitchFamily="34" charset="0"/>
            </a:endParaRPr>
          </a:p>
          <a:p>
            <a:pPr algn="ctr"/>
            <a:r>
              <a:rPr lang="en-US" dirty="0">
                <a:solidFill>
                  <a:schemeClr val="tx1"/>
                </a:solidFill>
                <a:latin typeface="Swis721 Blk BT" panose="020B0904030502020204" pitchFamily="34" charset="0"/>
              </a:rPr>
              <a:t>IMBALANCE DATA</a:t>
            </a:r>
          </a:p>
          <a:p>
            <a:pPr algn="ctr"/>
            <a:endParaRPr lang="en-US" dirty="0">
              <a:solidFill>
                <a:schemeClr val="tx1"/>
              </a:solidFill>
              <a:latin typeface="Swis721 Blk BT" panose="020B0904030502020204" pitchFamily="34" charset="0"/>
            </a:endParaRPr>
          </a:p>
        </p:txBody>
      </p:sp>
      <p:sp>
        <p:nvSpPr>
          <p:cNvPr id="50" name="Rectangle 49">
            <a:extLst>
              <a:ext uri="{FF2B5EF4-FFF2-40B4-BE49-F238E27FC236}">
                <a16:creationId xmlns:a16="http://schemas.microsoft.com/office/drawing/2014/main" id="{68E9A2FF-269F-A4AA-4676-620D045E9FFB}"/>
              </a:ext>
            </a:extLst>
          </p:cNvPr>
          <p:cNvSpPr/>
          <p:nvPr/>
        </p:nvSpPr>
        <p:spPr>
          <a:xfrm>
            <a:off x="619432" y="1521917"/>
            <a:ext cx="11189109" cy="533608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25" name="Oval 24">
            <a:extLst>
              <a:ext uri="{FF2B5EF4-FFF2-40B4-BE49-F238E27FC236}">
                <a16:creationId xmlns:a16="http://schemas.microsoft.com/office/drawing/2014/main" id="{F074D3A6-ACF8-8310-74CB-3F2AFE35392D}"/>
              </a:ext>
            </a:extLst>
          </p:cNvPr>
          <p:cNvSpPr/>
          <p:nvPr/>
        </p:nvSpPr>
        <p:spPr>
          <a:xfrm>
            <a:off x="3398229" y="-4345364"/>
            <a:ext cx="4143615" cy="4143615"/>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7F9C222C-A121-C112-7105-6C0128169FDC}"/>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2889983" y="-3681578"/>
            <a:ext cx="5121479" cy="2498283"/>
          </a:xfrm>
          <a:prstGeom prst="rect">
            <a:avLst/>
          </a:prstGeom>
        </p:spPr>
      </p:pic>
      <p:sp>
        <p:nvSpPr>
          <p:cNvPr id="12" name="Slide Number Placeholder 11">
            <a:extLst>
              <a:ext uri="{FF2B5EF4-FFF2-40B4-BE49-F238E27FC236}">
                <a16:creationId xmlns:a16="http://schemas.microsoft.com/office/drawing/2014/main" id="{DCDD1565-1541-A449-964F-8198A4EECF51}"/>
              </a:ext>
            </a:extLst>
          </p:cNvPr>
          <p:cNvSpPr>
            <a:spLocks noGrp="1"/>
          </p:cNvSpPr>
          <p:nvPr>
            <p:ph type="sldNum" sz="quarter" idx="12"/>
          </p:nvPr>
        </p:nvSpPr>
        <p:spPr/>
        <p:txBody>
          <a:bodyPr/>
          <a:lstStyle/>
          <a:p>
            <a:fld id="{33568880-700E-4CBA-91FE-AF2D06116055}" type="slidenum">
              <a:rPr lang="en-US" smtClean="0"/>
              <a:t>19</a:t>
            </a:fld>
            <a:endParaRPr lang="en-US" dirty="0"/>
          </a:p>
        </p:txBody>
      </p:sp>
      <p:grpSp>
        <p:nvGrpSpPr>
          <p:cNvPr id="59" name="Group 58">
            <a:extLst>
              <a:ext uri="{FF2B5EF4-FFF2-40B4-BE49-F238E27FC236}">
                <a16:creationId xmlns:a16="http://schemas.microsoft.com/office/drawing/2014/main" id="{B15B22B8-6007-A032-C05B-CD72712D457E}"/>
              </a:ext>
            </a:extLst>
          </p:cNvPr>
          <p:cNvGrpSpPr/>
          <p:nvPr/>
        </p:nvGrpSpPr>
        <p:grpSpPr>
          <a:xfrm>
            <a:off x="734573" y="2214422"/>
            <a:ext cx="2670820" cy="4601179"/>
            <a:chOff x="992880" y="2273097"/>
            <a:chExt cx="2636993" cy="4542904"/>
          </a:xfrm>
        </p:grpSpPr>
        <p:grpSp>
          <p:nvGrpSpPr>
            <p:cNvPr id="53" name="Group 52">
              <a:extLst>
                <a:ext uri="{FF2B5EF4-FFF2-40B4-BE49-F238E27FC236}">
                  <a16:creationId xmlns:a16="http://schemas.microsoft.com/office/drawing/2014/main" id="{9B5032DF-A959-BBBB-054B-CD5DBAE5646F}"/>
                </a:ext>
              </a:extLst>
            </p:cNvPr>
            <p:cNvGrpSpPr/>
            <p:nvPr/>
          </p:nvGrpSpPr>
          <p:grpSpPr>
            <a:xfrm>
              <a:off x="1381436" y="2533896"/>
              <a:ext cx="1971119" cy="4139436"/>
              <a:chOff x="1263452" y="2533896"/>
              <a:chExt cx="1971119" cy="4139436"/>
            </a:xfrm>
          </p:grpSpPr>
          <p:sp>
            <p:nvSpPr>
              <p:cNvPr id="19" name="TextBox 18">
                <a:extLst>
                  <a:ext uri="{FF2B5EF4-FFF2-40B4-BE49-F238E27FC236}">
                    <a16:creationId xmlns:a16="http://schemas.microsoft.com/office/drawing/2014/main" id="{2AACA39C-3FBF-BDC4-29EF-3E61387AD098}"/>
                  </a:ext>
                </a:extLst>
              </p:cNvPr>
              <p:cNvSpPr txBox="1"/>
              <p:nvPr/>
            </p:nvSpPr>
            <p:spPr>
              <a:xfrm>
                <a:off x="2919843" y="6304000"/>
                <a:ext cx="314728" cy="369332"/>
              </a:xfrm>
              <a:prstGeom prst="rect">
                <a:avLst/>
              </a:prstGeom>
              <a:noFill/>
            </p:spPr>
            <p:txBody>
              <a:bodyPr wrap="square" rtlCol="0">
                <a:spAutoFit/>
              </a:bodyPr>
              <a:lstStyle/>
              <a:p>
                <a:r>
                  <a:rPr lang="en-US" dirty="0">
                    <a:solidFill>
                      <a:schemeClr val="bg1"/>
                    </a:solidFill>
                  </a:rPr>
                  <a:t>1</a:t>
                </a:r>
              </a:p>
            </p:txBody>
          </p:sp>
          <p:sp>
            <p:nvSpPr>
              <p:cNvPr id="20" name="TextBox 19">
                <a:extLst>
                  <a:ext uri="{FF2B5EF4-FFF2-40B4-BE49-F238E27FC236}">
                    <a16:creationId xmlns:a16="http://schemas.microsoft.com/office/drawing/2014/main" id="{B513CE2F-8518-267D-06B2-DE235B7EB135}"/>
                  </a:ext>
                </a:extLst>
              </p:cNvPr>
              <p:cNvSpPr txBox="1"/>
              <p:nvPr/>
            </p:nvSpPr>
            <p:spPr>
              <a:xfrm>
                <a:off x="2172471" y="6304000"/>
                <a:ext cx="314728" cy="369332"/>
              </a:xfrm>
              <a:prstGeom prst="rect">
                <a:avLst/>
              </a:prstGeom>
              <a:noFill/>
            </p:spPr>
            <p:txBody>
              <a:bodyPr wrap="square" rtlCol="0">
                <a:spAutoFit/>
              </a:bodyPr>
              <a:lstStyle/>
              <a:p>
                <a:r>
                  <a:rPr lang="en-US" dirty="0">
                    <a:solidFill>
                      <a:schemeClr val="bg1"/>
                    </a:solidFill>
                  </a:rPr>
                  <a:t>0</a:t>
                </a:r>
              </a:p>
            </p:txBody>
          </p:sp>
          <p:sp>
            <p:nvSpPr>
              <p:cNvPr id="22" name="TextBox 21">
                <a:extLst>
                  <a:ext uri="{FF2B5EF4-FFF2-40B4-BE49-F238E27FC236}">
                    <a16:creationId xmlns:a16="http://schemas.microsoft.com/office/drawing/2014/main" id="{CB6D9EC0-9E6E-FFE2-6FDF-C90599E11680}"/>
                  </a:ext>
                </a:extLst>
              </p:cNvPr>
              <p:cNvSpPr txBox="1"/>
              <p:nvPr/>
            </p:nvSpPr>
            <p:spPr>
              <a:xfrm>
                <a:off x="1366684" y="5987020"/>
                <a:ext cx="548302" cy="369332"/>
              </a:xfrm>
              <a:prstGeom prst="rect">
                <a:avLst/>
              </a:prstGeom>
              <a:noFill/>
            </p:spPr>
            <p:txBody>
              <a:bodyPr wrap="square" rtlCol="0">
                <a:spAutoFit/>
              </a:bodyPr>
              <a:lstStyle/>
              <a:p>
                <a:r>
                  <a:rPr lang="en-US" dirty="0">
                    <a:solidFill>
                      <a:schemeClr val="bg1"/>
                    </a:solidFill>
                  </a:rPr>
                  <a:t>0%</a:t>
                </a:r>
              </a:p>
            </p:txBody>
          </p:sp>
          <p:sp>
            <p:nvSpPr>
              <p:cNvPr id="23" name="TextBox 22">
                <a:extLst>
                  <a:ext uri="{FF2B5EF4-FFF2-40B4-BE49-F238E27FC236}">
                    <a16:creationId xmlns:a16="http://schemas.microsoft.com/office/drawing/2014/main" id="{A40F5769-DFEA-9A5B-75A0-7E90BAE55BB3}"/>
                  </a:ext>
                </a:extLst>
              </p:cNvPr>
              <p:cNvSpPr txBox="1"/>
              <p:nvPr/>
            </p:nvSpPr>
            <p:spPr>
              <a:xfrm>
                <a:off x="1275630" y="5605569"/>
                <a:ext cx="636792" cy="369332"/>
              </a:xfrm>
              <a:prstGeom prst="rect">
                <a:avLst/>
              </a:prstGeom>
              <a:noFill/>
            </p:spPr>
            <p:txBody>
              <a:bodyPr wrap="square" rtlCol="0">
                <a:spAutoFit/>
              </a:bodyPr>
              <a:lstStyle/>
              <a:p>
                <a:r>
                  <a:rPr lang="en-US" dirty="0">
                    <a:solidFill>
                      <a:schemeClr val="bg1"/>
                    </a:solidFill>
                  </a:rPr>
                  <a:t>10%</a:t>
                </a:r>
              </a:p>
            </p:txBody>
          </p:sp>
          <p:sp>
            <p:nvSpPr>
              <p:cNvPr id="24" name="TextBox 23">
                <a:extLst>
                  <a:ext uri="{FF2B5EF4-FFF2-40B4-BE49-F238E27FC236}">
                    <a16:creationId xmlns:a16="http://schemas.microsoft.com/office/drawing/2014/main" id="{54859CC0-1BBE-5C89-2786-3B209A4075B1}"/>
                  </a:ext>
                </a:extLst>
              </p:cNvPr>
              <p:cNvSpPr txBox="1"/>
              <p:nvPr/>
            </p:nvSpPr>
            <p:spPr>
              <a:xfrm>
                <a:off x="1283109" y="5257636"/>
                <a:ext cx="715451" cy="369332"/>
              </a:xfrm>
              <a:prstGeom prst="rect">
                <a:avLst/>
              </a:prstGeom>
              <a:noFill/>
            </p:spPr>
            <p:txBody>
              <a:bodyPr wrap="square" rtlCol="0">
                <a:spAutoFit/>
              </a:bodyPr>
              <a:lstStyle/>
              <a:p>
                <a:r>
                  <a:rPr lang="en-US" dirty="0">
                    <a:solidFill>
                      <a:schemeClr val="bg1"/>
                    </a:solidFill>
                  </a:rPr>
                  <a:t>20%</a:t>
                </a:r>
              </a:p>
            </p:txBody>
          </p:sp>
          <p:sp>
            <p:nvSpPr>
              <p:cNvPr id="27" name="TextBox 26">
                <a:extLst>
                  <a:ext uri="{FF2B5EF4-FFF2-40B4-BE49-F238E27FC236}">
                    <a16:creationId xmlns:a16="http://schemas.microsoft.com/office/drawing/2014/main" id="{87583C9A-FBBD-CB12-5F2F-5BD9179EACCA}"/>
                  </a:ext>
                </a:extLst>
              </p:cNvPr>
              <p:cNvSpPr txBox="1"/>
              <p:nvPr/>
            </p:nvSpPr>
            <p:spPr>
              <a:xfrm>
                <a:off x="1263452" y="4909703"/>
                <a:ext cx="679524" cy="369332"/>
              </a:xfrm>
              <a:prstGeom prst="rect">
                <a:avLst/>
              </a:prstGeom>
              <a:noFill/>
            </p:spPr>
            <p:txBody>
              <a:bodyPr wrap="square" rtlCol="0">
                <a:spAutoFit/>
              </a:bodyPr>
              <a:lstStyle/>
              <a:p>
                <a:r>
                  <a:rPr lang="en-US" dirty="0">
                    <a:solidFill>
                      <a:schemeClr val="bg1"/>
                    </a:solidFill>
                  </a:rPr>
                  <a:t>30%</a:t>
                </a:r>
              </a:p>
            </p:txBody>
          </p:sp>
          <p:sp>
            <p:nvSpPr>
              <p:cNvPr id="28" name="TextBox 27">
                <a:extLst>
                  <a:ext uri="{FF2B5EF4-FFF2-40B4-BE49-F238E27FC236}">
                    <a16:creationId xmlns:a16="http://schemas.microsoft.com/office/drawing/2014/main" id="{B5839357-33DA-C400-C0B7-479A74C24772}"/>
                  </a:ext>
                </a:extLst>
              </p:cNvPr>
              <p:cNvSpPr txBox="1"/>
              <p:nvPr/>
            </p:nvSpPr>
            <p:spPr>
              <a:xfrm>
                <a:off x="1272018" y="4586891"/>
                <a:ext cx="679524" cy="369332"/>
              </a:xfrm>
              <a:prstGeom prst="rect">
                <a:avLst/>
              </a:prstGeom>
              <a:noFill/>
            </p:spPr>
            <p:txBody>
              <a:bodyPr wrap="square" rtlCol="0">
                <a:spAutoFit/>
              </a:bodyPr>
              <a:lstStyle/>
              <a:p>
                <a:r>
                  <a:rPr lang="en-US" dirty="0">
                    <a:solidFill>
                      <a:schemeClr val="bg1"/>
                    </a:solidFill>
                  </a:rPr>
                  <a:t>40%</a:t>
                </a:r>
              </a:p>
            </p:txBody>
          </p:sp>
          <p:sp>
            <p:nvSpPr>
              <p:cNvPr id="31" name="TextBox 30">
                <a:extLst>
                  <a:ext uri="{FF2B5EF4-FFF2-40B4-BE49-F238E27FC236}">
                    <a16:creationId xmlns:a16="http://schemas.microsoft.com/office/drawing/2014/main" id="{3CCE3BAE-DD2D-8A3B-01A2-9AD5259BBD32}"/>
                  </a:ext>
                </a:extLst>
              </p:cNvPr>
              <p:cNvSpPr txBox="1"/>
              <p:nvPr/>
            </p:nvSpPr>
            <p:spPr>
              <a:xfrm>
                <a:off x="1272018" y="4264079"/>
                <a:ext cx="679524" cy="369332"/>
              </a:xfrm>
              <a:prstGeom prst="rect">
                <a:avLst/>
              </a:prstGeom>
              <a:noFill/>
            </p:spPr>
            <p:txBody>
              <a:bodyPr wrap="square" rtlCol="0">
                <a:spAutoFit/>
              </a:bodyPr>
              <a:lstStyle/>
              <a:p>
                <a:r>
                  <a:rPr lang="en-US" dirty="0">
                    <a:solidFill>
                      <a:schemeClr val="bg1"/>
                    </a:solidFill>
                  </a:rPr>
                  <a:t>50%</a:t>
                </a:r>
              </a:p>
            </p:txBody>
          </p:sp>
          <p:sp>
            <p:nvSpPr>
              <p:cNvPr id="32" name="TextBox 31">
                <a:extLst>
                  <a:ext uri="{FF2B5EF4-FFF2-40B4-BE49-F238E27FC236}">
                    <a16:creationId xmlns:a16="http://schemas.microsoft.com/office/drawing/2014/main" id="{A55768FA-F621-2191-1970-06DD6DCF01C6}"/>
                  </a:ext>
                </a:extLst>
              </p:cNvPr>
              <p:cNvSpPr txBox="1"/>
              <p:nvPr/>
            </p:nvSpPr>
            <p:spPr>
              <a:xfrm>
                <a:off x="1284818" y="3894379"/>
                <a:ext cx="636792" cy="369332"/>
              </a:xfrm>
              <a:prstGeom prst="rect">
                <a:avLst/>
              </a:prstGeom>
              <a:noFill/>
            </p:spPr>
            <p:txBody>
              <a:bodyPr wrap="square" rtlCol="0">
                <a:spAutoFit/>
              </a:bodyPr>
              <a:lstStyle/>
              <a:p>
                <a:r>
                  <a:rPr lang="en-US" dirty="0">
                    <a:solidFill>
                      <a:schemeClr val="bg1"/>
                    </a:solidFill>
                  </a:rPr>
                  <a:t>60%</a:t>
                </a:r>
              </a:p>
            </p:txBody>
          </p:sp>
          <p:sp>
            <p:nvSpPr>
              <p:cNvPr id="33" name="TextBox 32">
                <a:extLst>
                  <a:ext uri="{FF2B5EF4-FFF2-40B4-BE49-F238E27FC236}">
                    <a16:creationId xmlns:a16="http://schemas.microsoft.com/office/drawing/2014/main" id="{6CB23880-DBE1-1126-EB11-F0E08869553B}"/>
                  </a:ext>
                </a:extLst>
              </p:cNvPr>
              <p:cNvSpPr txBox="1"/>
              <p:nvPr/>
            </p:nvSpPr>
            <p:spPr>
              <a:xfrm>
                <a:off x="1272011" y="3565017"/>
                <a:ext cx="715451" cy="369332"/>
              </a:xfrm>
              <a:prstGeom prst="rect">
                <a:avLst/>
              </a:prstGeom>
              <a:noFill/>
            </p:spPr>
            <p:txBody>
              <a:bodyPr wrap="square" rtlCol="0">
                <a:spAutoFit/>
              </a:bodyPr>
              <a:lstStyle/>
              <a:p>
                <a:r>
                  <a:rPr lang="en-US" dirty="0">
                    <a:solidFill>
                      <a:schemeClr val="bg1"/>
                    </a:solidFill>
                  </a:rPr>
                  <a:t>70%</a:t>
                </a:r>
              </a:p>
            </p:txBody>
          </p:sp>
          <p:sp>
            <p:nvSpPr>
              <p:cNvPr id="34" name="TextBox 33">
                <a:extLst>
                  <a:ext uri="{FF2B5EF4-FFF2-40B4-BE49-F238E27FC236}">
                    <a16:creationId xmlns:a16="http://schemas.microsoft.com/office/drawing/2014/main" id="{B17A2766-DD85-0C31-B549-65C7709854EC}"/>
                  </a:ext>
                </a:extLst>
              </p:cNvPr>
              <p:cNvSpPr txBox="1"/>
              <p:nvPr/>
            </p:nvSpPr>
            <p:spPr>
              <a:xfrm>
                <a:off x="1281850" y="3188767"/>
                <a:ext cx="679524" cy="369332"/>
              </a:xfrm>
              <a:prstGeom prst="rect">
                <a:avLst/>
              </a:prstGeom>
              <a:noFill/>
            </p:spPr>
            <p:txBody>
              <a:bodyPr wrap="square" rtlCol="0">
                <a:spAutoFit/>
              </a:bodyPr>
              <a:lstStyle/>
              <a:p>
                <a:r>
                  <a:rPr lang="en-US" dirty="0">
                    <a:solidFill>
                      <a:schemeClr val="bg1"/>
                    </a:solidFill>
                  </a:rPr>
                  <a:t>80%</a:t>
                </a:r>
              </a:p>
            </p:txBody>
          </p:sp>
          <p:sp>
            <p:nvSpPr>
              <p:cNvPr id="36" name="TextBox 35">
                <a:extLst>
                  <a:ext uri="{FF2B5EF4-FFF2-40B4-BE49-F238E27FC236}">
                    <a16:creationId xmlns:a16="http://schemas.microsoft.com/office/drawing/2014/main" id="{48C0404B-9EE7-A63F-196C-86EEB054727E}"/>
                  </a:ext>
                </a:extLst>
              </p:cNvPr>
              <p:cNvSpPr txBox="1"/>
              <p:nvPr/>
            </p:nvSpPr>
            <p:spPr>
              <a:xfrm>
                <a:off x="1290416" y="2865955"/>
                <a:ext cx="679524" cy="369332"/>
              </a:xfrm>
              <a:prstGeom prst="rect">
                <a:avLst/>
              </a:prstGeom>
              <a:noFill/>
            </p:spPr>
            <p:txBody>
              <a:bodyPr wrap="square" rtlCol="0">
                <a:spAutoFit/>
              </a:bodyPr>
              <a:lstStyle/>
              <a:p>
                <a:r>
                  <a:rPr lang="en-US" dirty="0">
                    <a:solidFill>
                      <a:schemeClr val="bg1"/>
                    </a:solidFill>
                  </a:rPr>
                  <a:t>90%</a:t>
                </a:r>
              </a:p>
            </p:txBody>
          </p:sp>
          <p:sp>
            <p:nvSpPr>
              <p:cNvPr id="37" name="TextBox 36">
                <a:extLst>
                  <a:ext uri="{FF2B5EF4-FFF2-40B4-BE49-F238E27FC236}">
                    <a16:creationId xmlns:a16="http://schemas.microsoft.com/office/drawing/2014/main" id="{20D18819-748F-B1BD-21A3-E796AAA1C5EA}"/>
                  </a:ext>
                </a:extLst>
              </p:cNvPr>
              <p:cNvSpPr txBox="1"/>
              <p:nvPr/>
            </p:nvSpPr>
            <p:spPr>
              <a:xfrm>
                <a:off x="1272011" y="2533896"/>
                <a:ext cx="829850" cy="369332"/>
              </a:xfrm>
              <a:prstGeom prst="rect">
                <a:avLst/>
              </a:prstGeom>
              <a:noFill/>
            </p:spPr>
            <p:txBody>
              <a:bodyPr wrap="square" rtlCol="0">
                <a:spAutoFit/>
              </a:bodyPr>
              <a:lstStyle/>
              <a:p>
                <a:r>
                  <a:rPr lang="en-US" dirty="0">
                    <a:solidFill>
                      <a:schemeClr val="bg1"/>
                    </a:solidFill>
                  </a:rPr>
                  <a:t>100%</a:t>
                </a:r>
              </a:p>
            </p:txBody>
          </p:sp>
        </p:grpSp>
        <p:grpSp>
          <p:nvGrpSpPr>
            <p:cNvPr id="55" name="Group 54">
              <a:extLst>
                <a:ext uri="{FF2B5EF4-FFF2-40B4-BE49-F238E27FC236}">
                  <a16:creationId xmlns:a16="http://schemas.microsoft.com/office/drawing/2014/main" id="{DDD65E55-5761-4564-6469-A8E4D8C1F51D}"/>
                </a:ext>
              </a:extLst>
            </p:cNvPr>
            <p:cNvGrpSpPr/>
            <p:nvPr/>
          </p:nvGrpSpPr>
          <p:grpSpPr>
            <a:xfrm>
              <a:off x="2068316" y="2349229"/>
              <a:ext cx="1561557" cy="3910048"/>
              <a:chOff x="2068316" y="2349229"/>
              <a:chExt cx="1561557" cy="3910048"/>
            </a:xfrm>
          </p:grpSpPr>
          <p:sp>
            <p:nvSpPr>
              <p:cNvPr id="40" name="Rectangle 39">
                <a:extLst>
                  <a:ext uri="{FF2B5EF4-FFF2-40B4-BE49-F238E27FC236}">
                    <a16:creationId xmlns:a16="http://schemas.microsoft.com/office/drawing/2014/main" id="{BC9F179B-4C42-4737-C3CC-94B564A8E87E}"/>
                  </a:ext>
                </a:extLst>
              </p:cNvPr>
              <p:cNvSpPr/>
              <p:nvPr/>
            </p:nvSpPr>
            <p:spPr>
              <a:xfrm>
                <a:off x="2201585" y="2792799"/>
                <a:ext cx="512099" cy="3466478"/>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C839C807-C40C-6983-E6CB-D78BEB2BE9F9}"/>
                  </a:ext>
                </a:extLst>
              </p:cNvPr>
              <p:cNvSpPr/>
              <p:nvPr/>
            </p:nvSpPr>
            <p:spPr>
              <a:xfrm>
                <a:off x="2978068" y="6054972"/>
                <a:ext cx="512099" cy="194597"/>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3DBB261D-BE7D-42AE-D65F-6FD10AEE4AEA}"/>
                  </a:ext>
                </a:extLst>
              </p:cNvPr>
              <p:cNvSpPr txBox="1"/>
              <p:nvPr/>
            </p:nvSpPr>
            <p:spPr>
              <a:xfrm>
                <a:off x="2068316" y="2349229"/>
                <a:ext cx="1187064" cy="369332"/>
              </a:xfrm>
              <a:prstGeom prst="rect">
                <a:avLst/>
              </a:prstGeom>
              <a:noFill/>
            </p:spPr>
            <p:txBody>
              <a:bodyPr wrap="square" rtlCol="0">
                <a:spAutoFit/>
              </a:bodyPr>
              <a:lstStyle/>
              <a:p>
                <a:r>
                  <a:rPr lang="en-US" dirty="0">
                    <a:solidFill>
                      <a:schemeClr val="bg1"/>
                    </a:solidFill>
                  </a:rPr>
                  <a:t>99.5%</a:t>
                </a:r>
              </a:p>
            </p:txBody>
          </p:sp>
          <p:sp>
            <p:nvSpPr>
              <p:cNvPr id="44" name="TextBox 43">
                <a:extLst>
                  <a:ext uri="{FF2B5EF4-FFF2-40B4-BE49-F238E27FC236}">
                    <a16:creationId xmlns:a16="http://schemas.microsoft.com/office/drawing/2014/main" id="{377C4C61-D8FA-6558-12FE-B01093CB5DA2}"/>
                  </a:ext>
                </a:extLst>
              </p:cNvPr>
              <p:cNvSpPr txBox="1"/>
              <p:nvPr/>
            </p:nvSpPr>
            <p:spPr>
              <a:xfrm>
                <a:off x="2862568" y="5617090"/>
                <a:ext cx="767305" cy="369332"/>
              </a:xfrm>
              <a:prstGeom prst="rect">
                <a:avLst/>
              </a:prstGeom>
              <a:noFill/>
            </p:spPr>
            <p:txBody>
              <a:bodyPr wrap="square" rtlCol="0">
                <a:spAutoFit/>
              </a:bodyPr>
              <a:lstStyle/>
              <a:p>
                <a:r>
                  <a:rPr lang="en-US" dirty="0">
                    <a:solidFill>
                      <a:schemeClr val="bg1"/>
                    </a:solidFill>
                  </a:rPr>
                  <a:t>0.05%</a:t>
                </a:r>
              </a:p>
            </p:txBody>
          </p:sp>
        </p:grpSp>
        <p:sp>
          <p:nvSpPr>
            <p:cNvPr id="56" name="TextBox 55">
              <a:extLst>
                <a:ext uri="{FF2B5EF4-FFF2-40B4-BE49-F238E27FC236}">
                  <a16:creationId xmlns:a16="http://schemas.microsoft.com/office/drawing/2014/main" id="{81C3991D-79DB-24A0-0C32-F5A0774A7D3C}"/>
                </a:ext>
              </a:extLst>
            </p:cNvPr>
            <p:cNvSpPr txBox="1"/>
            <p:nvPr/>
          </p:nvSpPr>
          <p:spPr>
            <a:xfrm rot="16200000">
              <a:off x="-882372" y="4148349"/>
              <a:ext cx="3996726"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of Total Count Of Customers With Orange Months</a:t>
              </a:r>
            </a:p>
          </p:txBody>
        </p:sp>
        <p:sp>
          <p:nvSpPr>
            <p:cNvPr id="57" name="TextBox 56">
              <a:extLst>
                <a:ext uri="{FF2B5EF4-FFF2-40B4-BE49-F238E27FC236}">
                  <a16:creationId xmlns:a16="http://schemas.microsoft.com/office/drawing/2014/main" id="{53FF3B07-FAA3-92D7-EEBC-7CD14C286197}"/>
                </a:ext>
              </a:extLst>
            </p:cNvPr>
            <p:cNvSpPr txBox="1"/>
            <p:nvPr/>
          </p:nvSpPr>
          <p:spPr>
            <a:xfrm>
              <a:off x="2431506" y="6569780"/>
              <a:ext cx="66121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Target</a:t>
              </a:r>
            </a:p>
          </p:txBody>
        </p:sp>
      </p:grpSp>
      <p:sp>
        <p:nvSpPr>
          <p:cNvPr id="60" name="TextBox 59">
            <a:extLst>
              <a:ext uri="{FF2B5EF4-FFF2-40B4-BE49-F238E27FC236}">
                <a16:creationId xmlns:a16="http://schemas.microsoft.com/office/drawing/2014/main" id="{0192C241-57FC-786D-98F2-F8E6A32BCDDB}"/>
              </a:ext>
            </a:extLst>
          </p:cNvPr>
          <p:cNvSpPr txBox="1"/>
          <p:nvPr/>
        </p:nvSpPr>
        <p:spPr>
          <a:xfrm>
            <a:off x="3625871" y="2062954"/>
            <a:ext cx="5904722"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CHURNED vs  UNCHARNED CUSTOMERS</a:t>
            </a:r>
          </a:p>
        </p:txBody>
      </p:sp>
      <p:sp>
        <p:nvSpPr>
          <p:cNvPr id="61" name="Rectangle 60">
            <a:extLst>
              <a:ext uri="{FF2B5EF4-FFF2-40B4-BE49-F238E27FC236}">
                <a16:creationId xmlns:a16="http://schemas.microsoft.com/office/drawing/2014/main" id="{311342CD-9F10-1514-B8BF-40A68C26C370}"/>
              </a:ext>
            </a:extLst>
          </p:cNvPr>
          <p:cNvSpPr/>
          <p:nvPr/>
        </p:nvSpPr>
        <p:spPr>
          <a:xfrm>
            <a:off x="3713119" y="2627065"/>
            <a:ext cx="7462788" cy="362841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1A5178E1-D13C-E6A1-C24B-19AB1FDBD715}"/>
              </a:ext>
            </a:extLst>
          </p:cNvPr>
          <p:cNvSpPr txBox="1"/>
          <p:nvPr/>
        </p:nvSpPr>
        <p:spPr>
          <a:xfrm>
            <a:off x="3738154" y="2698704"/>
            <a:ext cx="7150053" cy="923330"/>
          </a:xfrm>
          <a:prstGeom prst="rect">
            <a:avLst/>
          </a:prstGeom>
          <a:noFill/>
        </p:spPr>
        <p:txBody>
          <a:bodyPr wrap="square" rtlCol="0">
            <a:spAutoFit/>
          </a:bodyPr>
          <a:lstStyle/>
          <a:p>
            <a:r>
              <a:rPr lang="en-US" dirty="0">
                <a:solidFill>
                  <a:schemeClr val="bg1"/>
                </a:solidFill>
                <a:latin typeface="Swis721 Blk BT" panose="020B0904030502020204" pitchFamily="34" charset="0"/>
              </a:rPr>
              <a:t>Target 0 : people who Stay with Orange</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Target 1 : People who left Orange</a:t>
            </a:r>
          </a:p>
        </p:txBody>
      </p:sp>
      <p:sp>
        <p:nvSpPr>
          <p:cNvPr id="2" name="TextBox 1">
            <a:extLst>
              <a:ext uri="{FF2B5EF4-FFF2-40B4-BE49-F238E27FC236}">
                <a16:creationId xmlns:a16="http://schemas.microsoft.com/office/drawing/2014/main" id="{397B1559-C203-833D-FB32-D1D17E57A124}"/>
              </a:ext>
            </a:extLst>
          </p:cNvPr>
          <p:cNvSpPr txBox="1"/>
          <p:nvPr/>
        </p:nvSpPr>
        <p:spPr>
          <a:xfrm>
            <a:off x="4077477" y="3749836"/>
            <a:ext cx="6656783" cy="2308324"/>
          </a:xfrm>
          <a:prstGeom prst="rect">
            <a:avLst/>
          </a:prstGeom>
          <a:noFill/>
        </p:spPr>
        <p:txBody>
          <a:bodyPr wrap="square" rtlCol="0">
            <a:spAutoFit/>
          </a:bodyPr>
          <a:lstStyle/>
          <a:p>
            <a:r>
              <a:rPr lang="en-US" dirty="0">
                <a:solidFill>
                  <a:schemeClr val="bg1"/>
                </a:solidFill>
                <a:latin typeface="Swis721 Blk BT" panose="020B0904030502020204" pitchFamily="34" charset="0"/>
              </a:rPr>
              <a:t>Methods to handle the imbalance data</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1- Combine oversampling and undersampling and keep in mind to take the sample that is representative to the population</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2- Oversampling synthetic Data </a:t>
            </a:r>
          </a:p>
          <a:p>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3-Use algorithms with weighted average</a:t>
            </a:r>
          </a:p>
        </p:txBody>
      </p:sp>
    </p:spTree>
    <p:extLst>
      <p:ext uri="{BB962C8B-B14F-4D97-AF65-F5344CB8AC3E}">
        <p14:creationId xmlns:p14="http://schemas.microsoft.com/office/powerpoint/2010/main" val="2552204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0" y="-1"/>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ndParaRPr>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609AAEB-A489-E1DD-51BD-57937E7969DD}"/>
              </a:ext>
            </a:extLst>
          </p:cNvPr>
          <p:cNvSpPr/>
          <p:nvPr/>
        </p:nvSpPr>
        <p:spPr>
          <a:xfrm>
            <a:off x="9839" y="7787156"/>
            <a:ext cx="12192000" cy="389357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61EAC2CD-D197-385F-903D-39A7F93DCF02}"/>
              </a:ext>
            </a:extLst>
          </p:cNvPr>
          <p:cNvSpPr txBox="1"/>
          <p:nvPr/>
        </p:nvSpPr>
        <p:spPr>
          <a:xfrm>
            <a:off x="1282756" y="10618119"/>
            <a:ext cx="1784584"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TASK 1</a:t>
            </a:r>
          </a:p>
        </p:txBody>
      </p:sp>
      <p:sp>
        <p:nvSpPr>
          <p:cNvPr id="5" name="TextBox 4">
            <a:extLst>
              <a:ext uri="{FF2B5EF4-FFF2-40B4-BE49-F238E27FC236}">
                <a16:creationId xmlns:a16="http://schemas.microsoft.com/office/drawing/2014/main" id="{97ABA68D-127D-1A79-0966-ED964ABF559E}"/>
              </a:ext>
            </a:extLst>
          </p:cNvPr>
          <p:cNvSpPr txBox="1"/>
          <p:nvPr/>
        </p:nvSpPr>
        <p:spPr>
          <a:xfrm>
            <a:off x="194752" y="7948773"/>
            <a:ext cx="4719489" cy="2400657"/>
          </a:xfrm>
          <a:prstGeom prst="rect">
            <a:avLst/>
          </a:prstGeom>
          <a:noFill/>
        </p:spPr>
        <p:txBody>
          <a:bodyPr wrap="square" rtlCol="0">
            <a:spAutoFit/>
          </a:bodyPr>
          <a:lstStyle/>
          <a:p>
            <a:r>
              <a:rPr lang="en-US" sz="5000" dirty="0">
                <a:solidFill>
                  <a:schemeClr val="bg1"/>
                </a:solidFill>
                <a:latin typeface="Swis721 Blk BT" panose="020B0904030502020204" pitchFamily="34" charset="0"/>
              </a:rPr>
              <a:t>CODING ACADEMY BY ORANGE </a:t>
            </a:r>
          </a:p>
        </p:txBody>
      </p:sp>
      <p:pic>
        <p:nvPicPr>
          <p:cNvPr id="6" name="Picture 5">
            <a:extLst>
              <a:ext uri="{FF2B5EF4-FFF2-40B4-BE49-F238E27FC236}">
                <a16:creationId xmlns:a16="http://schemas.microsoft.com/office/drawing/2014/main" id="{8CB40510-ACFD-7012-E066-C75D0FB6EAD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tretch>
            <a:fillRect/>
          </a:stretch>
        </p:blipFill>
        <p:spPr>
          <a:xfrm>
            <a:off x="7355627" y="7363443"/>
            <a:ext cx="4786124" cy="6723921"/>
          </a:xfrm>
          <a:prstGeom prst="rect">
            <a:avLst/>
          </a:prstGeom>
          <a:effectLst>
            <a:glow rad="127000">
              <a:schemeClr val="accent1">
                <a:alpha val="0"/>
              </a:schemeClr>
            </a:glow>
            <a:outerShdw blurRad="50800" dir="5400000" algn="ctr" rotWithShape="0">
              <a:srgbClr val="000000">
                <a:alpha val="0"/>
              </a:srgbClr>
            </a:outerShdw>
            <a:reflection stA="0" endPos="65000" dist="50800" dir="5400000" sy="-100000" algn="bl" rotWithShape="0"/>
          </a:effectLst>
        </p:spPr>
      </p:pic>
      <p:pic>
        <p:nvPicPr>
          <p:cNvPr id="8" name="Picture 7">
            <a:extLst>
              <a:ext uri="{FF2B5EF4-FFF2-40B4-BE49-F238E27FC236}">
                <a16:creationId xmlns:a16="http://schemas.microsoft.com/office/drawing/2014/main" id="{1CA6FA01-D88C-6D48-0E84-FF4AFD023986}"/>
              </a:ext>
            </a:extLst>
          </p:cNvPr>
          <p:cNvPicPr>
            <a:picLocks noChangeAspect="1"/>
          </p:cNvPicPr>
          <p:nvPr/>
        </p:nvPicPr>
        <p:blipFill rotWithShape="1">
          <a:blip r:embed="rId4">
            <a:extLst>
              <a:ext uri="{28A0092B-C50C-407E-A947-70E740481C1C}">
                <a14:useLocalDpi xmlns:a14="http://schemas.microsoft.com/office/drawing/2010/main" val="0"/>
              </a:ext>
            </a:extLst>
          </a:blip>
          <a:srcRect b="3258"/>
          <a:stretch/>
        </p:blipFill>
        <p:spPr>
          <a:xfrm>
            <a:off x="17859" y="645133"/>
            <a:ext cx="12192000" cy="6209696"/>
          </a:xfrm>
          <a:prstGeom prst="rect">
            <a:avLst/>
          </a:prstGeom>
        </p:spPr>
      </p:pic>
      <p:sp>
        <p:nvSpPr>
          <p:cNvPr id="16" name="TextBox 15">
            <a:extLst>
              <a:ext uri="{FF2B5EF4-FFF2-40B4-BE49-F238E27FC236}">
                <a16:creationId xmlns:a16="http://schemas.microsoft.com/office/drawing/2014/main" id="{832C8C0C-5C31-1CEF-B389-89E783179069}"/>
              </a:ext>
            </a:extLst>
          </p:cNvPr>
          <p:cNvSpPr txBox="1"/>
          <p:nvPr/>
        </p:nvSpPr>
        <p:spPr>
          <a:xfrm>
            <a:off x="2461530" y="3061757"/>
            <a:ext cx="4419601" cy="1169551"/>
          </a:xfrm>
          <a:prstGeom prst="rect">
            <a:avLst/>
          </a:prstGeom>
          <a:noFill/>
        </p:spPr>
        <p:txBody>
          <a:bodyPr wrap="square" rtlCol="0">
            <a:spAutoFit/>
          </a:bodyPr>
          <a:lstStyle/>
          <a:p>
            <a:r>
              <a:rPr lang="en-US" sz="7000" dirty="0">
                <a:solidFill>
                  <a:schemeClr val="bg1"/>
                </a:solidFill>
                <a:latin typeface="Swis721 Blk BT" panose="020B0904030502020204" pitchFamily="34" charset="0"/>
              </a:rPr>
              <a:t>ORANGE</a:t>
            </a:r>
          </a:p>
        </p:txBody>
      </p:sp>
      <p:sp>
        <p:nvSpPr>
          <p:cNvPr id="18" name="TextBox 17">
            <a:extLst>
              <a:ext uri="{FF2B5EF4-FFF2-40B4-BE49-F238E27FC236}">
                <a16:creationId xmlns:a16="http://schemas.microsoft.com/office/drawing/2014/main" id="{0824C18D-5A2F-FBFA-05A8-5F47E7176AA8}"/>
              </a:ext>
            </a:extLst>
          </p:cNvPr>
          <p:cNvSpPr txBox="1"/>
          <p:nvPr/>
        </p:nvSpPr>
        <p:spPr>
          <a:xfrm>
            <a:off x="6767962" y="3061987"/>
            <a:ext cx="3288895" cy="1169551"/>
          </a:xfrm>
          <a:prstGeom prst="rect">
            <a:avLst/>
          </a:prstGeom>
          <a:noFill/>
        </p:spPr>
        <p:txBody>
          <a:bodyPr wrap="square" rtlCol="0">
            <a:spAutoFit/>
          </a:bodyPr>
          <a:lstStyle/>
          <a:p>
            <a:r>
              <a:rPr lang="en-US" sz="7000" dirty="0">
                <a:solidFill>
                  <a:schemeClr val="bg1"/>
                </a:solidFill>
                <a:latin typeface="Swis721 Blk BT" panose="020B0904030502020204" pitchFamily="34" charset="0"/>
              </a:rPr>
              <a:t>FIBER</a:t>
            </a:r>
          </a:p>
        </p:txBody>
      </p:sp>
      <p:pic>
        <p:nvPicPr>
          <p:cNvPr id="9" name="Picture 8">
            <a:extLst>
              <a:ext uri="{FF2B5EF4-FFF2-40B4-BE49-F238E27FC236}">
                <a16:creationId xmlns:a16="http://schemas.microsoft.com/office/drawing/2014/main" id="{21D9E14D-D199-3A11-7BB7-BA7DA789A08E}"/>
              </a:ext>
            </a:extLst>
          </p:cNvPr>
          <p:cNvPicPr>
            <a:picLocks noChangeAspect="1"/>
          </p:cNvPicPr>
          <p:nvPr/>
        </p:nvPicPr>
        <p:blipFill rotWithShape="1">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2964411" y="-3543298"/>
            <a:ext cx="5250429" cy="3162499"/>
          </a:xfrm>
          <a:prstGeom prst="rect">
            <a:avLst/>
          </a:prstGeom>
        </p:spPr>
      </p:pic>
      <p:sp>
        <p:nvSpPr>
          <p:cNvPr id="10" name="Slide Number Placeholder 9">
            <a:extLst>
              <a:ext uri="{FF2B5EF4-FFF2-40B4-BE49-F238E27FC236}">
                <a16:creationId xmlns:a16="http://schemas.microsoft.com/office/drawing/2014/main" id="{55719B8B-BDD4-0E11-3E81-1268C0EB1B3C}"/>
              </a:ext>
            </a:extLst>
          </p:cNvPr>
          <p:cNvSpPr>
            <a:spLocks noGrp="1"/>
          </p:cNvSpPr>
          <p:nvPr>
            <p:ph type="sldNum" sz="quarter" idx="12"/>
          </p:nvPr>
        </p:nvSpPr>
        <p:spPr/>
        <p:txBody>
          <a:bodyPr/>
          <a:lstStyle/>
          <a:p>
            <a:fld id="{33568880-700E-4CBA-91FE-AF2D06116055}" type="slidenum">
              <a:rPr lang="en-US" smtClean="0"/>
              <a:t>2</a:t>
            </a:fld>
            <a:endParaRPr lang="en-US"/>
          </a:p>
        </p:txBody>
      </p:sp>
    </p:spTree>
    <p:extLst>
      <p:ext uri="{BB962C8B-B14F-4D97-AF65-F5344CB8AC3E}">
        <p14:creationId xmlns:p14="http://schemas.microsoft.com/office/powerpoint/2010/main" val="108296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27990" y="19811"/>
            <a:ext cx="12192000" cy="6960863"/>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0452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3161" y="-2980181"/>
            <a:ext cx="3524250" cy="2857500"/>
          </a:xfrm>
          <a:prstGeom prst="rect">
            <a:avLst/>
          </a:prstGeom>
        </p:spPr>
      </p:pic>
      <p:sp>
        <p:nvSpPr>
          <p:cNvPr id="4" name="TextBox 3">
            <a:extLst>
              <a:ext uri="{FF2B5EF4-FFF2-40B4-BE49-F238E27FC236}">
                <a16:creationId xmlns:a16="http://schemas.microsoft.com/office/drawing/2014/main" id="{18A1BFC9-4510-CFDC-9F40-E6ADB3C0011B}"/>
              </a:ext>
            </a:extLst>
          </p:cNvPr>
          <p:cNvSpPr txBox="1"/>
          <p:nvPr/>
        </p:nvSpPr>
        <p:spPr>
          <a:xfrm>
            <a:off x="19657" y="751281"/>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49" name="Rectangle 48">
            <a:extLst>
              <a:ext uri="{FF2B5EF4-FFF2-40B4-BE49-F238E27FC236}">
                <a16:creationId xmlns:a16="http://schemas.microsoft.com/office/drawing/2014/main" id="{EF535022-6C31-072C-07CC-3AE6EE909680}"/>
              </a:ext>
            </a:extLst>
          </p:cNvPr>
          <p:cNvSpPr/>
          <p:nvPr/>
        </p:nvSpPr>
        <p:spPr>
          <a:xfrm>
            <a:off x="599775" y="1539629"/>
            <a:ext cx="11189109" cy="479468"/>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wis721 Blk BT" panose="020B0904030502020204" pitchFamily="34" charset="0"/>
            </a:endParaRPr>
          </a:p>
          <a:p>
            <a:pPr algn="ctr"/>
            <a:r>
              <a:rPr lang="en-US" dirty="0">
                <a:solidFill>
                  <a:schemeClr val="tx1"/>
                </a:solidFill>
                <a:latin typeface="Swis721 Blk BT" panose="020B0904030502020204" pitchFamily="34" charset="0"/>
              </a:rPr>
              <a:t>Categorical data</a:t>
            </a:r>
          </a:p>
          <a:p>
            <a:pPr algn="ctr"/>
            <a:endParaRPr lang="en-US" dirty="0">
              <a:solidFill>
                <a:schemeClr val="tx1"/>
              </a:solidFill>
              <a:latin typeface="Swis721 Blk BT" panose="020B0904030502020204" pitchFamily="34" charset="0"/>
            </a:endParaRPr>
          </a:p>
        </p:txBody>
      </p:sp>
      <p:sp>
        <p:nvSpPr>
          <p:cNvPr id="50" name="Rectangle 49">
            <a:extLst>
              <a:ext uri="{FF2B5EF4-FFF2-40B4-BE49-F238E27FC236}">
                <a16:creationId xmlns:a16="http://schemas.microsoft.com/office/drawing/2014/main" id="{68E9A2FF-269F-A4AA-4676-620D045E9FFB}"/>
              </a:ext>
            </a:extLst>
          </p:cNvPr>
          <p:cNvSpPr/>
          <p:nvPr/>
        </p:nvSpPr>
        <p:spPr>
          <a:xfrm>
            <a:off x="619432" y="1521917"/>
            <a:ext cx="11189109" cy="533608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25" name="Oval 24">
            <a:extLst>
              <a:ext uri="{FF2B5EF4-FFF2-40B4-BE49-F238E27FC236}">
                <a16:creationId xmlns:a16="http://schemas.microsoft.com/office/drawing/2014/main" id="{F074D3A6-ACF8-8310-74CB-3F2AFE35392D}"/>
              </a:ext>
            </a:extLst>
          </p:cNvPr>
          <p:cNvSpPr/>
          <p:nvPr/>
        </p:nvSpPr>
        <p:spPr>
          <a:xfrm>
            <a:off x="3398229" y="-4345364"/>
            <a:ext cx="4143615" cy="4143615"/>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7F9C222C-A121-C112-7105-6C0128169FDC}"/>
              </a:ext>
            </a:extLst>
          </p:cNvPr>
          <p:cNvPicPr>
            <a:picLocks noChangeAspect="1"/>
          </p:cNvPicPr>
          <p:nvPr/>
        </p:nvPicPr>
        <p:blipFill>
          <a:blip r:embed="rId5">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2889983" y="-3681578"/>
            <a:ext cx="5121479" cy="2498283"/>
          </a:xfrm>
          <a:prstGeom prst="rect">
            <a:avLst/>
          </a:prstGeom>
        </p:spPr>
      </p:pic>
      <p:sp>
        <p:nvSpPr>
          <p:cNvPr id="12" name="Slide Number Placeholder 11">
            <a:extLst>
              <a:ext uri="{FF2B5EF4-FFF2-40B4-BE49-F238E27FC236}">
                <a16:creationId xmlns:a16="http://schemas.microsoft.com/office/drawing/2014/main" id="{DCDD1565-1541-A449-964F-8198A4EECF51}"/>
              </a:ext>
            </a:extLst>
          </p:cNvPr>
          <p:cNvSpPr>
            <a:spLocks noGrp="1"/>
          </p:cNvSpPr>
          <p:nvPr>
            <p:ph type="sldNum" sz="quarter" idx="12"/>
          </p:nvPr>
        </p:nvSpPr>
        <p:spPr/>
        <p:txBody>
          <a:bodyPr/>
          <a:lstStyle/>
          <a:p>
            <a:fld id="{33568880-700E-4CBA-91FE-AF2D06116055}" type="slidenum">
              <a:rPr lang="en-US" smtClean="0"/>
              <a:t>20</a:t>
            </a:fld>
            <a:endParaRPr lang="en-US"/>
          </a:p>
        </p:txBody>
      </p:sp>
      <p:sp>
        <p:nvSpPr>
          <p:cNvPr id="2" name="TextBox 1">
            <a:extLst>
              <a:ext uri="{FF2B5EF4-FFF2-40B4-BE49-F238E27FC236}">
                <a16:creationId xmlns:a16="http://schemas.microsoft.com/office/drawing/2014/main" id="{397B1559-C203-833D-FB32-D1D17E57A124}"/>
              </a:ext>
            </a:extLst>
          </p:cNvPr>
          <p:cNvSpPr txBox="1"/>
          <p:nvPr/>
        </p:nvSpPr>
        <p:spPr>
          <a:xfrm>
            <a:off x="906842" y="2063790"/>
            <a:ext cx="10929689" cy="1200329"/>
          </a:xfrm>
          <a:prstGeom prst="rect">
            <a:avLst/>
          </a:prstGeom>
          <a:noFill/>
        </p:spPr>
        <p:txBody>
          <a:bodyPr wrap="square" rtlCol="0">
            <a:spAutoFit/>
          </a:bodyPr>
          <a:lstStyle/>
          <a:p>
            <a:pPr algn="ctr"/>
            <a:r>
              <a:rPr lang="en-US" dirty="0">
                <a:solidFill>
                  <a:schemeClr val="bg1"/>
                </a:solidFill>
                <a:latin typeface="Swis721 Blk BT" panose="020B0904030502020204" pitchFamily="34" charset="0"/>
              </a:rPr>
              <a:t>Methods to handle categorical data</a:t>
            </a:r>
          </a:p>
          <a:p>
            <a:pPr algn="ctr"/>
            <a:endParaRPr lang="en-US" dirty="0">
              <a:solidFill>
                <a:schemeClr val="bg1"/>
              </a:solidFill>
              <a:latin typeface="Swis721 Blk BT" panose="020B0904030502020204" pitchFamily="34" charset="0"/>
            </a:endParaRPr>
          </a:p>
          <a:p>
            <a:r>
              <a:rPr lang="en-US" dirty="0">
                <a:solidFill>
                  <a:schemeClr val="bg1"/>
                </a:solidFill>
                <a:latin typeface="Swis721 Blk BT" panose="020B0904030502020204" pitchFamily="34" charset="0"/>
              </a:rPr>
              <a:t>1- </a:t>
            </a:r>
            <a:r>
              <a:rPr lang="en-US" dirty="0" err="1">
                <a:solidFill>
                  <a:schemeClr val="bg1"/>
                </a:solidFill>
                <a:latin typeface="Swis721 Blk BT" panose="020B0904030502020204" pitchFamily="34" charset="0"/>
              </a:rPr>
              <a:t>OneHotEncoding</a:t>
            </a:r>
            <a:r>
              <a:rPr lang="en-US" dirty="0">
                <a:solidFill>
                  <a:schemeClr val="bg1"/>
                </a:solidFill>
                <a:latin typeface="Swis721 Blk BT" panose="020B0904030502020204" pitchFamily="34" charset="0"/>
              </a:rPr>
              <a:t>, </a:t>
            </a:r>
            <a:r>
              <a:rPr lang="en-US" dirty="0" err="1">
                <a:solidFill>
                  <a:schemeClr val="bg1"/>
                </a:solidFill>
                <a:latin typeface="Swis721 Blk BT" panose="020B0904030502020204" pitchFamily="34" charset="0"/>
              </a:rPr>
              <a:t>e.g</a:t>
            </a:r>
            <a:r>
              <a:rPr lang="en-US" dirty="0">
                <a:solidFill>
                  <a:schemeClr val="bg1"/>
                </a:solidFill>
                <a:latin typeface="Swis721 Blk BT" panose="020B0904030502020204" pitchFamily="34" charset="0"/>
              </a:rPr>
              <a:t> “Gender, Migration Flag”.</a:t>
            </a:r>
          </a:p>
          <a:p>
            <a:r>
              <a:rPr lang="en-US" dirty="0">
                <a:solidFill>
                  <a:schemeClr val="bg1"/>
                </a:solidFill>
                <a:latin typeface="Swis721 Blk BT" panose="020B0904030502020204" pitchFamily="34" charset="0"/>
              </a:rPr>
              <a:t>2- </a:t>
            </a:r>
            <a:r>
              <a:rPr lang="en-US" dirty="0" err="1">
                <a:solidFill>
                  <a:schemeClr val="bg1"/>
                </a:solidFill>
                <a:latin typeface="Swis721 Blk BT" panose="020B0904030502020204" pitchFamily="34" charset="0"/>
              </a:rPr>
              <a:t>LabelEncoding</a:t>
            </a:r>
            <a:r>
              <a:rPr lang="en-US" dirty="0">
                <a:solidFill>
                  <a:schemeClr val="bg1"/>
                </a:solidFill>
                <a:latin typeface="Swis721 Blk BT" panose="020B0904030502020204" pitchFamily="34" charset="0"/>
              </a:rPr>
              <a:t>, </a:t>
            </a:r>
            <a:r>
              <a:rPr lang="en-US" dirty="0" err="1">
                <a:solidFill>
                  <a:schemeClr val="bg1"/>
                </a:solidFill>
                <a:latin typeface="Swis721 Blk BT" panose="020B0904030502020204" pitchFamily="34" charset="0"/>
              </a:rPr>
              <a:t>e.g</a:t>
            </a:r>
            <a:r>
              <a:rPr lang="en-US" dirty="0">
                <a:solidFill>
                  <a:schemeClr val="bg1"/>
                </a:solidFill>
                <a:latin typeface="Swis721 Blk BT" panose="020B0904030502020204" pitchFamily="34" charset="0"/>
              </a:rPr>
              <a:t>  “age group”.</a:t>
            </a:r>
          </a:p>
        </p:txBody>
      </p:sp>
      <p:graphicFrame>
        <p:nvGraphicFramePr>
          <p:cNvPr id="3" name="Table 4">
            <a:extLst>
              <a:ext uri="{FF2B5EF4-FFF2-40B4-BE49-F238E27FC236}">
                <a16:creationId xmlns:a16="http://schemas.microsoft.com/office/drawing/2014/main" id="{8719950D-4B86-B03F-5298-9BC8274BB008}"/>
              </a:ext>
            </a:extLst>
          </p:cNvPr>
          <p:cNvGraphicFramePr>
            <a:graphicFrameLocks noGrp="1"/>
          </p:cNvGraphicFramePr>
          <p:nvPr>
            <p:extLst>
              <p:ext uri="{D42A27DB-BD31-4B8C-83A1-F6EECF244321}">
                <p14:modId xmlns:p14="http://schemas.microsoft.com/office/powerpoint/2010/main" val="1294087646"/>
              </p:ext>
            </p:extLst>
          </p:nvPr>
        </p:nvGraphicFramePr>
        <p:xfrm>
          <a:off x="909813" y="3505023"/>
          <a:ext cx="10232214" cy="960120"/>
        </p:xfrm>
        <a:graphic>
          <a:graphicData uri="http://schemas.openxmlformats.org/drawingml/2006/table">
            <a:tbl>
              <a:tblPr firstRow="1" bandRow="1">
                <a:tableStyleId>{616DA210-FB5B-4158-B5E0-FEB733F419BA}</a:tableStyleId>
              </a:tblPr>
              <a:tblGrid>
                <a:gridCol w="3410738">
                  <a:extLst>
                    <a:ext uri="{9D8B030D-6E8A-4147-A177-3AD203B41FA5}">
                      <a16:colId xmlns:a16="http://schemas.microsoft.com/office/drawing/2014/main" val="1905983859"/>
                    </a:ext>
                  </a:extLst>
                </a:gridCol>
                <a:gridCol w="3410738">
                  <a:extLst>
                    <a:ext uri="{9D8B030D-6E8A-4147-A177-3AD203B41FA5}">
                      <a16:colId xmlns:a16="http://schemas.microsoft.com/office/drawing/2014/main" val="1007033917"/>
                    </a:ext>
                  </a:extLst>
                </a:gridCol>
                <a:gridCol w="3410738">
                  <a:extLst>
                    <a:ext uri="{9D8B030D-6E8A-4147-A177-3AD203B41FA5}">
                      <a16:colId xmlns:a16="http://schemas.microsoft.com/office/drawing/2014/main" val="3394059273"/>
                    </a:ext>
                  </a:extLst>
                </a:gridCol>
              </a:tblGrid>
              <a:tr h="299781">
                <a:tc>
                  <a:txBody>
                    <a:bodyPr/>
                    <a:lstStyle/>
                    <a:p>
                      <a:pPr algn="ctr"/>
                      <a:r>
                        <a:rPr lang="en-US" sz="1500" dirty="0">
                          <a:solidFill>
                            <a:schemeClr val="bg1"/>
                          </a:solidFill>
                          <a:latin typeface="Swis721 Blk BT" panose="020B0904030502020204" pitchFamily="34" charset="0"/>
                        </a:rPr>
                        <a:t>TARGET</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F</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M</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3926762868"/>
                  </a:ext>
                </a:extLst>
              </a:tr>
              <a:tr h="299781">
                <a:tc>
                  <a:txBody>
                    <a:bodyPr/>
                    <a:lstStyle/>
                    <a:p>
                      <a:pPr algn="ctr"/>
                      <a:r>
                        <a:rPr lang="en-US" sz="1500" dirty="0">
                          <a:solidFill>
                            <a:schemeClr val="bg1"/>
                          </a:solidFill>
                          <a:latin typeface="Swis721 Blk BT" panose="020B0904030502020204" pitchFamily="34" charset="0"/>
                        </a:rPr>
                        <a:t>0</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0</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1</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2944171663"/>
                  </a:ext>
                </a:extLst>
              </a:tr>
              <a:tr h="299781">
                <a:tc>
                  <a:txBody>
                    <a:bodyPr/>
                    <a:lstStyle/>
                    <a:p>
                      <a:pPr algn="ctr"/>
                      <a:r>
                        <a:rPr lang="en-US" sz="1500" dirty="0">
                          <a:solidFill>
                            <a:schemeClr val="bg1"/>
                          </a:solidFill>
                          <a:latin typeface="Swis721 Blk BT" panose="020B0904030502020204" pitchFamily="34" charset="0"/>
                        </a:rPr>
                        <a:t>1</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1</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0</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594075717"/>
                  </a:ext>
                </a:extLst>
              </a:tr>
            </a:tbl>
          </a:graphicData>
        </a:graphic>
      </p:graphicFrame>
      <p:graphicFrame>
        <p:nvGraphicFramePr>
          <p:cNvPr id="5" name="Table 4">
            <a:extLst>
              <a:ext uri="{FF2B5EF4-FFF2-40B4-BE49-F238E27FC236}">
                <a16:creationId xmlns:a16="http://schemas.microsoft.com/office/drawing/2014/main" id="{5C5AA93E-AA70-CDE0-57AA-020B3A13D581}"/>
              </a:ext>
            </a:extLst>
          </p:cNvPr>
          <p:cNvGraphicFramePr>
            <a:graphicFrameLocks noGrp="1"/>
          </p:cNvGraphicFramePr>
          <p:nvPr>
            <p:extLst>
              <p:ext uri="{D42A27DB-BD31-4B8C-83A1-F6EECF244321}">
                <p14:modId xmlns:p14="http://schemas.microsoft.com/office/powerpoint/2010/main" val="1937796400"/>
              </p:ext>
            </p:extLst>
          </p:nvPr>
        </p:nvGraphicFramePr>
        <p:xfrm>
          <a:off x="912785" y="4938714"/>
          <a:ext cx="10226271" cy="1600200"/>
        </p:xfrm>
        <a:graphic>
          <a:graphicData uri="http://schemas.openxmlformats.org/drawingml/2006/table">
            <a:tbl>
              <a:tblPr firstRow="1" bandRow="1">
                <a:tableStyleId>{616DA210-FB5B-4158-B5E0-FEB733F419BA}</a:tableStyleId>
              </a:tblPr>
              <a:tblGrid>
                <a:gridCol w="3408757">
                  <a:extLst>
                    <a:ext uri="{9D8B030D-6E8A-4147-A177-3AD203B41FA5}">
                      <a16:colId xmlns:a16="http://schemas.microsoft.com/office/drawing/2014/main" val="1905983859"/>
                    </a:ext>
                  </a:extLst>
                </a:gridCol>
                <a:gridCol w="3408757">
                  <a:extLst>
                    <a:ext uri="{9D8B030D-6E8A-4147-A177-3AD203B41FA5}">
                      <a16:colId xmlns:a16="http://schemas.microsoft.com/office/drawing/2014/main" val="1007033917"/>
                    </a:ext>
                  </a:extLst>
                </a:gridCol>
                <a:gridCol w="3408757">
                  <a:extLst>
                    <a:ext uri="{9D8B030D-6E8A-4147-A177-3AD203B41FA5}">
                      <a16:colId xmlns:a16="http://schemas.microsoft.com/office/drawing/2014/main" val="3394059273"/>
                    </a:ext>
                  </a:extLst>
                </a:gridCol>
              </a:tblGrid>
              <a:tr h="288010">
                <a:tc>
                  <a:txBody>
                    <a:bodyPr/>
                    <a:lstStyle/>
                    <a:p>
                      <a:pPr algn="ctr"/>
                      <a:r>
                        <a:rPr lang="en-US" sz="1500" dirty="0">
                          <a:solidFill>
                            <a:schemeClr val="bg1"/>
                          </a:solidFill>
                          <a:latin typeface="Swis721 Blk BT" panose="020B0904030502020204" pitchFamily="34" charset="0"/>
                        </a:rPr>
                        <a:t>AGE GROUP</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CATEGORICAL</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TARGET</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874765306"/>
                  </a:ext>
                </a:extLst>
              </a:tr>
              <a:tr h="288010">
                <a:tc>
                  <a:txBody>
                    <a:bodyPr/>
                    <a:lstStyle/>
                    <a:p>
                      <a:pPr algn="ctr"/>
                      <a:r>
                        <a:rPr lang="en-US" sz="1500" dirty="0">
                          <a:solidFill>
                            <a:schemeClr val="bg1"/>
                          </a:solidFill>
                          <a:latin typeface="Swis721 Blk BT" panose="020B0904030502020204" pitchFamily="34" charset="0"/>
                        </a:rPr>
                        <a:t>CHILD</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1</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1</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2332566437"/>
                  </a:ext>
                </a:extLst>
              </a:tr>
              <a:tr h="288010">
                <a:tc>
                  <a:txBody>
                    <a:bodyPr/>
                    <a:lstStyle/>
                    <a:p>
                      <a:pPr algn="ctr"/>
                      <a:r>
                        <a:rPr lang="en-US" sz="1500" dirty="0">
                          <a:solidFill>
                            <a:schemeClr val="bg1"/>
                          </a:solidFill>
                          <a:latin typeface="Swis721 Blk BT" panose="020B0904030502020204" pitchFamily="34" charset="0"/>
                        </a:rPr>
                        <a:t>TENEEAGER</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2</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1</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3926762868"/>
                  </a:ext>
                </a:extLst>
              </a:tr>
              <a:tr h="288010">
                <a:tc>
                  <a:txBody>
                    <a:bodyPr/>
                    <a:lstStyle/>
                    <a:p>
                      <a:pPr algn="ctr"/>
                      <a:r>
                        <a:rPr lang="en-US" sz="1500" dirty="0">
                          <a:solidFill>
                            <a:schemeClr val="bg1"/>
                          </a:solidFill>
                          <a:latin typeface="Swis721 Blk BT" panose="020B0904030502020204" pitchFamily="34" charset="0"/>
                        </a:rPr>
                        <a:t>ADULT</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3</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0</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2944171663"/>
                  </a:ext>
                </a:extLst>
              </a:tr>
              <a:tr h="288010">
                <a:tc>
                  <a:txBody>
                    <a:bodyPr/>
                    <a:lstStyle/>
                    <a:p>
                      <a:pPr algn="ctr"/>
                      <a:r>
                        <a:rPr lang="en-US" sz="1500" dirty="0">
                          <a:solidFill>
                            <a:schemeClr val="bg1"/>
                          </a:solidFill>
                          <a:latin typeface="Swis721 Blk BT" panose="020B0904030502020204" pitchFamily="34" charset="0"/>
                        </a:rPr>
                        <a:t>SENIOR</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4</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ctr"/>
                      <a:r>
                        <a:rPr lang="en-US" sz="1500" dirty="0">
                          <a:solidFill>
                            <a:schemeClr val="bg1"/>
                          </a:solidFill>
                          <a:latin typeface="Swis721 Blk BT" panose="020B0904030502020204" pitchFamily="34" charset="0"/>
                        </a:rPr>
                        <a:t>0</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594075717"/>
                  </a:ext>
                </a:extLst>
              </a:tr>
            </a:tbl>
          </a:graphicData>
        </a:graphic>
      </p:graphicFrame>
      <p:sp>
        <p:nvSpPr>
          <p:cNvPr id="6" name="TextBox 5">
            <a:extLst>
              <a:ext uri="{FF2B5EF4-FFF2-40B4-BE49-F238E27FC236}">
                <a16:creationId xmlns:a16="http://schemas.microsoft.com/office/drawing/2014/main" id="{30DA54EA-8891-69E8-97AB-8A2C61FD4E46}"/>
              </a:ext>
            </a:extLst>
          </p:cNvPr>
          <p:cNvSpPr txBox="1"/>
          <p:nvPr/>
        </p:nvSpPr>
        <p:spPr>
          <a:xfrm>
            <a:off x="8506691" y="3123747"/>
            <a:ext cx="2951018" cy="400110"/>
          </a:xfrm>
          <a:prstGeom prst="rect">
            <a:avLst/>
          </a:prstGeom>
          <a:noFill/>
        </p:spPr>
        <p:txBody>
          <a:bodyPr wrap="square" rtlCol="0">
            <a:spAutoFit/>
          </a:bodyPr>
          <a:lstStyle/>
          <a:p>
            <a:pPr algn="ctr"/>
            <a:r>
              <a:rPr lang="en-US" sz="2000" dirty="0" err="1">
                <a:solidFill>
                  <a:schemeClr val="bg1"/>
                </a:solidFill>
                <a:latin typeface="Swis721 Blk BT" panose="020B0904030502020204" pitchFamily="34" charset="0"/>
              </a:rPr>
              <a:t>OneHotEncoding</a:t>
            </a:r>
            <a:endParaRPr lang="en-US" sz="2000" dirty="0">
              <a:solidFill>
                <a:schemeClr val="bg1"/>
              </a:solidFill>
              <a:latin typeface="Swis721 Blk BT" panose="020B0904030502020204" pitchFamily="34" charset="0"/>
            </a:endParaRPr>
          </a:p>
        </p:txBody>
      </p:sp>
      <p:sp>
        <p:nvSpPr>
          <p:cNvPr id="11" name="TextBox 10">
            <a:extLst>
              <a:ext uri="{FF2B5EF4-FFF2-40B4-BE49-F238E27FC236}">
                <a16:creationId xmlns:a16="http://schemas.microsoft.com/office/drawing/2014/main" id="{FA19CC38-27D7-0B5B-72C7-73A41C0D646E}"/>
              </a:ext>
            </a:extLst>
          </p:cNvPr>
          <p:cNvSpPr txBox="1"/>
          <p:nvPr/>
        </p:nvSpPr>
        <p:spPr>
          <a:xfrm>
            <a:off x="8635405" y="4593523"/>
            <a:ext cx="2951018" cy="400110"/>
          </a:xfrm>
          <a:prstGeom prst="rect">
            <a:avLst/>
          </a:prstGeom>
          <a:noFill/>
        </p:spPr>
        <p:txBody>
          <a:bodyPr wrap="square" rtlCol="0">
            <a:spAutoFit/>
          </a:bodyPr>
          <a:lstStyle/>
          <a:p>
            <a:pPr algn="ctr"/>
            <a:r>
              <a:rPr lang="en-US" sz="2000" dirty="0" err="1">
                <a:solidFill>
                  <a:schemeClr val="bg1"/>
                </a:solidFill>
                <a:latin typeface="Swis721 Blk BT" panose="020B0904030502020204" pitchFamily="34" charset="0"/>
              </a:rPr>
              <a:t>LabelEncoding</a:t>
            </a:r>
            <a:endParaRPr lang="en-US" sz="2000" dirty="0">
              <a:solidFill>
                <a:schemeClr val="bg1"/>
              </a:solidFill>
              <a:latin typeface="Swis721 Blk BT" panose="020B0904030502020204" pitchFamily="34" charset="0"/>
            </a:endParaRPr>
          </a:p>
        </p:txBody>
      </p:sp>
    </p:spTree>
    <p:extLst>
      <p:ext uri="{BB962C8B-B14F-4D97-AF65-F5344CB8AC3E}">
        <p14:creationId xmlns:p14="http://schemas.microsoft.com/office/powerpoint/2010/main" val="193521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27990" y="19811"/>
            <a:ext cx="12192000" cy="6960863"/>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0452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3161" y="-2980181"/>
            <a:ext cx="3524250" cy="2857500"/>
          </a:xfrm>
          <a:prstGeom prst="rect">
            <a:avLst/>
          </a:prstGeom>
        </p:spPr>
      </p:pic>
      <p:sp>
        <p:nvSpPr>
          <p:cNvPr id="4" name="TextBox 3">
            <a:extLst>
              <a:ext uri="{FF2B5EF4-FFF2-40B4-BE49-F238E27FC236}">
                <a16:creationId xmlns:a16="http://schemas.microsoft.com/office/drawing/2014/main" id="{18A1BFC9-4510-CFDC-9F40-E6ADB3C0011B}"/>
              </a:ext>
            </a:extLst>
          </p:cNvPr>
          <p:cNvSpPr txBox="1"/>
          <p:nvPr/>
        </p:nvSpPr>
        <p:spPr>
          <a:xfrm>
            <a:off x="19657" y="751281"/>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35" name="Rectangle 34">
            <a:extLst>
              <a:ext uri="{FF2B5EF4-FFF2-40B4-BE49-F238E27FC236}">
                <a16:creationId xmlns:a16="http://schemas.microsoft.com/office/drawing/2014/main" id="{E5EED96A-129B-A576-9B42-011151A51701}"/>
              </a:ext>
            </a:extLst>
          </p:cNvPr>
          <p:cNvSpPr/>
          <p:nvPr/>
        </p:nvSpPr>
        <p:spPr>
          <a:xfrm>
            <a:off x="667011" y="3482120"/>
            <a:ext cx="1819037"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MISINTERPRETATION SOME FEATURES</a:t>
            </a:r>
          </a:p>
        </p:txBody>
      </p:sp>
      <p:sp>
        <p:nvSpPr>
          <p:cNvPr id="43" name="Rectangle 42">
            <a:extLst>
              <a:ext uri="{FF2B5EF4-FFF2-40B4-BE49-F238E27FC236}">
                <a16:creationId xmlns:a16="http://schemas.microsoft.com/office/drawing/2014/main" id="{2EDF3A14-CCEC-4A4C-AA42-6E9C4C2633DD}"/>
              </a:ext>
            </a:extLst>
          </p:cNvPr>
          <p:cNvSpPr/>
          <p:nvPr/>
        </p:nvSpPr>
        <p:spPr>
          <a:xfrm>
            <a:off x="687544" y="3445987"/>
            <a:ext cx="1819037" cy="339220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4735F2F-387C-EB44-927B-308121607426}"/>
              </a:ext>
            </a:extLst>
          </p:cNvPr>
          <p:cNvSpPr/>
          <p:nvPr/>
        </p:nvSpPr>
        <p:spPr>
          <a:xfrm>
            <a:off x="2959490" y="3462757"/>
            <a:ext cx="1819037"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MISSING VALUES</a:t>
            </a:r>
          </a:p>
        </p:txBody>
      </p:sp>
      <p:sp>
        <p:nvSpPr>
          <p:cNvPr id="46" name="Rectangle 45">
            <a:extLst>
              <a:ext uri="{FF2B5EF4-FFF2-40B4-BE49-F238E27FC236}">
                <a16:creationId xmlns:a16="http://schemas.microsoft.com/office/drawing/2014/main" id="{EC92504F-0D2E-72A6-26C2-85C32CD2FC7E}"/>
              </a:ext>
            </a:extLst>
          </p:cNvPr>
          <p:cNvSpPr/>
          <p:nvPr/>
        </p:nvSpPr>
        <p:spPr>
          <a:xfrm>
            <a:off x="2957163" y="3441372"/>
            <a:ext cx="1819037" cy="341156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8A477B-FB46-6A53-4909-D4DCBB5C4927}"/>
              </a:ext>
            </a:extLst>
          </p:cNvPr>
          <p:cNvSpPr/>
          <p:nvPr/>
        </p:nvSpPr>
        <p:spPr>
          <a:xfrm>
            <a:off x="5245593" y="3462757"/>
            <a:ext cx="1793850"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OUTLIERS AND VARIATION</a:t>
            </a:r>
          </a:p>
        </p:txBody>
      </p:sp>
      <p:sp>
        <p:nvSpPr>
          <p:cNvPr id="48" name="Rectangle 47">
            <a:extLst>
              <a:ext uri="{FF2B5EF4-FFF2-40B4-BE49-F238E27FC236}">
                <a16:creationId xmlns:a16="http://schemas.microsoft.com/office/drawing/2014/main" id="{ED6E28E9-0D8E-16C8-EDF3-5E7CE955BF7B}"/>
              </a:ext>
            </a:extLst>
          </p:cNvPr>
          <p:cNvSpPr/>
          <p:nvPr/>
        </p:nvSpPr>
        <p:spPr>
          <a:xfrm>
            <a:off x="5220405" y="3441372"/>
            <a:ext cx="1819037" cy="341156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F535022-6C31-072C-07CC-3AE6EE909680}"/>
              </a:ext>
            </a:extLst>
          </p:cNvPr>
          <p:cNvSpPr/>
          <p:nvPr/>
        </p:nvSpPr>
        <p:spPr>
          <a:xfrm>
            <a:off x="7486358" y="3426624"/>
            <a:ext cx="1836367"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IMBALANCE DATA</a:t>
            </a:r>
          </a:p>
          <a:p>
            <a:pPr algn="ctr"/>
            <a:endParaRPr lang="en-US" dirty="0">
              <a:solidFill>
                <a:schemeClr val="tx1"/>
              </a:solidFill>
              <a:latin typeface="Swis721 Blk BT" panose="020B0904030502020204" pitchFamily="34" charset="0"/>
            </a:endParaRPr>
          </a:p>
        </p:txBody>
      </p:sp>
      <p:sp>
        <p:nvSpPr>
          <p:cNvPr id="50" name="Rectangle 49">
            <a:extLst>
              <a:ext uri="{FF2B5EF4-FFF2-40B4-BE49-F238E27FC236}">
                <a16:creationId xmlns:a16="http://schemas.microsoft.com/office/drawing/2014/main" id="{68E9A2FF-269F-A4AA-4676-620D045E9FFB}"/>
              </a:ext>
            </a:extLst>
          </p:cNvPr>
          <p:cNvSpPr/>
          <p:nvPr/>
        </p:nvSpPr>
        <p:spPr>
          <a:xfrm>
            <a:off x="7493649" y="3413351"/>
            <a:ext cx="1819037" cy="344464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FC8E6A-8CF9-037A-DB01-4B017F17AF9B}"/>
              </a:ext>
            </a:extLst>
          </p:cNvPr>
          <p:cNvSpPr/>
          <p:nvPr/>
        </p:nvSpPr>
        <p:spPr>
          <a:xfrm>
            <a:off x="9721898" y="3411928"/>
            <a:ext cx="1803091" cy="171798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CATEGOR-ICAL DATA</a:t>
            </a:r>
          </a:p>
        </p:txBody>
      </p:sp>
      <p:sp>
        <p:nvSpPr>
          <p:cNvPr id="52" name="Rectangle 51">
            <a:extLst>
              <a:ext uri="{FF2B5EF4-FFF2-40B4-BE49-F238E27FC236}">
                <a16:creationId xmlns:a16="http://schemas.microsoft.com/office/drawing/2014/main" id="{6C6EEE72-C786-062F-59E3-D52D92A7FED7}"/>
              </a:ext>
            </a:extLst>
          </p:cNvPr>
          <p:cNvSpPr/>
          <p:nvPr/>
        </p:nvSpPr>
        <p:spPr>
          <a:xfrm>
            <a:off x="9696711" y="3375795"/>
            <a:ext cx="1819037" cy="346239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2" name="TextBox 1">
            <a:extLst>
              <a:ext uri="{FF2B5EF4-FFF2-40B4-BE49-F238E27FC236}">
                <a16:creationId xmlns:a16="http://schemas.microsoft.com/office/drawing/2014/main" id="{53F64480-DCF5-22D9-F94E-3BEFD6C17229}"/>
              </a:ext>
            </a:extLst>
          </p:cNvPr>
          <p:cNvSpPr txBox="1"/>
          <p:nvPr/>
        </p:nvSpPr>
        <p:spPr>
          <a:xfrm>
            <a:off x="687544" y="5200104"/>
            <a:ext cx="1825414" cy="1477328"/>
          </a:xfrm>
          <a:prstGeom prst="rect">
            <a:avLst/>
          </a:prstGeom>
          <a:noFill/>
        </p:spPr>
        <p:txBody>
          <a:bodyPr wrap="square" rtlCol="0">
            <a:spAutoFit/>
          </a:bodyPr>
          <a:lstStyle/>
          <a:p>
            <a:pPr marL="342900" indent="-342900">
              <a:buAutoNum type="arabicPeriod"/>
            </a:pPr>
            <a:r>
              <a:rPr lang="en-US" dirty="0">
                <a:solidFill>
                  <a:schemeClr val="bg1"/>
                </a:solidFill>
                <a:latin typeface="Swis721 Blk BT" panose="020B0904030502020204" pitchFamily="34" charset="0"/>
              </a:rPr>
              <a:t>SEARCH</a:t>
            </a:r>
          </a:p>
          <a:p>
            <a:pPr marL="342900" indent="-342900">
              <a:buAutoNum type="arabicPeriod"/>
            </a:pPr>
            <a:r>
              <a:rPr lang="en-US" dirty="0">
                <a:solidFill>
                  <a:schemeClr val="bg1"/>
                </a:solidFill>
                <a:latin typeface="Swis721 Blk BT" panose="020B0904030502020204" pitchFamily="34" charset="0"/>
              </a:rPr>
              <a:t>ASK EXPERTS</a:t>
            </a:r>
          </a:p>
          <a:p>
            <a:pPr marL="342900" indent="-342900">
              <a:buAutoNum type="arabicPeriod"/>
            </a:pPr>
            <a:r>
              <a:rPr lang="en-US" dirty="0">
                <a:solidFill>
                  <a:schemeClr val="bg1"/>
                </a:solidFill>
                <a:latin typeface="Swis721 Blk BT" panose="020B0904030502020204" pitchFamily="34" charset="0"/>
              </a:rPr>
              <a:t>CASE STUDIES</a:t>
            </a:r>
          </a:p>
        </p:txBody>
      </p:sp>
      <p:sp>
        <p:nvSpPr>
          <p:cNvPr id="25" name="Oval 24">
            <a:extLst>
              <a:ext uri="{FF2B5EF4-FFF2-40B4-BE49-F238E27FC236}">
                <a16:creationId xmlns:a16="http://schemas.microsoft.com/office/drawing/2014/main" id="{F074D3A6-ACF8-8310-74CB-3F2AFE35392D}"/>
              </a:ext>
            </a:extLst>
          </p:cNvPr>
          <p:cNvSpPr/>
          <p:nvPr/>
        </p:nvSpPr>
        <p:spPr>
          <a:xfrm>
            <a:off x="3398229" y="-4345364"/>
            <a:ext cx="4143615" cy="4143615"/>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7F9C222C-A121-C112-7105-6C0128169FDC}"/>
              </a:ext>
            </a:extLst>
          </p:cNvPr>
          <p:cNvPicPr>
            <a:picLocks noChangeAspect="1"/>
          </p:cNvPicPr>
          <p:nvPr/>
        </p:nvPicPr>
        <p:blipFill>
          <a:blip r:embed="rId5">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2889983" y="-3681578"/>
            <a:ext cx="5121479" cy="2498283"/>
          </a:xfrm>
          <a:prstGeom prst="rect">
            <a:avLst/>
          </a:prstGeom>
        </p:spPr>
      </p:pic>
      <p:sp>
        <p:nvSpPr>
          <p:cNvPr id="5" name="Rectangle 4">
            <a:extLst>
              <a:ext uri="{FF2B5EF4-FFF2-40B4-BE49-F238E27FC236}">
                <a16:creationId xmlns:a16="http://schemas.microsoft.com/office/drawing/2014/main" id="{12FB6EE6-279F-FA3E-09E6-652591A23834}"/>
              </a:ext>
            </a:extLst>
          </p:cNvPr>
          <p:cNvSpPr/>
          <p:nvPr/>
        </p:nvSpPr>
        <p:spPr>
          <a:xfrm>
            <a:off x="4391332" y="1331652"/>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FRAME THE PROBLEM</a:t>
            </a:r>
          </a:p>
        </p:txBody>
      </p:sp>
      <p:sp>
        <p:nvSpPr>
          <p:cNvPr id="6" name="Rectangle 5">
            <a:extLst>
              <a:ext uri="{FF2B5EF4-FFF2-40B4-BE49-F238E27FC236}">
                <a16:creationId xmlns:a16="http://schemas.microsoft.com/office/drawing/2014/main" id="{80E6F308-5A5A-90E0-ACCF-C22FAC853B68}"/>
              </a:ext>
            </a:extLst>
          </p:cNvPr>
          <p:cNvSpPr/>
          <p:nvPr/>
        </p:nvSpPr>
        <p:spPr>
          <a:xfrm>
            <a:off x="4423415" y="2676556"/>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EDA</a:t>
            </a:r>
          </a:p>
        </p:txBody>
      </p:sp>
      <p:sp>
        <p:nvSpPr>
          <p:cNvPr id="11" name="Rectangle 10">
            <a:extLst>
              <a:ext uri="{FF2B5EF4-FFF2-40B4-BE49-F238E27FC236}">
                <a16:creationId xmlns:a16="http://schemas.microsoft.com/office/drawing/2014/main" id="{3687CDC4-345A-295E-8E44-142BC3A201D5}"/>
              </a:ext>
            </a:extLst>
          </p:cNvPr>
          <p:cNvSpPr/>
          <p:nvPr/>
        </p:nvSpPr>
        <p:spPr>
          <a:xfrm>
            <a:off x="4400837" y="2011083"/>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GET THE DATA</a:t>
            </a:r>
          </a:p>
        </p:txBody>
      </p:sp>
      <p:sp>
        <p:nvSpPr>
          <p:cNvPr id="12" name="Slide Number Placeholder 11">
            <a:extLst>
              <a:ext uri="{FF2B5EF4-FFF2-40B4-BE49-F238E27FC236}">
                <a16:creationId xmlns:a16="http://schemas.microsoft.com/office/drawing/2014/main" id="{DCDD1565-1541-A449-964F-8198A4EECF51}"/>
              </a:ext>
            </a:extLst>
          </p:cNvPr>
          <p:cNvSpPr>
            <a:spLocks noGrp="1"/>
          </p:cNvSpPr>
          <p:nvPr>
            <p:ph type="sldNum" sz="quarter" idx="12"/>
          </p:nvPr>
        </p:nvSpPr>
        <p:spPr/>
        <p:txBody>
          <a:bodyPr/>
          <a:lstStyle/>
          <a:p>
            <a:fld id="{33568880-700E-4CBA-91FE-AF2D06116055}" type="slidenum">
              <a:rPr lang="en-US" smtClean="0"/>
              <a:t>21</a:t>
            </a:fld>
            <a:endParaRPr lang="en-US"/>
          </a:p>
        </p:txBody>
      </p:sp>
      <p:sp>
        <p:nvSpPr>
          <p:cNvPr id="3" name="TextBox 2">
            <a:extLst>
              <a:ext uri="{FF2B5EF4-FFF2-40B4-BE49-F238E27FC236}">
                <a16:creationId xmlns:a16="http://schemas.microsoft.com/office/drawing/2014/main" id="{A2A16A56-1A7B-19D3-5C5C-E26D5BF3306B}"/>
              </a:ext>
            </a:extLst>
          </p:cNvPr>
          <p:cNvSpPr txBox="1"/>
          <p:nvPr/>
        </p:nvSpPr>
        <p:spPr>
          <a:xfrm>
            <a:off x="2961566" y="5634098"/>
            <a:ext cx="1895596"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2. MAR</a:t>
            </a:r>
          </a:p>
        </p:txBody>
      </p:sp>
      <p:sp>
        <p:nvSpPr>
          <p:cNvPr id="16" name="TextBox 15">
            <a:extLst>
              <a:ext uri="{FF2B5EF4-FFF2-40B4-BE49-F238E27FC236}">
                <a16:creationId xmlns:a16="http://schemas.microsoft.com/office/drawing/2014/main" id="{492EFED8-8212-4794-9F71-7B91480C2AB7}"/>
              </a:ext>
            </a:extLst>
          </p:cNvPr>
          <p:cNvSpPr txBox="1"/>
          <p:nvPr/>
        </p:nvSpPr>
        <p:spPr>
          <a:xfrm>
            <a:off x="2949290" y="4980253"/>
            <a:ext cx="1895596" cy="646331"/>
          </a:xfrm>
          <a:prstGeom prst="rect">
            <a:avLst/>
          </a:prstGeom>
          <a:noFill/>
        </p:spPr>
        <p:txBody>
          <a:bodyPr wrap="square" rtlCol="0">
            <a:spAutoFit/>
          </a:bodyPr>
          <a:lstStyle/>
          <a:p>
            <a:pPr marL="342900" indent="-342900">
              <a:buAutoNum type="arabicPeriod"/>
            </a:pPr>
            <a:endParaRPr lang="en-US" dirty="0">
              <a:solidFill>
                <a:schemeClr val="bg1"/>
              </a:solidFill>
              <a:latin typeface="Swis721 Blk BT" panose="020B0904030502020204" pitchFamily="34" charset="0"/>
            </a:endParaRPr>
          </a:p>
          <a:p>
            <a:pPr marL="342900" indent="-342900">
              <a:buAutoNum type="arabicPeriod"/>
            </a:pPr>
            <a:r>
              <a:rPr lang="en-US" dirty="0">
                <a:solidFill>
                  <a:schemeClr val="bg1"/>
                </a:solidFill>
                <a:latin typeface="Swis721 Blk BT" panose="020B0904030502020204" pitchFamily="34" charset="0"/>
              </a:rPr>
              <a:t>Structured</a:t>
            </a:r>
          </a:p>
        </p:txBody>
      </p:sp>
      <p:sp>
        <p:nvSpPr>
          <p:cNvPr id="18" name="TextBox 17">
            <a:extLst>
              <a:ext uri="{FF2B5EF4-FFF2-40B4-BE49-F238E27FC236}">
                <a16:creationId xmlns:a16="http://schemas.microsoft.com/office/drawing/2014/main" id="{89DE437C-47BE-5734-C3F3-82DF08ACD03E}"/>
              </a:ext>
            </a:extLst>
          </p:cNvPr>
          <p:cNvSpPr txBox="1"/>
          <p:nvPr/>
        </p:nvSpPr>
        <p:spPr>
          <a:xfrm>
            <a:off x="2961566" y="6057624"/>
            <a:ext cx="1895596"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3. MNAR</a:t>
            </a:r>
          </a:p>
        </p:txBody>
      </p:sp>
      <p:sp>
        <p:nvSpPr>
          <p:cNvPr id="19" name="TextBox 18">
            <a:extLst>
              <a:ext uri="{FF2B5EF4-FFF2-40B4-BE49-F238E27FC236}">
                <a16:creationId xmlns:a16="http://schemas.microsoft.com/office/drawing/2014/main" id="{3C80348D-DC07-26EB-F185-4E2313AA5ED1}"/>
              </a:ext>
            </a:extLst>
          </p:cNvPr>
          <p:cNvSpPr txBox="1"/>
          <p:nvPr/>
        </p:nvSpPr>
        <p:spPr>
          <a:xfrm>
            <a:off x="5177902" y="5234134"/>
            <a:ext cx="1895596" cy="615553"/>
          </a:xfrm>
          <a:prstGeom prst="rect">
            <a:avLst/>
          </a:prstGeom>
          <a:noFill/>
        </p:spPr>
        <p:txBody>
          <a:bodyPr wrap="square" rtlCol="0">
            <a:spAutoFit/>
          </a:bodyPr>
          <a:lstStyle/>
          <a:p>
            <a:pPr marL="342900" indent="-342900">
              <a:buAutoNum type="arabicPeriod"/>
            </a:pPr>
            <a:r>
              <a:rPr lang="en-US" sz="1700" dirty="0">
                <a:solidFill>
                  <a:schemeClr val="bg1"/>
                </a:solidFill>
                <a:latin typeface="Swis721 Blk BT" panose="020B0904030502020204" pitchFamily="34" charset="0"/>
              </a:rPr>
              <a:t>Transformation</a:t>
            </a:r>
          </a:p>
        </p:txBody>
      </p:sp>
      <p:sp>
        <p:nvSpPr>
          <p:cNvPr id="20" name="TextBox 19">
            <a:extLst>
              <a:ext uri="{FF2B5EF4-FFF2-40B4-BE49-F238E27FC236}">
                <a16:creationId xmlns:a16="http://schemas.microsoft.com/office/drawing/2014/main" id="{9A47FFFA-27E0-CF05-1703-1C66532FD733}"/>
              </a:ext>
            </a:extLst>
          </p:cNvPr>
          <p:cNvSpPr txBox="1"/>
          <p:nvPr/>
        </p:nvSpPr>
        <p:spPr>
          <a:xfrm>
            <a:off x="5218972" y="5822930"/>
            <a:ext cx="1895596" cy="353943"/>
          </a:xfrm>
          <a:prstGeom prst="rect">
            <a:avLst/>
          </a:prstGeom>
          <a:noFill/>
        </p:spPr>
        <p:txBody>
          <a:bodyPr wrap="square" rtlCol="0">
            <a:spAutoFit/>
          </a:bodyPr>
          <a:lstStyle/>
          <a:p>
            <a:r>
              <a:rPr lang="en-US" sz="1700" dirty="0">
                <a:solidFill>
                  <a:schemeClr val="bg1"/>
                </a:solidFill>
                <a:latin typeface="Swis721 Blk BT" panose="020B0904030502020204" pitchFamily="34" charset="0"/>
              </a:rPr>
              <a:t>2. Modeling</a:t>
            </a:r>
          </a:p>
        </p:txBody>
      </p:sp>
      <p:sp>
        <p:nvSpPr>
          <p:cNvPr id="22" name="TextBox 21">
            <a:extLst>
              <a:ext uri="{FF2B5EF4-FFF2-40B4-BE49-F238E27FC236}">
                <a16:creationId xmlns:a16="http://schemas.microsoft.com/office/drawing/2014/main" id="{0E52E194-1596-E11D-1B33-410E8879ACB4}"/>
              </a:ext>
            </a:extLst>
          </p:cNvPr>
          <p:cNvSpPr txBox="1"/>
          <p:nvPr/>
        </p:nvSpPr>
        <p:spPr>
          <a:xfrm>
            <a:off x="7495982" y="5164419"/>
            <a:ext cx="1895596" cy="923330"/>
          </a:xfrm>
          <a:prstGeom prst="rect">
            <a:avLst/>
          </a:prstGeom>
          <a:noFill/>
        </p:spPr>
        <p:txBody>
          <a:bodyPr wrap="square" rtlCol="0">
            <a:spAutoFit/>
          </a:bodyPr>
          <a:lstStyle/>
          <a:p>
            <a:pPr marL="342900" indent="-342900">
              <a:buAutoNum type="arabicPeriod"/>
            </a:pPr>
            <a:r>
              <a:rPr lang="en-US" dirty="0">
                <a:solidFill>
                  <a:schemeClr val="bg1"/>
                </a:solidFill>
                <a:latin typeface="Swis721 Blk BT" panose="020B0904030502020204" pitchFamily="34" charset="0"/>
              </a:rPr>
              <a:t>Non representative </a:t>
            </a:r>
          </a:p>
        </p:txBody>
      </p:sp>
      <p:sp>
        <p:nvSpPr>
          <p:cNvPr id="23" name="TextBox 22">
            <a:extLst>
              <a:ext uri="{FF2B5EF4-FFF2-40B4-BE49-F238E27FC236}">
                <a16:creationId xmlns:a16="http://schemas.microsoft.com/office/drawing/2014/main" id="{D674B64C-759B-CAFE-5090-F3DADA441FC1}"/>
              </a:ext>
            </a:extLst>
          </p:cNvPr>
          <p:cNvSpPr txBox="1"/>
          <p:nvPr/>
        </p:nvSpPr>
        <p:spPr>
          <a:xfrm>
            <a:off x="7495982" y="6143234"/>
            <a:ext cx="1895596"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2. skewness</a:t>
            </a:r>
          </a:p>
        </p:txBody>
      </p:sp>
      <p:sp>
        <p:nvSpPr>
          <p:cNvPr id="24" name="TextBox 23">
            <a:extLst>
              <a:ext uri="{FF2B5EF4-FFF2-40B4-BE49-F238E27FC236}">
                <a16:creationId xmlns:a16="http://schemas.microsoft.com/office/drawing/2014/main" id="{60BBBCFB-A668-2859-D7E0-431D81C58A1E}"/>
              </a:ext>
            </a:extLst>
          </p:cNvPr>
          <p:cNvSpPr txBox="1"/>
          <p:nvPr/>
        </p:nvSpPr>
        <p:spPr>
          <a:xfrm>
            <a:off x="9675645" y="5164419"/>
            <a:ext cx="1895596" cy="1477328"/>
          </a:xfrm>
          <a:prstGeom prst="rect">
            <a:avLst/>
          </a:prstGeom>
          <a:noFill/>
        </p:spPr>
        <p:txBody>
          <a:bodyPr wrap="square" rtlCol="0">
            <a:spAutoFit/>
          </a:bodyPr>
          <a:lstStyle/>
          <a:p>
            <a:pPr marL="342900" indent="-342900">
              <a:buFontTx/>
              <a:buAutoNum type="arabicPeriod"/>
            </a:pPr>
            <a:r>
              <a:rPr lang="en-US" dirty="0">
                <a:solidFill>
                  <a:schemeClr val="bg1"/>
                </a:solidFill>
                <a:latin typeface="Swis721 Blk BT" panose="020B0904030502020204" pitchFamily="34" charset="0"/>
              </a:rPr>
              <a:t>Encoding to convert them to numerical values</a:t>
            </a:r>
          </a:p>
          <a:p>
            <a:endParaRPr lang="en-US" dirty="0">
              <a:solidFill>
                <a:schemeClr val="bg1"/>
              </a:solidFill>
              <a:latin typeface="Swis721 Blk BT" panose="020B0904030502020204" pitchFamily="34" charset="0"/>
            </a:endParaRPr>
          </a:p>
        </p:txBody>
      </p:sp>
      <p:sp>
        <p:nvSpPr>
          <p:cNvPr id="21" name="TextBox 20">
            <a:extLst>
              <a:ext uri="{FF2B5EF4-FFF2-40B4-BE49-F238E27FC236}">
                <a16:creationId xmlns:a16="http://schemas.microsoft.com/office/drawing/2014/main" id="{9ED0AF4F-31AF-1977-F7A7-DCFD9A670647}"/>
              </a:ext>
            </a:extLst>
          </p:cNvPr>
          <p:cNvSpPr txBox="1"/>
          <p:nvPr/>
        </p:nvSpPr>
        <p:spPr>
          <a:xfrm>
            <a:off x="5236243" y="6180082"/>
            <a:ext cx="1895596" cy="615553"/>
          </a:xfrm>
          <a:prstGeom prst="rect">
            <a:avLst/>
          </a:prstGeom>
          <a:noFill/>
        </p:spPr>
        <p:txBody>
          <a:bodyPr wrap="square" rtlCol="0">
            <a:spAutoFit/>
          </a:bodyPr>
          <a:lstStyle/>
          <a:p>
            <a:r>
              <a:rPr lang="en-US" sz="1700" dirty="0">
                <a:solidFill>
                  <a:schemeClr val="bg1"/>
                </a:solidFill>
                <a:latin typeface="Swis721 Blk BT" panose="020B0904030502020204" pitchFamily="34" charset="0"/>
              </a:rPr>
              <a:t>3- Normalization</a:t>
            </a:r>
          </a:p>
        </p:txBody>
      </p:sp>
    </p:spTree>
    <p:extLst>
      <p:ext uri="{BB962C8B-B14F-4D97-AF65-F5344CB8AC3E}">
        <p14:creationId xmlns:p14="http://schemas.microsoft.com/office/powerpoint/2010/main" val="2606969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0" y="19812"/>
            <a:ext cx="12141397" cy="6825892"/>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0452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161" y="-2980181"/>
            <a:ext cx="3524250" cy="2857500"/>
          </a:xfrm>
          <a:prstGeom prst="rect">
            <a:avLst/>
          </a:prstGeom>
        </p:spPr>
      </p:pic>
      <p:pic>
        <p:nvPicPr>
          <p:cNvPr id="21" name="Picture 20">
            <a:extLst>
              <a:ext uri="{FF2B5EF4-FFF2-40B4-BE49-F238E27FC236}">
                <a16:creationId xmlns:a16="http://schemas.microsoft.com/office/drawing/2014/main" id="{08040B9D-CD20-4555-8819-3050078DE263}"/>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7386" b="493"/>
          <a:stretch/>
        </p:blipFill>
        <p:spPr>
          <a:xfrm>
            <a:off x="-60872" y="7052780"/>
            <a:ext cx="12231314" cy="3825774"/>
          </a:xfrm>
          <a:prstGeom prst="rect">
            <a:avLst/>
          </a:prstGeom>
        </p:spPr>
      </p:pic>
      <p:sp>
        <p:nvSpPr>
          <p:cNvPr id="4" name="TextBox 3">
            <a:extLst>
              <a:ext uri="{FF2B5EF4-FFF2-40B4-BE49-F238E27FC236}">
                <a16:creationId xmlns:a16="http://schemas.microsoft.com/office/drawing/2014/main" id="{18A1BFC9-4510-CFDC-9F40-E6ADB3C0011B}"/>
              </a:ext>
            </a:extLst>
          </p:cNvPr>
          <p:cNvSpPr txBox="1"/>
          <p:nvPr/>
        </p:nvSpPr>
        <p:spPr>
          <a:xfrm>
            <a:off x="19657" y="751281"/>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35" name="Rectangle 34">
            <a:extLst>
              <a:ext uri="{FF2B5EF4-FFF2-40B4-BE49-F238E27FC236}">
                <a16:creationId xmlns:a16="http://schemas.microsoft.com/office/drawing/2014/main" id="{E5EED96A-129B-A576-9B42-011151A51701}"/>
              </a:ext>
            </a:extLst>
          </p:cNvPr>
          <p:cNvSpPr/>
          <p:nvPr/>
        </p:nvSpPr>
        <p:spPr>
          <a:xfrm>
            <a:off x="667011" y="3482120"/>
            <a:ext cx="1819037" cy="116890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MISINTERPRETATION SOME FEATURES</a:t>
            </a:r>
          </a:p>
        </p:txBody>
      </p:sp>
      <p:sp>
        <p:nvSpPr>
          <p:cNvPr id="43" name="Rectangle 42">
            <a:extLst>
              <a:ext uri="{FF2B5EF4-FFF2-40B4-BE49-F238E27FC236}">
                <a16:creationId xmlns:a16="http://schemas.microsoft.com/office/drawing/2014/main" id="{2EDF3A14-CCEC-4A4C-AA42-6E9C4C2633DD}"/>
              </a:ext>
            </a:extLst>
          </p:cNvPr>
          <p:cNvSpPr/>
          <p:nvPr/>
        </p:nvSpPr>
        <p:spPr>
          <a:xfrm>
            <a:off x="687544" y="3445988"/>
            <a:ext cx="1819037" cy="120503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4735F2F-387C-EB44-927B-308121607426}"/>
              </a:ext>
            </a:extLst>
          </p:cNvPr>
          <p:cNvSpPr/>
          <p:nvPr/>
        </p:nvSpPr>
        <p:spPr>
          <a:xfrm>
            <a:off x="2959490" y="3462757"/>
            <a:ext cx="1819037" cy="116116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MISSING VALUES</a:t>
            </a:r>
          </a:p>
        </p:txBody>
      </p:sp>
      <p:sp>
        <p:nvSpPr>
          <p:cNvPr id="46" name="Rectangle 45">
            <a:extLst>
              <a:ext uri="{FF2B5EF4-FFF2-40B4-BE49-F238E27FC236}">
                <a16:creationId xmlns:a16="http://schemas.microsoft.com/office/drawing/2014/main" id="{EC92504F-0D2E-72A6-26C2-85C32CD2FC7E}"/>
              </a:ext>
            </a:extLst>
          </p:cNvPr>
          <p:cNvSpPr/>
          <p:nvPr/>
        </p:nvSpPr>
        <p:spPr>
          <a:xfrm>
            <a:off x="2957163" y="3441373"/>
            <a:ext cx="1819037" cy="120503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8A477B-FB46-6A53-4909-D4DCBB5C4927}"/>
              </a:ext>
            </a:extLst>
          </p:cNvPr>
          <p:cNvSpPr/>
          <p:nvPr/>
        </p:nvSpPr>
        <p:spPr>
          <a:xfrm>
            <a:off x="5245593" y="3462757"/>
            <a:ext cx="1793850" cy="116116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OUTLIERS AND VARIATION</a:t>
            </a:r>
          </a:p>
        </p:txBody>
      </p:sp>
      <p:sp>
        <p:nvSpPr>
          <p:cNvPr id="48" name="Rectangle 47">
            <a:extLst>
              <a:ext uri="{FF2B5EF4-FFF2-40B4-BE49-F238E27FC236}">
                <a16:creationId xmlns:a16="http://schemas.microsoft.com/office/drawing/2014/main" id="{ED6E28E9-0D8E-16C8-EDF3-5E7CE955BF7B}"/>
              </a:ext>
            </a:extLst>
          </p:cNvPr>
          <p:cNvSpPr/>
          <p:nvPr/>
        </p:nvSpPr>
        <p:spPr>
          <a:xfrm>
            <a:off x="5220405" y="3441372"/>
            <a:ext cx="1819037" cy="120503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F535022-6C31-072C-07CC-3AE6EE909680}"/>
              </a:ext>
            </a:extLst>
          </p:cNvPr>
          <p:cNvSpPr/>
          <p:nvPr/>
        </p:nvSpPr>
        <p:spPr>
          <a:xfrm>
            <a:off x="7466480" y="3426624"/>
            <a:ext cx="1836367" cy="1197297"/>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IMBALANCE DATA</a:t>
            </a:r>
          </a:p>
          <a:p>
            <a:pPr algn="ctr"/>
            <a:endParaRPr lang="en-US" dirty="0">
              <a:solidFill>
                <a:schemeClr val="tx1"/>
              </a:solidFill>
              <a:latin typeface="Swis721 Blk BT" panose="020B0904030502020204" pitchFamily="34" charset="0"/>
            </a:endParaRPr>
          </a:p>
        </p:txBody>
      </p:sp>
      <p:sp>
        <p:nvSpPr>
          <p:cNvPr id="50" name="Rectangle 49">
            <a:extLst>
              <a:ext uri="{FF2B5EF4-FFF2-40B4-BE49-F238E27FC236}">
                <a16:creationId xmlns:a16="http://schemas.microsoft.com/office/drawing/2014/main" id="{68E9A2FF-269F-A4AA-4676-620D045E9FFB}"/>
              </a:ext>
            </a:extLst>
          </p:cNvPr>
          <p:cNvSpPr/>
          <p:nvPr/>
        </p:nvSpPr>
        <p:spPr>
          <a:xfrm>
            <a:off x="7466479" y="3413352"/>
            <a:ext cx="1846207" cy="123305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FC8E6A-8CF9-037A-DB01-4B017F17AF9B}"/>
              </a:ext>
            </a:extLst>
          </p:cNvPr>
          <p:cNvSpPr/>
          <p:nvPr/>
        </p:nvSpPr>
        <p:spPr>
          <a:xfrm>
            <a:off x="9721898" y="3411928"/>
            <a:ext cx="1803091" cy="1211993"/>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CATEGOR-ICAL DATA</a:t>
            </a:r>
          </a:p>
        </p:txBody>
      </p:sp>
      <p:sp>
        <p:nvSpPr>
          <p:cNvPr id="52" name="Rectangle 51">
            <a:extLst>
              <a:ext uri="{FF2B5EF4-FFF2-40B4-BE49-F238E27FC236}">
                <a16:creationId xmlns:a16="http://schemas.microsoft.com/office/drawing/2014/main" id="{6C6EEE72-C786-062F-59E3-D52D92A7FED7}"/>
              </a:ext>
            </a:extLst>
          </p:cNvPr>
          <p:cNvSpPr/>
          <p:nvPr/>
        </p:nvSpPr>
        <p:spPr>
          <a:xfrm>
            <a:off x="9696711" y="3375796"/>
            <a:ext cx="1819037" cy="127061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25" name="Oval 24">
            <a:extLst>
              <a:ext uri="{FF2B5EF4-FFF2-40B4-BE49-F238E27FC236}">
                <a16:creationId xmlns:a16="http://schemas.microsoft.com/office/drawing/2014/main" id="{F074D3A6-ACF8-8310-74CB-3F2AFE35392D}"/>
              </a:ext>
            </a:extLst>
          </p:cNvPr>
          <p:cNvSpPr/>
          <p:nvPr/>
        </p:nvSpPr>
        <p:spPr>
          <a:xfrm>
            <a:off x="3398229" y="-4345364"/>
            <a:ext cx="4143615" cy="4143615"/>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7F9C222C-A121-C112-7105-6C0128169FDC}"/>
              </a:ext>
            </a:extLst>
          </p:cNvPr>
          <p:cNvPicPr>
            <a:picLocks noChangeAspect="1"/>
          </p:cNvPicPr>
          <p:nvPr/>
        </p:nvPicPr>
        <p:blipFill>
          <a:blip r:embed="rId5">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2889983" y="-3681578"/>
            <a:ext cx="5121479" cy="2498283"/>
          </a:xfrm>
          <a:prstGeom prst="rect">
            <a:avLst/>
          </a:prstGeom>
        </p:spPr>
      </p:pic>
      <p:grpSp>
        <p:nvGrpSpPr>
          <p:cNvPr id="37" name="Group 36">
            <a:extLst>
              <a:ext uri="{FF2B5EF4-FFF2-40B4-BE49-F238E27FC236}">
                <a16:creationId xmlns:a16="http://schemas.microsoft.com/office/drawing/2014/main" id="{09CEE592-221C-4680-730F-F28BEF3FF6B3}"/>
              </a:ext>
            </a:extLst>
          </p:cNvPr>
          <p:cNvGrpSpPr/>
          <p:nvPr/>
        </p:nvGrpSpPr>
        <p:grpSpPr>
          <a:xfrm>
            <a:off x="1569156" y="4687514"/>
            <a:ext cx="9042400" cy="903112"/>
            <a:chOff x="1569156" y="4752622"/>
            <a:chExt cx="9042400" cy="903112"/>
          </a:xfrm>
        </p:grpSpPr>
        <p:cxnSp>
          <p:nvCxnSpPr>
            <p:cNvPr id="33" name="Straight Connector 32">
              <a:extLst>
                <a:ext uri="{FF2B5EF4-FFF2-40B4-BE49-F238E27FC236}">
                  <a16:creationId xmlns:a16="http://schemas.microsoft.com/office/drawing/2014/main" id="{6998D701-2E90-A2E2-180F-1217B4A7CD49}"/>
                </a:ext>
              </a:extLst>
            </p:cNvPr>
            <p:cNvCxnSpPr/>
            <p:nvPr/>
          </p:nvCxnSpPr>
          <p:spPr>
            <a:xfrm>
              <a:off x="1580445" y="5204178"/>
              <a:ext cx="9031111"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grpSp>
          <p:nvGrpSpPr>
            <p:cNvPr id="36" name="Group 35">
              <a:extLst>
                <a:ext uri="{FF2B5EF4-FFF2-40B4-BE49-F238E27FC236}">
                  <a16:creationId xmlns:a16="http://schemas.microsoft.com/office/drawing/2014/main" id="{45E03402-AA2C-76EC-1341-D428BEC089F1}"/>
                </a:ext>
              </a:extLst>
            </p:cNvPr>
            <p:cNvGrpSpPr/>
            <p:nvPr/>
          </p:nvGrpSpPr>
          <p:grpSpPr>
            <a:xfrm>
              <a:off x="1569156" y="4752622"/>
              <a:ext cx="9031112" cy="903112"/>
              <a:chOff x="1569156" y="4752622"/>
              <a:chExt cx="9031112" cy="903112"/>
            </a:xfrm>
          </p:grpSpPr>
          <p:cxnSp>
            <p:nvCxnSpPr>
              <p:cNvPr id="20" name="Straight Connector 19">
                <a:extLst>
                  <a:ext uri="{FF2B5EF4-FFF2-40B4-BE49-F238E27FC236}">
                    <a16:creationId xmlns:a16="http://schemas.microsoft.com/office/drawing/2014/main" id="{3CCC6616-B64D-9A82-2AB6-E052996B6ED8}"/>
                  </a:ext>
                </a:extLst>
              </p:cNvPr>
              <p:cNvCxnSpPr/>
              <p:nvPr/>
            </p:nvCxnSpPr>
            <p:spPr>
              <a:xfrm>
                <a:off x="1569156" y="4775200"/>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7E60991F-589B-CA8D-82EE-B5F113B34F58}"/>
                  </a:ext>
                </a:extLst>
              </p:cNvPr>
              <p:cNvCxnSpPr/>
              <p:nvPr/>
            </p:nvCxnSpPr>
            <p:spPr>
              <a:xfrm>
                <a:off x="3951112" y="4752622"/>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E349EBD2-0EA3-5457-71C8-2B334A378008}"/>
                  </a:ext>
                </a:extLst>
              </p:cNvPr>
              <p:cNvCxnSpPr/>
              <p:nvPr/>
            </p:nvCxnSpPr>
            <p:spPr>
              <a:xfrm>
                <a:off x="6084712" y="4763911"/>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7429091B-8FD1-E50F-E08A-BBD5471BA0FB}"/>
                  </a:ext>
                </a:extLst>
              </p:cNvPr>
              <p:cNvCxnSpPr/>
              <p:nvPr/>
            </p:nvCxnSpPr>
            <p:spPr>
              <a:xfrm>
                <a:off x="8342490" y="4775200"/>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41E9BDA5-8E77-D02F-5C9E-6853B74C5014}"/>
                  </a:ext>
                </a:extLst>
              </p:cNvPr>
              <p:cNvCxnSpPr/>
              <p:nvPr/>
            </p:nvCxnSpPr>
            <p:spPr>
              <a:xfrm>
                <a:off x="10600268" y="4763911"/>
                <a:ext cx="0" cy="44026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3DFB8CD6-AF0C-CC9D-C599-326FFFE9E79B}"/>
                  </a:ext>
                </a:extLst>
              </p:cNvPr>
              <p:cNvCxnSpPr/>
              <p:nvPr/>
            </p:nvCxnSpPr>
            <p:spPr>
              <a:xfrm>
                <a:off x="6084711" y="5215467"/>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grpSp>
      </p:grpSp>
      <p:sp>
        <p:nvSpPr>
          <p:cNvPr id="14" name="Rectangle 13">
            <a:extLst>
              <a:ext uri="{FF2B5EF4-FFF2-40B4-BE49-F238E27FC236}">
                <a16:creationId xmlns:a16="http://schemas.microsoft.com/office/drawing/2014/main" id="{8BAE3DAD-F946-1E12-0CD6-B4D4ACA7D1C1}"/>
              </a:ext>
            </a:extLst>
          </p:cNvPr>
          <p:cNvSpPr/>
          <p:nvPr/>
        </p:nvSpPr>
        <p:spPr>
          <a:xfrm>
            <a:off x="-8334" y="0"/>
            <a:ext cx="12161019"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6459DAC-AC30-FCE9-70A3-EB85DEF3BA54}"/>
              </a:ext>
            </a:extLst>
          </p:cNvPr>
          <p:cNvSpPr/>
          <p:nvPr/>
        </p:nvSpPr>
        <p:spPr>
          <a:xfrm>
            <a:off x="4423415" y="5532806"/>
            <a:ext cx="3480304" cy="885843"/>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DATA GAB</a:t>
            </a:r>
          </a:p>
        </p:txBody>
      </p:sp>
      <p:sp>
        <p:nvSpPr>
          <p:cNvPr id="2" name="Rectangle 1">
            <a:extLst>
              <a:ext uri="{FF2B5EF4-FFF2-40B4-BE49-F238E27FC236}">
                <a16:creationId xmlns:a16="http://schemas.microsoft.com/office/drawing/2014/main" id="{95F60E3A-31FF-9EF6-A7E9-AF5CD6E7ABC4}"/>
              </a:ext>
            </a:extLst>
          </p:cNvPr>
          <p:cNvSpPr/>
          <p:nvPr/>
        </p:nvSpPr>
        <p:spPr>
          <a:xfrm>
            <a:off x="4391332" y="1352435"/>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FRAME THE PROBLEM</a:t>
            </a:r>
          </a:p>
        </p:txBody>
      </p:sp>
      <p:sp>
        <p:nvSpPr>
          <p:cNvPr id="3" name="Rectangle 2">
            <a:extLst>
              <a:ext uri="{FF2B5EF4-FFF2-40B4-BE49-F238E27FC236}">
                <a16:creationId xmlns:a16="http://schemas.microsoft.com/office/drawing/2014/main" id="{EA57C661-189A-CDE4-6402-63489A9E2DCF}"/>
              </a:ext>
            </a:extLst>
          </p:cNvPr>
          <p:cNvSpPr/>
          <p:nvPr/>
        </p:nvSpPr>
        <p:spPr>
          <a:xfrm>
            <a:off x="4423415" y="2697339"/>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EDA</a:t>
            </a:r>
          </a:p>
        </p:txBody>
      </p:sp>
      <p:sp>
        <p:nvSpPr>
          <p:cNvPr id="5" name="Rectangle 4">
            <a:extLst>
              <a:ext uri="{FF2B5EF4-FFF2-40B4-BE49-F238E27FC236}">
                <a16:creationId xmlns:a16="http://schemas.microsoft.com/office/drawing/2014/main" id="{67689EEB-6CCE-3D62-783A-7FA86BC29810}"/>
              </a:ext>
            </a:extLst>
          </p:cNvPr>
          <p:cNvSpPr/>
          <p:nvPr/>
        </p:nvSpPr>
        <p:spPr>
          <a:xfrm>
            <a:off x="4400837" y="2031866"/>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GET THE DATA</a:t>
            </a:r>
          </a:p>
        </p:txBody>
      </p:sp>
      <p:sp>
        <p:nvSpPr>
          <p:cNvPr id="6" name="Slide Number Placeholder 5">
            <a:extLst>
              <a:ext uri="{FF2B5EF4-FFF2-40B4-BE49-F238E27FC236}">
                <a16:creationId xmlns:a16="http://schemas.microsoft.com/office/drawing/2014/main" id="{6990B34F-5C88-E7C4-04B0-13D32481D0AA}"/>
              </a:ext>
            </a:extLst>
          </p:cNvPr>
          <p:cNvSpPr>
            <a:spLocks noGrp="1"/>
          </p:cNvSpPr>
          <p:nvPr>
            <p:ph type="sldNum" sz="quarter" idx="12"/>
          </p:nvPr>
        </p:nvSpPr>
        <p:spPr/>
        <p:txBody>
          <a:bodyPr/>
          <a:lstStyle/>
          <a:p>
            <a:fld id="{33568880-700E-4CBA-91FE-AF2D06116055}" type="slidenum">
              <a:rPr lang="en-US" smtClean="0"/>
              <a:t>22</a:t>
            </a:fld>
            <a:endParaRPr lang="en-US"/>
          </a:p>
        </p:txBody>
      </p:sp>
    </p:spTree>
    <p:extLst>
      <p:ext uri="{BB962C8B-B14F-4D97-AF65-F5344CB8AC3E}">
        <p14:creationId xmlns:p14="http://schemas.microsoft.com/office/powerpoint/2010/main" val="3878905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3739786"/>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3336659"/>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333665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0" y="19812"/>
            <a:ext cx="12141397" cy="6825892"/>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204985"/>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sp>
        <p:nvSpPr>
          <p:cNvPr id="4" name="TextBox 3">
            <a:extLst>
              <a:ext uri="{FF2B5EF4-FFF2-40B4-BE49-F238E27FC236}">
                <a16:creationId xmlns:a16="http://schemas.microsoft.com/office/drawing/2014/main" id="{18A1BFC9-4510-CFDC-9F40-E6ADB3C0011B}"/>
              </a:ext>
            </a:extLst>
          </p:cNvPr>
          <p:cNvSpPr txBox="1"/>
          <p:nvPr/>
        </p:nvSpPr>
        <p:spPr>
          <a:xfrm>
            <a:off x="19657" y="-558230"/>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35" name="Rectangle 34">
            <a:extLst>
              <a:ext uri="{FF2B5EF4-FFF2-40B4-BE49-F238E27FC236}">
                <a16:creationId xmlns:a16="http://schemas.microsoft.com/office/drawing/2014/main" id="{E5EED96A-129B-A576-9B42-011151A51701}"/>
              </a:ext>
            </a:extLst>
          </p:cNvPr>
          <p:cNvSpPr/>
          <p:nvPr/>
        </p:nvSpPr>
        <p:spPr>
          <a:xfrm>
            <a:off x="667011" y="-1491036"/>
            <a:ext cx="1819037" cy="116890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MISINTERPRETATION SOME FEATURES</a:t>
            </a:r>
          </a:p>
        </p:txBody>
      </p:sp>
      <p:sp>
        <p:nvSpPr>
          <p:cNvPr id="43" name="Rectangle 42">
            <a:extLst>
              <a:ext uri="{FF2B5EF4-FFF2-40B4-BE49-F238E27FC236}">
                <a16:creationId xmlns:a16="http://schemas.microsoft.com/office/drawing/2014/main" id="{2EDF3A14-CCEC-4A4C-AA42-6E9C4C2633DD}"/>
              </a:ext>
            </a:extLst>
          </p:cNvPr>
          <p:cNvSpPr/>
          <p:nvPr/>
        </p:nvSpPr>
        <p:spPr>
          <a:xfrm>
            <a:off x="687544" y="-1527168"/>
            <a:ext cx="1819037" cy="120503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4735F2F-387C-EB44-927B-308121607426}"/>
              </a:ext>
            </a:extLst>
          </p:cNvPr>
          <p:cNvSpPr/>
          <p:nvPr/>
        </p:nvSpPr>
        <p:spPr>
          <a:xfrm>
            <a:off x="2959490" y="-1510399"/>
            <a:ext cx="1819037" cy="116116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MISSING VALUES</a:t>
            </a:r>
          </a:p>
        </p:txBody>
      </p:sp>
      <p:sp>
        <p:nvSpPr>
          <p:cNvPr id="46" name="Rectangle 45">
            <a:extLst>
              <a:ext uri="{FF2B5EF4-FFF2-40B4-BE49-F238E27FC236}">
                <a16:creationId xmlns:a16="http://schemas.microsoft.com/office/drawing/2014/main" id="{EC92504F-0D2E-72A6-26C2-85C32CD2FC7E}"/>
              </a:ext>
            </a:extLst>
          </p:cNvPr>
          <p:cNvSpPr/>
          <p:nvPr/>
        </p:nvSpPr>
        <p:spPr>
          <a:xfrm>
            <a:off x="2957163" y="-1531783"/>
            <a:ext cx="1819037" cy="120503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8A477B-FB46-6A53-4909-D4DCBB5C4927}"/>
              </a:ext>
            </a:extLst>
          </p:cNvPr>
          <p:cNvSpPr/>
          <p:nvPr/>
        </p:nvSpPr>
        <p:spPr>
          <a:xfrm>
            <a:off x="5245593" y="-1510399"/>
            <a:ext cx="1793850" cy="116116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OUTLIERS AND VARIATION</a:t>
            </a:r>
          </a:p>
        </p:txBody>
      </p:sp>
      <p:sp>
        <p:nvSpPr>
          <p:cNvPr id="48" name="Rectangle 47">
            <a:extLst>
              <a:ext uri="{FF2B5EF4-FFF2-40B4-BE49-F238E27FC236}">
                <a16:creationId xmlns:a16="http://schemas.microsoft.com/office/drawing/2014/main" id="{ED6E28E9-0D8E-16C8-EDF3-5E7CE955BF7B}"/>
              </a:ext>
            </a:extLst>
          </p:cNvPr>
          <p:cNvSpPr/>
          <p:nvPr/>
        </p:nvSpPr>
        <p:spPr>
          <a:xfrm>
            <a:off x="5220405" y="-1531784"/>
            <a:ext cx="1819037" cy="120503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F535022-6C31-072C-07CC-3AE6EE909680}"/>
              </a:ext>
            </a:extLst>
          </p:cNvPr>
          <p:cNvSpPr/>
          <p:nvPr/>
        </p:nvSpPr>
        <p:spPr>
          <a:xfrm>
            <a:off x="7466480" y="-1546532"/>
            <a:ext cx="1836367" cy="1197297"/>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IMBALANCE DATA</a:t>
            </a:r>
          </a:p>
        </p:txBody>
      </p:sp>
      <p:sp>
        <p:nvSpPr>
          <p:cNvPr id="50" name="Rectangle 49">
            <a:extLst>
              <a:ext uri="{FF2B5EF4-FFF2-40B4-BE49-F238E27FC236}">
                <a16:creationId xmlns:a16="http://schemas.microsoft.com/office/drawing/2014/main" id="{68E9A2FF-269F-A4AA-4676-620D045E9FFB}"/>
              </a:ext>
            </a:extLst>
          </p:cNvPr>
          <p:cNvSpPr/>
          <p:nvPr/>
        </p:nvSpPr>
        <p:spPr>
          <a:xfrm>
            <a:off x="7466479" y="-1559804"/>
            <a:ext cx="1846207" cy="123305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FC8E6A-8CF9-037A-DB01-4B017F17AF9B}"/>
              </a:ext>
            </a:extLst>
          </p:cNvPr>
          <p:cNvSpPr/>
          <p:nvPr/>
        </p:nvSpPr>
        <p:spPr>
          <a:xfrm>
            <a:off x="9721898" y="-1561228"/>
            <a:ext cx="1803091" cy="1211993"/>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CATEGOR-ICAL DATA</a:t>
            </a:r>
          </a:p>
        </p:txBody>
      </p:sp>
      <p:sp>
        <p:nvSpPr>
          <p:cNvPr id="52" name="Rectangle 51">
            <a:extLst>
              <a:ext uri="{FF2B5EF4-FFF2-40B4-BE49-F238E27FC236}">
                <a16:creationId xmlns:a16="http://schemas.microsoft.com/office/drawing/2014/main" id="{6C6EEE72-C786-062F-59E3-D52D92A7FED7}"/>
              </a:ext>
            </a:extLst>
          </p:cNvPr>
          <p:cNvSpPr/>
          <p:nvPr/>
        </p:nvSpPr>
        <p:spPr>
          <a:xfrm>
            <a:off x="9696711" y="-1597360"/>
            <a:ext cx="1819037" cy="127061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1" name="Rectangle 10">
            <a:extLst>
              <a:ext uri="{FF2B5EF4-FFF2-40B4-BE49-F238E27FC236}">
                <a16:creationId xmlns:a16="http://schemas.microsoft.com/office/drawing/2014/main" id="{63CD065F-76D7-9DA8-FEF3-B18B320F5352}"/>
              </a:ext>
            </a:extLst>
          </p:cNvPr>
          <p:cNvSpPr/>
          <p:nvPr/>
        </p:nvSpPr>
        <p:spPr>
          <a:xfrm>
            <a:off x="4391332" y="-3635225"/>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FRAME THE PROBLEM</a:t>
            </a:r>
          </a:p>
        </p:txBody>
      </p:sp>
      <p:sp>
        <p:nvSpPr>
          <p:cNvPr id="12" name="Rectangle 11">
            <a:extLst>
              <a:ext uri="{FF2B5EF4-FFF2-40B4-BE49-F238E27FC236}">
                <a16:creationId xmlns:a16="http://schemas.microsoft.com/office/drawing/2014/main" id="{1D462857-6339-631B-6CCF-3DFDC738C001}"/>
              </a:ext>
            </a:extLst>
          </p:cNvPr>
          <p:cNvSpPr/>
          <p:nvPr/>
        </p:nvSpPr>
        <p:spPr>
          <a:xfrm>
            <a:off x="4423415" y="-2290321"/>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EDA</a:t>
            </a:r>
          </a:p>
        </p:txBody>
      </p:sp>
      <p:sp>
        <p:nvSpPr>
          <p:cNvPr id="16" name="Rectangle 15">
            <a:extLst>
              <a:ext uri="{FF2B5EF4-FFF2-40B4-BE49-F238E27FC236}">
                <a16:creationId xmlns:a16="http://schemas.microsoft.com/office/drawing/2014/main" id="{8279164C-0CEB-BDF8-2E42-1EE871AD5930}"/>
              </a:ext>
            </a:extLst>
          </p:cNvPr>
          <p:cNvSpPr/>
          <p:nvPr/>
        </p:nvSpPr>
        <p:spPr>
          <a:xfrm>
            <a:off x="4400837" y="-2955794"/>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GET THE DATA</a:t>
            </a:r>
          </a:p>
        </p:txBody>
      </p:sp>
      <p:grpSp>
        <p:nvGrpSpPr>
          <p:cNvPr id="37" name="Group 36">
            <a:extLst>
              <a:ext uri="{FF2B5EF4-FFF2-40B4-BE49-F238E27FC236}">
                <a16:creationId xmlns:a16="http://schemas.microsoft.com/office/drawing/2014/main" id="{09CEE592-221C-4680-730F-F28BEF3FF6B3}"/>
              </a:ext>
            </a:extLst>
          </p:cNvPr>
          <p:cNvGrpSpPr/>
          <p:nvPr/>
        </p:nvGrpSpPr>
        <p:grpSpPr>
          <a:xfrm>
            <a:off x="1569156" y="-297081"/>
            <a:ext cx="9042400" cy="510515"/>
            <a:chOff x="1569156" y="4752622"/>
            <a:chExt cx="9042400" cy="903112"/>
          </a:xfrm>
        </p:grpSpPr>
        <p:cxnSp>
          <p:nvCxnSpPr>
            <p:cNvPr id="33" name="Straight Connector 32">
              <a:extLst>
                <a:ext uri="{FF2B5EF4-FFF2-40B4-BE49-F238E27FC236}">
                  <a16:creationId xmlns:a16="http://schemas.microsoft.com/office/drawing/2014/main" id="{6998D701-2E90-A2E2-180F-1217B4A7CD49}"/>
                </a:ext>
              </a:extLst>
            </p:cNvPr>
            <p:cNvCxnSpPr/>
            <p:nvPr/>
          </p:nvCxnSpPr>
          <p:spPr>
            <a:xfrm>
              <a:off x="1580445" y="5204178"/>
              <a:ext cx="9031111"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grpSp>
          <p:nvGrpSpPr>
            <p:cNvPr id="36" name="Group 35">
              <a:extLst>
                <a:ext uri="{FF2B5EF4-FFF2-40B4-BE49-F238E27FC236}">
                  <a16:creationId xmlns:a16="http://schemas.microsoft.com/office/drawing/2014/main" id="{45E03402-AA2C-76EC-1341-D428BEC089F1}"/>
                </a:ext>
              </a:extLst>
            </p:cNvPr>
            <p:cNvGrpSpPr/>
            <p:nvPr/>
          </p:nvGrpSpPr>
          <p:grpSpPr>
            <a:xfrm>
              <a:off x="1569156" y="4752622"/>
              <a:ext cx="9031112" cy="903112"/>
              <a:chOff x="1569156" y="4752622"/>
              <a:chExt cx="9031112" cy="903112"/>
            </a:xfrm>
          </p:grpSpPr>
          <p:cxnSp>
            <p:nvCxnSpPr>
              <p:cNvPr id="20" name="Straight Connector 19">
                <a:extLst>
                  <a:ext uri="{FF2B5EF4-FFF2-40B4-BE49-F238E27FC236}">
                    <a16:creationId xmlns:a16="http://schemas.microsoft.com/office/drawing/2014/main" id="{3CCC6616-B64D-9A82-2AB6-E052996B6ED8}"/>
                  </a:ext>
                </a:extLst>
              </p:cNvPr>
              <p:cNvCxnSpPr/>
              <p:nvPr/>
            </p:nvCxnSpPr>
            <p:spPr>
              <a:xfrm>
                <a:off x="1569156" y="4775200"/>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7E60991F-589B-CA8D-82EE-B5F113B34F58}"/>
                  </a:ext>
                </a:extLst>
              </p:cNvPr>
              <p:cNvCxnSpPr/>
              <p:nvPr/>
            </p:nvCxnSpPr>
            <p:spPr>
              <a:xfrm>
                <a:off x="3951112" y="4752622"/>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E349EBD2-0EA3-5457-71C8-2B334A378008}"/>
                  </a:ext>
                </a:extLst>
              </p:cNvPr>
              <p:cNvCxnSpPr/>
              <p:nvPr/>
            </p:nvCxnSpPr>
            <p:spPr>
              <a:xfrm>
                <a:off x="6084712" y="4763911"/>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7429091B-8FD1-E50F-E08A-BBD5471BA0FB}"/>
                  </a:ext>
                </a:extLst>
              </p:cNvPr>
              <p:cNvCxnSpPr/>
              <p:nvPr/>
            </p:nvCxnSpPr>
            <p:spPr>
              <a:xfrm>
                <a:off x="8342490" y="4775200"/>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41E9BDA5-8E77-D02F-5C9E-6853B74C5014}"/>
                  </a:ext>
                </a:extLst>
              </p:cNvPr>
              <p:cNvCxnSpPr/>
              <p:nvPr/>
            </p:nvCxnSpPr>
            <p:spPr>
              <a:xfrm>
                <a:off x="10600268" y="4763911"/>
                <a:ext cx="0" cy="44026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3DFB8CD6-AF0C-CC9D-C599-326FFFE9E79B}"/>
                  </a:ext>
                </a:extLst>
              </p:cNvPr>
              <p:cNvCxnSpPr/>
              <p:nvPr/>
            </p:nvCxnSpPr>
            <p:spPr>
              <a:xfrm>
                <a:off x="6084711" y="5215467"/>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grpSp>
      </p:grpSp>
      <p:sp>
        <p:nvSpPr>
          <p:cNvPr id="14" name="Rectangle 13">
            <a:extLst>
              <a:ext uri="{FF2B5EF4-FFF2-40B4-BE49-F238E27FC236}">
                <a16:creationId xmlns:a16="http://schemas.microsoft.com/office/drawing/2014/main" id="{8BAE3DAD-F946-1E12-0CD6-B4D4ACA7D1C1}"/>
              </a:ext>
            </a:extLst>
          </p:cNvPr>
          <p:cNvSpPr/>
          <p:nvPr/>
        </p:nvSpPr>
        <p:spPr>
          <a:xfrm>
            <a:off x="-8334" y="0"/>
            <a:ext cx="12161019"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292E32C-38A3-11F8-DF91-996A91446A13}"/>
              </a:ext>
            </a:extLst>
          </p:cNvPr>
          <p:cNvPicPr>
            <a:picLocks noChangeAspect="1"/>
          </p:cNvPicPr>
          <p:nvPr/>
        </p:nvPicPr>
        <p:blipFill>
          <a:blip r:embed="rId4">
            <a:clrChange>
              <a:clrFrom>
                <a:srgbClr val="0F152F"/>
              </a:clrFrom>
              <a:clrTo>
                <a:srgbClr val="0F152F">
                  <a:alpha val="0"/>
                </a:srgbClr>
              </a:clrTo>
            </a:clrChange>
            <a:extLst>
              <a:ext uri="{28A0092B-C50C-407E-A947-70E740481C1C}">
                <a14:useLocalDpi xmlns:a14="http://schemas.microsoft.com/office/drawing/2010/main" val="0"/>
              </a:ext>
            </a:extLst>
          </a:blip>
          <a:stretch>
            <a:fillRect/>
          </a:stretch>
        </p:blipFill>
        <p:spPr>
          <a:xfrm>
            <a:off x="1965921" y="1891762"/>
            <a:ext cx="9001906" cy="5148722"/>
          </a:xfrm>
          <a:prstGeom prst="rect">
            <a:avLst/>
          </a:prstGeom>
        </p:spPr>
      </p:pic>
      <p:sp>
        <p:nvSpPr>
          <p:cNvPr id="5" name="TextBox 4">
            <a:extLst>
              <a:ext uri="{FF2B5EF4-FFF2-40B4-BE49-F238E27FC236}">
                <a16:creationId xmlns:a16="http://schemas.microsoft.com/office/drawing/2014/main" id="{E78AF21D-DC92-D261-D4D1-104CA8EE47C1}"/>
              </a:ext>
            </a:extLst>
          </p:cNvPr>
          <p:cNvSpPr txBox="1"/>
          <p:nvPr/>
        </p:nvSpPr>
        <p:spPr>
          <a:xfrm>
            <a:off x="3398229" y="1522039"/>
            <a:ext cx="6575445" cy="477054"/>
          </a:xfrm>
          <a:prstGeom prst="rect">
            <a:avLst/>
          </a:prstGeom>
          <a:noFill/>
        </p:spPr>
        <p:txBody>
          <a:bodyPr wrap="square" rtlCol="0">
            <a:spAutoFit/>
          </a:bodyPr>
          <a:lstStyle/>
          <a:p>
            <a:r>
              <a:rPr lang="en-US" sz="2500" dirty="0">
                <a:solidFill>
                  <a:schemeClr val="bg1"/>
                </a:solidFill>
                <a:latin typeface="Swis721 BlkEx BT" panose="020B0907040502030204" pitchFamily="34" charset="0"/>
              </a:rPr>
              <a:t>GARBAGE IN, GARBAGE OUT</a:t>
            </a:r>
          </a:p>
        </p:txBody>
      </p:sp>
      <p:sp>
        <p:nvSpPr>
          <p:cNvPr id="18" name="Slide Number Placeholder 17">
            <a:extLst>
              <a:ext uri="{FF2B5EF4-FFF2-40B4-BE49-F238E27FC236}">
                <a16:creationId xmlns:a16="http://schemas.microsoft.com/office/drawing/2014/main" id="{A760BAA8-43BA-6E88-8361-1BBC5A49C363}"/>
              </a:ext>
            </a:extLst>
          </p:cNvPr>
          <p:cNvSpPr>
            <a:spLocks noGrp="1"/>
          </p:cNvSpPr>
          <p:nvPr>
            <p:ph type="sldNum" sz="quarter" idx="12"/>
          </p:nvPr>
        </p:nvSpPr>
        <p:spPr/>
        <p:txBody>
          <a:bodyPr/>
          <a:lstStyle/>
          <a:p>
            <a:fld id="{33568880-700E-4CBA-91FE-AF2D06116055}" type="slidenum">
              <a:rPr lang="en-US" smtClean="0"/>
              <a:t>23</a:t>
            </a:fld>
            <a:endParaRPr lang="en-US"/>
          </a:p>
        </p:txBody>
      </p:sp>
      <p:sp>
        <p:nvSpPr>
          <p:cNvPr id="2" name="Rectangle 1">
            <a:extLst>
              <a:ext uri="{FF2B5EF4-FFF2-40B4-BE49-F238E27FC236}">
                <a16:creationId xmlns:a16="http://schemas.microsoft.com/office/drawing/2014/main" id="{D7E9FE34-E644-21A4-FF5D-FD8A4DDF0215}"/>
              </a:ext>
            </a:extLst>
          </p:cNvPr>
          <p:cNvSpPr/>
          <p:nvPr/>
        </p:nvSpPr>
        <p:spPr>
          <a:xfrm>
            <a:off x="4423415" y="254224"/>
            <a:ext cx="3480304" cy="885843"/>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DATA GAB</a:t>
            </a:r>
          </a:p>
        </p:txBody>
      </p:sp>
    </p:spTree>
    <p:extLst>
      <p:ext uri="{BB962C8B-B14F-4D97-AF65-F5344CB8AC3E}">
        <p14:creationId xmlns:p14="http://schemas.microsoft.com/office/powerpoint/2010/main" val="491674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4253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4565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4565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0" y="19812"/>
            <a:ext cx="12141397" cy="6825892"/>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204985"/>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sp>
        <p:nvSpPr>
          <p:cNvPr id="4" name="TextBox 3">
            <a:extLst>
              <a:ext uri="{FF2B5EF4-FFF2-40B4-BE49-F238E27FC236}">
                <a16:creationId xmlns:a16="http://schemas.microsoft.com/office/drawing/2014/main" id="{18A1BFC9-4510-CFDC-9F40-E6ADB3C0011B}"/>
              </a:ext>
            </a:extLst>
          </p:cNvPr>
          <p:cNvSpPr txBox="1"/>
          <p:nvPr/>
        </p:nvSpPr>
        <p:spPr>
          <a:xfrm>
            <a:off x="19657" y="-558230"/>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35" name="Rectangle 34">
            <a:extLst>
              <a:ext uri="{FF2B5EF4-FFF2-40B4-BE49-F238E27FC236}">
                <a16:creationId xmlns:a16="http://schemas.microsoft.com/office/drawing/2014/main" id="{E5EED96A-129B-A576-9B42-011151A51701}"/>
              </a:ext>
            </a:extLst>
          </p:cNvPr>
          <p:cNvSpPr/>
          <p:nvPr/>
        </p:nvSpPr>
        <p:spPr>
          <a:xfrm>
            <a:off x="667011" y="2291280"/>
            <a:ext cx="1819037" cy="116890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MISINTERPRETATION SOME FEATURES</a:t>
            </a:r>
          </a:p>
        </p:txBody>
      </p:sp>
      <p:sp>
        <p:nvSpPr>
          <p:cNvPr id="43" name="Rectangle 42">
            <a:extLst>
              <a:ext uri="{FF2B5EF4-FFF2-40B4-BE49-F238E27FC236}">
                <a16:creationId xmlns:a16="http://schemas.microsoft.com/office/drawing/2014/main" id="{2EDF3A14-CCEC-4A4C-AA42-6E9C4C2633DD}"/>
              </a:ext>
            </a:extLst>
          </p:cNvPr>
          <p:cNvSpPr/>
          <p:nvPr/>
        </p:nvSpPr>
        <p:spPr>
          <a:xfrm>
            <a:off x="687544" y="2255148"/>
            <a:ext cx="1819037" cy="120503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4735F2F-387C-EB44-927B-308121607426}"/>
              </a:ext>
            </a:extLst>
          </p:cNvPr>
          <p:cNvSpPr/>
          <p:nvPr/>
        </p:nvSpPr>
        <p:spPr>
          <a:xfrm>
            <a:off x="2959490" y="2271917"/>
            <a:ext cx="1819037" cy="116116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MISSING VALUES</a:t>
            </a:r>
          </a:p>
        </p:txBody>
      </p:sp>
      <p:sp>
        <p:nvSpPr>
          <p:cNvPr id="46" name="Rectangle 45">
            <a:extLst>
              <a:ext uri="{FF2B5EF4-FFF2-40B4-BE49-F238E27FC236}">
                <a16:creationId xmlns:a16="http://schemas.microsoft.com/office/drawing/2014/main" id="{EC92504F-0D2E-72A6-26C2-85C32CD2FC7E}"/>
              </a:ext>
            </a:extLst>
          </p:cNvPr>
          <p:cNvSpPr/>
          <p:nvPr/>
        </p:nvSpPr>
        <p:spPr>
          <a:xfrm>
            <a:off x="2957163" y="2250533"/>
            <a:ext cx="1819037" cy="120503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8A477B-FB46-6A53-4909-D4DCBB5C4927}"/>
              </a:ext>
            </a:extLst>
          </p:cNvPr>
          <p:cNvSpPr/>
          <p:nvPr/>
        </p:nvSpPr>
        <p:spPr>
          <a:xfrm>
            <a:off x="5245593" y="2271917"/>
            <a:ext cx="1793850" cy="116116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OUTLIERS AND VARIATION</a:t>
            </a:r>
          </a:p>
        </p:txBody>
      </p:sp>
      <p:sp>
        <p:nvSpPr>
          <p:cNvPr id="48" name="Rectangle 47">
            <a:extLst>
              <a:ext uri="{FF2B5EF4-FFF2-40B4-BE49-F238E27FC236}">
                <a16:creationId xmlns:a16="http://schemas.microsoft.com/office/drawing/2014/main" id="{ED6E28E9-0D8E-16C8-EDF3-5E7CE955BF7B}"/>
              </a:ext>
            </a:extLst>
          </p:cNvPr>
          <p:cNvSpPr/>
          <p:nvPr/>
        </p:nvSpPr>
        <p:spPr>
          <a:xfrm>
            <a:off x="5220405" y="2250532"/>
            <a:ext cx="1819037" cy="120503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F535022-6C31-072C-07CC-3AE6EE909680}"/>
              </a:ext>
            </a:extLst>
          </p:cNvPr>
          <p:cNvSpPr/>
          <p:nvPr/>
        </p:nvSpPr>
        <p:spPr>
          <a:xfrm>
            <a:off x="7466480" y="2235784"/>
            <a:ext cx="1836367" cy="1197297"/>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IMBALANCE DATA</a:t>
            </a:r>
          </a:p>
        </p:txBody>
      </p:sp>
      <p:sp>
        <p:nvSpPr>
          <p:cNvPr id="50" name="Rectangle 49">
            <a:extLst>
              <a:ext uri="{FF2B5EF4-FFF2-40B4-BE49-F238E27FC236}">
                <a16:creationId xmlns:a16="http://schemas.microsoft.com/office/drawing/2014/main" id="{68E9A2FF-269F-A4AA-4676-620D045E9FFB}"/>
              </a:ext>
            </a:extLst>
          </p:cNvPr>
          <p:cNvSpPr/>
          <p:nvPr/>
        </p:nvSpPr>
        <p:spPr>
          <a:xfrm>
            <a:off x="7466479" y="2222512"/>
            <a:ext cx="1846207" cy="123305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FC8E6A-8CF9-037A-DB01-4B017F17AF9B}"/>
              </a:ext>
            </a:extLst>
          </p:cNvPr>
          <p:cNvSpPr/>
          <p:nvPr/>
        </p:nvSpPr>
        <p:spPr>
          <a:xfrm>
            <a:off x="9721898" y="2221088"/>
            <a:ext cx="1803091" cy="1211993"/>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CATEGOR-ICAL DATA</a:t>
            </a:r>
          </a:p>
        </p:txBody>
      </p:sp>
      <p:sp>
        <p:nvSpPr>
          <p:cNvPr id="52" name="Rectangle 51">
            <a:extLst>
              <a:ext uri="{FF2B5EF4-FFF2-40B4-BE49-F238E27FC236}">
                <a16:creationId xmlns:a16="http://schemas.microsoft.com/office/drawing/2014/main" id="{6C6EEE72-C786-062F-59E3-D52D92A7FED7}"/>
              </a:ext>
            </a:extLst>
          </p:cNvPr>
          <p:cNvSpPr/>
          <p:nvPr/>
        </p:nvSpPr>
        <p:spPr>
          <a:xfrm>
            <a:off x="9696711" y="2184956"/>
            <a:ext cx="1819037" cy="127061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1" name="Rectangle 10">
            <a:extLst>
              <a:ext uri="{FF2B5EF4-FFF2-40B4-BE49-F238E27FC236}">
                <a16:creationId xmlns:a16="http://schemas.microsoft.com/office/drawing/2014/main" id="{63CD065F-76D7-9DA8-FEF3-B18B320F5352}"/>
              </a:ext>
            </a:extLst>
          </p:cNvPr>
          <p:cNvSpPr/>
          <p:nvPr/>
        </p:nvSpPr>
        <p:spPr>
          <a:xfrm>
            <a:off x="4391332" y="147091"/>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FRAME THE PROBLEM</a:t>
            </a:r>
          </a:p>
        </p:txBody>
      </p:sp>
      <p:sp>
        <p:nvSpPr>
          <p:cNvPr id="12" name="Rectangle 11">
            <a:extLst>
              <a:ext uri="{FF2B5EF4-FFF2-40B4-BE49-F238E27FC236}">
                <a16:creationId xmlns:a16="http://schemas.microsoft.com/office/drawing/2014/main" id="{1D462857-6339-631B-6CCF-3DFDC738C001}"/>
              </a:ext>
            </a:extLst>
          </p:cNvPr>
          <p:cNvSpPr/>
          <p:nvPr/>
        </p:nvSpPr>
        <p:spPr>
          <a:xfrm>
            <a:off x="4423415" y="1491995"/>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EDA</a:t>
            </a:r>
          </a:p>
        </p:txBody>
      </p:sp>
      <p:sp>
        <p:nvSpPr>
          <p:cNvPr id="16" name="Rectangle 15">
            <a:extLst>
              <a:ext uri="{FF2B5EF4-FFF2-40B4-BE49-F238E27FC236}">
                <a16:creationId xmlns:a16="http://schemas.microsoft.com/office/drawing/2014/main" id="{8279164C-0CEB-BDF8-2E42-1EE871AD5930}"/>
              </a:ext>
            </a:extLst>
          </p:cNvPr>
          <p:cNvSpPr/>
          <p:nvPr/>
        </p:nvSpPr>
        <p:spPr>
          <a:xfrm>
            <a:off x="4400837" y="826522"/>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GET THE DATA</a:t>
            </a:r>
          </a:p>
        </p:txBody>
      </p:sp>
      <p:grpSp>
        <p:nvGrpSpPr>
          <p:cNvPr id="37" name="Group 36">
            <a:extLst>
              <a:ext uri="{FF2B5EF4-FFF2-40B4-BE49-F238E27FC236}">
                <a16:creationId xmlns:a16="http://schemas.microsoft.com/office/drawing/2014/main" id="{09CEE592-221C-4680-730F-F28BEF3FF6B3}"/>
              </a:ext>
            </a:extLst>
          </p:cNvPr>
          <p:cNvGrpSpPr/>
          <p:nvPr/>
        </p:nvGrpSpPr>
        <p:grpSpPr>
          <a:xfrm>
            <a:off x="1569156" y="3485235"/>
            <a:ext cx="9042400" cy="510515"/>
            <a:chOff x="1569156" y="4752622"/>
            <a:chExt cx="9042400" cy="903112"/>
          </a:xfrm>
        </p:grpSpPr>
        <p:cxnSp>
          <p:nvCxnSpPr>
            <p:cNvPr id="33" name="Straight Connector 32">
              <a:extLst>
                <a:ext uri="{FF2B5EF4-FFF2-40B4-BE49-F238E27FC236}">
                  <a16:creationId xmlns:a16="http://schemas.microsoft.com/office/drawing/2014/main" id="{6998D701-2E90-A2E2-180F-1217B4A7CD49}"/>
                </a:ext>
              </a:extLst>
            </p:cNvPr>
            <p:cNvCxnSpPr/>
            <p:nvPr/>
          </p:nvCxnSpPr>
          <p:spPr>
            <a:xfrm>
              <a:off x="1580445" y="5204178"/>
              <a:ext cx="9031111"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grpSp>
          <p:nvGrpSpPr>
            <p:cNvPr id="36" name="Group 35">
              <a:extLst>
                <a:ext uri="{FF2B5EF4-FFF2-40B4-BE49-F238E27FC236}">
                  <a16:creationId xmlns:a16="http://schemas.microsoft.com/office/drawing/2014/main" id="{45E03402-AA2C-76EC-1341-D428BEC089F1}"/>
                </a:ext>
              </a:extLst>
            </p:cNvPr>
            <p:cNvGrpSpPr/>
            <p:nvPr/>
          </p:nvGrpSpPr>
          <p:grpSpPr>
            <a:xfrm>
              <a:off x="1569156" y="4752622"/>
              <a:ext cx="9031112" cy="903112"/>
              <a:chOff x="1569156" y="4752622"/>
              <a:chExt cx="9031112" cy="903112"/>
            </a:xfrm>
          </p:grpSpPr>
          <p:cxnSp>
            <p:nvCxnSpPr>
              <p:cNvPr id="20" name="Straight Connector 19">
                <a:extLst>
                  <a:ext uri="{FF2B5EF4-FFF2-40B4-BE49-F238E27FC236}">
                    <a16:creationId xmlns:a16="http://schemas.microsoft.com/office/drawing/2014/main" id="{3CCC6616-B64D-9A82-2AB6-E052996B6ED8}"/>
                  </a:ext>
                </a:extLst>
              </p:cNvPr>
              <p:cNvCxnSpPr/>
              <p:nvPr/>
            </p:nvCxnSpPr>
            <p:spPr>
              <a:xfrm>
                <a:off x="1569156" y="4775200"/>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7E60991F-589B-CA8D-82EE-B5F113B34F58}"/>
                  </a:ext>
                </a:extLst>
              </p:cNvPr>
              <p:cNvCxnSpPr/>
              <p:nvPr/>
            </p:nvCxnSpPr>
            <p:spPr>
              <a:xfrm>
                <a:off x="3951112" y="4752622"/>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E349EBD2-0EA3-5457-71C8-2B334A378008}"/>
                  </a:ext>
                </a:extLst>
              </p:cNvPr>
              <p:cNvCxnSpPr/>
              <p:nvPr/>
            </p:nvCxnSpPr>
            <p:spPr>
              <a:xfrm>
                <a:off x="6084712" y="4763911"/>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7429091B-8FD1-E50F-E08A-BBD5471BA0FB}"/>
                  </a:ext>
                </a:extLst>
              </p:cNvPr>
              <p:cNvCxnSpPr/>
              <p:nvPr/>
            </p:nvCxnSpPr>
            <p:spPr>
              <a:xfrm>
                <a:off x="8342490" y="4775200"/>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41E9BDA5-8E77-D02F-5C9E-6853B74C5014}"/>
                  </a:ext>
                </a:extLst>
              </p:cNvPr>
              <p:cNvCxnSpPr/>
              <p:nvPr/>
            </p:nvCxnSpPr>
            <p:spPr>
              <a:xfrm>
                <a:off x="10600268" y="4763911"/>
                <a:ext cx="0" cy="44026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3DFB8CD6-AF0C-CC9D-C599-326FFFE9E79B}"/>
                  </a:ext>
                </a:extLst>
              </p:cNvPr>
              <p:cNvCxnSpPr/>
              <p:nvPr/>
            </p:nvCxnSpPr>
            <p:spPr>
              <a:xfrm>
                <a:off x="6084711" y="5215467"/>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grpSp>
      </p:grpSp>
      <p:sp>
        <p:nvSpPr>
          <p:cNvPr id="14" name="Rectangle 13">
            <a:extLst>
              <a:ext uri="{FF2B5EF4-FFF2-40B4-BE49-F238E27FC236}">
                <a16:creationId xmlns:a16="http://schemas.microsoft.com/office/drawing/2014/main" id="{8BAE3DAD-F946-1E12-0CD6-B4D4ACA7D1C1}"/>
              </a:ext>
            </a:extLst>
          </p:cNvPr>
          <p:cNvSpPr/>
          <p:nvPr/>
        </p:nvSpPr>
        <p:spPr>
          <a:xfrm>
            <a:off x="-8334" y="0"/>
            <a:ext cx="12161019"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5C96C01-7FD2-3D23-F224-E4EAF18D00BE}"/>
              </a:ext>
            </a:extLst>
          </p:cNvPr>
          <p:cNvSpPr/>
          <p:nvPr/>
        </p:nvSpPr>
        <p:spPr>
          <a:xfrm>
            <a:off x="4423415" y="7361407"/>
            <a:ext cx="3480304" cy="501285"/>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VISULIZATION </a:t>
            </a:r>
          </a:p>
        </p:txBody>
      </p:sp>
      <p:sp>
        <p:nvSpPr>
          <p:cNvPr id="3" name="Rectangle 2">
            <a:extLst>
              <a:ext uri="{FF2B5EF4-FFF2-40B4-BE49-F238E27FC236}">
                <a16:creationId xmlns:a16="http://schemas.microsoft.com/office/drawing/2014/main" id="{F05E9E2F-EDE0-06E8-DD88-FD79468B46CF}"/>
              </a:ext>
            </a:extLst>
          </p:cNvPr>
          <p:cNvSpPr/>
          <p:nvPr/>
        </p:nvSpPr>
        <p:spPr>
          <a:xfrm>
            <a:off x="4423415" y="4015730"/>
            <a:ext cx="3480304" cy="885843"/>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DATA GAB</a:t>
            </a:r>
          </a:p>
        </p:txBody>
      </p:sp>
      <p:sp>
        <p:nvSpPr>
          <p:cNvPr id="5" name="Slide Number Placeholder 4">
            <a:extLst>
              <a:ext uri="{FF2B5EF4-FFF2-40B4-BE49-F238E27FC236}">
                <a16:creationId xmlns:a16="http://schemas.microsoft.com/office/drawing/2014/main" id="{405D3730-26B8-02D9-BD5B-77EE8BD4BC8A}"/>
              </a:ext>
            </a:extLst>
          </p:cNvPr>
          <p:cNvSpPr>
            <a:spLocks noGrp="1"/>
          </p:cNvSpPr>
          <p:nvPr>
            <p:ph type="sldNum" sz="quarter" idx="12"/>
          </p:nvPr>
        </p:nvSpPr>
        <p:spPr/>
        <p:txBody>
          <a:bodyPr/>
          <a:lstStyle/>
          <a:p>
            <a:fld id="{33568880-700E-4CBA-91FE-AF2D06116055}" type="slidenum">
              <a:rPr lang="en-US" smtClean="0"/>
              <a:t>24</a:t>
            </a:fld>
            <a:endParaRPr lang="en-US"/>
          </a:p>
        </p:txBody>
      </p:sp>
      <p:sp>
        <p:nvSpPr>
          <p:cNvPr id="19" name="Rectangle 18">
            <a:extLst>
              <a:ext uri="{FF2B5EF4-FFF2-40B4-BE49-F238E27FC236}">
                <a16:creationId xmlns:a16="http://schemas.microsoft.com/office/drawing/2014/main" id="{E2763DE7-422B-978A-6448-675D9C754FB0}"/>
              </a:ext>
            </a:extLst>
          </p:cNvPr>
          <p:cNvSpPr/>
          <p:nvPr/>
        </p:nvSpPr>
        <p:spPr>
          <a:xfrm>
            <a:off x="4575815" y="9019333"/>
            <a:ext cx="3480304" cy="501285"/>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VISUALIZATION </a:t>
            </a:r>
          </a:p>
        </p:txBody>
      </p:sp>
      <p:sp>
        <p:nvSpPr>
          <p:cNvPr id="28" name="Rectangle 27">
            <a:extLst>
              <a:ext uri="{FF2B5EF4-FFF2-40B4-BE49-F238E27FC236}">
                <a16:creationId xmlns:a16="http://schemas.microsoft.com/office/drawing/2014/main" id="{38540DD6-EAF1-8B4B-47A6-38E406B3C68E}"/>
              </a:ext>
            </a:extLst>
          </p:cNvPr>
          <p:cNvSpPr/>
          <p:nvPr/>
        </p:nvSpPr>
        <p:spPr>
          <a:xfrm>
            <a:off x="630988" y="9788260"/>
            <a:ext cx="3480304" cy="78506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EXPLORE DIFFERENT MODELS</a:t>
            </a:r>
          </a:p>
        </p:txBody>
      </p:sp>
      <p:sp>
        <p:nvSpPr>
          <p:cNvPr id="31" name="Rectangle 30">
            <a:extLst>
              <a:ext uri="{FF2B5EF4-FFF2-40B4-BE49-F238E27FC236}">
                <a16:creationId xmlns:a16="http://schemas.microsoft.com/office/drawing/2014/main" id="{EA85C719-7EE4-1C74-905C-0630ACBAEA6C}"/>
              </a:ext>
            </a:extLst>
          </p:cNvPr>
          <p:cNvSpPr/>
          <p:nvPr/>
        </p:nvSpPr>
        <p:spPr>
          <a:xfrm>
            <a:off x="4570222" y="9788258"/>
            <a:ext cx="3480304" cy="785068"/>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FINE TUNNING THE MODEL</a:t>
            </a:r>
          </a:p>
        </p:txBody>
      </p:sp>
      <p:sp>
        <p:nvSpPr>
          <p:cNvPr id="32" name="Rectangle 31">
            <a:extLst>
              <a:ext uri="{FF2B5EF4-FFF2-40B4-BE49-F238E27FC236}">
                <a16:creationId xmlns:a16="http://schemas.microsoft.com/office/drawing/2014/main" id="{D34885A6-DF7E-5A7F-5004-232BCBE3704A}"/>
              </a:ext>
            </a:extLst>
          </p:cNvPr>
          <p:cNvSpPr/>
          <p:nvPr/>
        </p:nvSpPr>
        <p:spPr>
          <a:xfrm>
            <a:off x="8425868" y="9788259"/>
            <a:ext cx="3480304" cy="785067"/>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EVALUATION METRICS</a:t>
            </a:r>
          </a:p>
        </p:txBody>
      </p:sp>
      <p:sp>
        <p:nvSpPr>
          <p:cNvPr id="38" name="Rectangle 37">
            <a:extLst>
              <a:ext uri="{FF2B5EF4-FFF2-40B4-BE49-F238E27FC236}">
                <a16:creationId xmlns:a16="http://schemas.microsoft.com/office/drawing/2014/main" id="{BB08B8C6-DB1A-C6A0-9B19-001A716E149E}"/>
              </a:ext>
            </a:extLst>
          </p:cNvPr>
          <p:cNvSpPr/>
          <p:nvPr/>
        </p:nvSpPr>
        <p:spPr>
          <a:xfrm>
            <a:off x="1721557" y="10850200"/>
            <a:ext cx="9278952" cy="785068"/>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COMBINING PRECISION AND RECALL, F1 SCORE, AREA UNDER CURVE ROC</a:t>
            </a:r>
          </a:p>
        </p:txBody>
      </p:sp>
      <p:sp>
        <p:nvSpPr>
          <p:cNvPr id="39" name="Rectangle 38">
            <a:extLst>
              <a:ext uri="{FF2B5EF4-FFF2-40B4-BE49-F238E27FC236}">
                <a16:creationId xmlns:a16="http://schemas.microsoft.com/office/drawing/2014/main" id="{2BD024A4-6162-0C1C-F553-0E370E29A0A0}"/>
              </a:ext>
            </a:extLst>
          </p:cNvPr>
          <p:cNvSpPr/>
          <p:nvPr/>
        </p:nvSpPr>
        <p:spPr>
          <a:xfrm>
            <a:off x="4599150" y="11944569"/>
            <a:ext cx="3480304" cy="785068"/>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PRESENT SOLUTION</a:t>
            </a:r>
          </a:p>
        </p:txBody>
      </p:sp>
    </p:spTree>
    <p:extLst>
      <p:ext uri="{BB962C8B-B14F-4D97-AF65-F5344CB8AC3E}">
        <p14:creationId xmlns:p14="http://schemas.microsoft.com/office/powerpoint/2010/main" val="1098833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4253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4565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4565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0" y="19812"/>
            <a:ext cx="12141397" cy="6825892"/>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204985"/>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sp>
        <p:nvSpPr>
          <p:cNvPr id="4" name="TextBox 3">
            <a:extLst>
              <a:ext uri="{FF2B5EF4-FFF2-40B4-BE49-F238E27FC236}">
                <a16:creationId xmlns:a16="http://schemas.microsoft.com/office/drawing/2014/main" id="{18A1BFC9-4510-CFDC-9F40-E6ADB3C0011B}"/>
              </a:ext>
            </a:extLst>
          </p:cNvPr>
          <p:cNvSpPr txBox="1"/>
          <p:nvPr/>
        </p:nvSpPr>
        <p:spPr>
          <a:xfrm>
            <a:off x="19657" y="-558230"/>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35" name="Rectangle 34">
            <a:extLst>
              <a:ext uri="{FF2B5EF4-FFF2-40B4-BE49-F238E27FC236}">
                <a16:creationId xmlns:a16="http://schemas.microsoft.com/office/drawing/2014/main" id="{E5EED96A-129B-A576-9B42-011151A51701}"/>
              </a:ext>
            </a:extLst>
          </p:cNvPr>
          <p:cNvSpPr/>
          <p:nvPr/>
        </p:nvSpPr>
        <p:spPr>
          <a:xfrm>
            <a:off x="667011" y="-2717139"/>
            <a:ext cx="1819037" cy="116890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MISINTERPRETATION SOME FEATURES</a:t>
            </a:r>
          </a:p>
        </p:txBody>
      </p:sp>
      <p:sp>
        <p:nvSpPr>
          <p:cNvPr id="43" name="Rectangle 42">
            <a:extLst>
              <a:ext uri="{FF2B5EF4-FFF2-40B4-BE49-F238E27FC236}">
                <a16:creationId xmlns:a16="http://schemas.microsoft.com/office/drawing/2014/main" id="{2EDF3A14-CCEC-4A4C-AA42-6E9C4C2633DD}"/>
              </a:ext>
            </a:extLst>
          </p:cNvPr>
          <p:cNvSpPr/>
          <p:nvPr/>
        </p:nvSpPr>
        <p:spPr>
          <a:xfrm>
            <a:off x="687544" y="-2753271"/>
            <a:ext cx="1819037" cy="120503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4735F2F-387C-EB44-927B-308121607426}"/>
              </a:ext>
            </a:extLst>
          </p:cNvPr>
          <p:cNvSpPr/>
          <p:nvPr/>
        </p:nvSpPr>
        <p:spPr>
          <a:xfrm>
            <a:off x="2959490" y="-2736502"/>
            <a:ext cx="1819037" cy="116116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MISSING VALUES</a:t>
            </a:r>
          </a:p>
        </p:txBody>
      </p:sp>
      <p:sp>
        <p:nvSpPr>
          <p:cNvPr id="46" name="Rectangle 45">
            <a:extLst>
              <a:ext uri="{FF2B5EF4-FFF2-40B4-BE49-F238E27FC236}">
                <a16:creationId xmlns:a16="http://schemas.microsoft.com/office/drawing/2014/main" id="{EC92504F-0D2E-72A6-26C2-85C32CD2FC7E}"/>
              </a:ext>
            </a:extLst>
          </p:cNvPr>
          <p:cNvSpPr/>
          <p:nvPr/>
        </p:nvSpPr>
        <p:spPr>
          <a:xfrm>
            <a:off x="2957163" y="-2757886"/>
            <a:ext cx="1819037" cy="120503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8A477B-FB46-6A53-4909-D4DCBB5C4927}"/>
              </a:ext>
            </a:extLst>
          </p:cNvPr>
          <p:cNvSpPr/>
          <p:nvPr/>
        </p:nvSpPr>
        <p:spPr>
          <a:xfrm>
            <a:off x="5245593" y="-2736502"/>
            <a:ext cx="1793850" cy="116116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OUTLIERS AND VARIATION</a:t>
            </a:r>
          </a:p>
        </p:txBody>
      </p:sp>
      <p:sp>
        <p:nvSpPr>
          <p:cNvPr id="48" name="Rectangle 47">
            <a:extLst>
              <a:ext uri="{FF2B5EF4-FFF2-40B4-BE49-F238E27FC236}">
                <a16:creationId xmlns:a16="http://schemas.microsoft.com/office/drawing/2014/main" id="{ED6E28E9-0D8E-16C8-EDF3-5E7CE955BF7B}"/>
              </a:ext>
            </a:extLst>
          </p:cNvPr>
          <p:cNvSpPr/>
          <p:nvPr/>
        </p:nvSpPr>
        <p:spPr>
          <a:xfrm>
            <a:off x="5220405" y="-2757887"/>
            <a:ext cx="1819037" cy="120503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F535022-6C31-072C-07CC-3AE6EE909680}"/>
              </a:ext>
            </a:extLst>
          </p:cNvPr>
          <p:cNvSpPr/>
          <p:nvPr/>
        </p:nvSpPr>
        <p:spPr>
          <a:xfrm>
            <a:off x="7466480" y="-2772635"/>
            <a:ext cx="1836367" cy="1197297"/>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IMBALANCE DATA</a:t>
            </a:r>
          </a:p>
        </p:txBody>
      </p:sp>
      <p:sp>
        <p:nvSpPr>
          <p:cNvPr id="50" name="Rectangle 49">
            <a:extLst>
              <a:ext uri="{FF2B5EF4-FFF2-40B4-BE49-F238E27FC236}">
                <a16:creationId xmlns:a16="http://schemas.microsoft.com/office/drawing/2014/main" id="{68E9A2FF-269F-A4AA-4676-620D045E9FFB}"/>
              </a:ext>
            </a:extLst>
          </p:cNvPr>
          <p:cNvSpPr/>
          <p:nvPr/>
        </p:nvSpPr>
        <p:spPr>
          <a:xfrm>
            <a:off x="7466479" y="-2785907"/>
            <a:ext cx="1846207" cy="123305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FC8E6A-8CF9-037A-DB01-4B017F17AF9B}"/>
              </a:ext>
            </a:extLst>
          </p:cNvPr>
          <p:cNvSpPr/>
          <p:nvPr/>
        </p:nvSpPr>
        <p:spPr>
          <a:xfrm>
            <a:off x="9721898" y="-2787331"/>
            <a:ext cx="1803091" cy="1211993"/>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CATEGOR-ICAL DATA</a:t>
            </a:r>
          </a:p>
        </p:txBody>
      </p:sp>
      <p:sp>
        <p:nvSpPr>
          <p:cNvPr id="52" name="Rectangle 51">
            <a:extLst>
              <a:ext uri="{FF2B5EF4-FFF2-40B4-BE49-F238E27FC236}">
                <a16:creationId xmlns:a16="http://schemas.microsoft.com/office/drawing/2014/main" id="{6C6EEE72-C786-062F-59E3-D52D92A7FED7}"/>
              </a:ext>
            </a:extLst>
          </p:cNvPr>
          <p:cNvSpPr/>
          <p:nvPr/>
        </p:nvSpPr>
        <p:spPr>
          <a:xfrm>
            <a:off x="9696711" y="-2823463"/>
            <a:ext cx="1819037" cy="127061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1" name="Rectangle 10">
            <a:extLst>
              <a:ext uri="{FF2B5EF4-FFF2-40B4-BE49-F238E27FC236}">
                <a16:creationId xmlns:a16="http://schemas.microsoft.com/office/drawing/2014/main" id="{63CD065F-76D7-9DA8-FEF3-B18B320F5352}"/>
              </a:ext>
            </a:extLst>
          </p:cNvPr>
          <p:cNvSpPr/>
          <p:nvPr/>
        </p:nvSpPr>
        <p:spPr>
          <a:xfrm>
            <a:off x="4391332" y="147091"/>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FRAME THE PROBLEM</a:t>
            </a:r>
          </a:p>
        </p:txBody>
      </p:sp>
      <p:sp>
        <p:nvSpPr>
          <p:cNvPr id="12" name="Rectangle 11">
            <a:extLst>
              <a:ext uri="{FF2B5EF4-FFF2-40B4-BE49-F238E27FC236}">
                <a16:creationId xmlns:a16="http://schemas.microsoft.com/office/drawing/2014/main" id="{1D462857-6339-631B-6CCF-3DFDC738C001}"/>
              </a:ext>
            </a:extLst>
          </p:cNvPr>
          <p:cNvSpPr/>
          <p:nvPr/>
        </p:nvSpPr>
        <p:spPr>
          <a:xfrm>
            <a:off x="4423415" y="1346521"/>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EDA</a:t>
            </a:r>
          </a:p>
        </p:txBody>
      </p:sp>
      <p:sp>
        <p:nvSpPr>
          <p:cNvPr id="16" name="Rectangle 15">
            <a:extLst>
              <a:ext uri="{FF2B5EF4-FFF2-40B4-BE49-F238E27FC236}">
                <a16:creationId xmlns:a16="http://schemas.microsoft.com/office/drawing/2014/main" id="{8279164C-0CEB-BDF8-2E42-1EE871AD5930}"/>
              </a:ext>
            </a:extLst>
          </p:cNvPr>
          <p:cNvSpPr/>
          <p:nvPr/>
        </p:nvSpPr>
        <p:spPr>
          <a:xfrm>
            <a:off x="4400837" y="743394"/>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GET THE DATA</a:t>
            </a:r>
          </a:p>
        </p:txBody>
      </p:sp>
      <p:grpSp>
        <p:nvGrpSpPr>
          <p:cNvPr id="37" name="Group 36">
            <a:extLst>
              <a:ext uri="{FF2B5EF4-FFF2-40B4-BE49-F238E27FC236}">
                <a16:creationId xmlns:a16="http://schemas.microsoft.com/office/drawing/2014/main" id="{09CEE592-221C-4680-730F-F28BEF3FF6B3}"/>
              </a:ext>
            </a:extLst>
          </p:cNvPr>
          <p:cNvGrpSpPr/>
          <p:nvPr/>
        </p:nvGrpSpPr>
        <p:grpSpPr>
          <a:xfrm>
            <a:off x="1569156" y="-1523184"/>
            <a:ext cx="9042400" cy="510515"/>
            <a:chOff x="1569156" y="4752622"/>
            <a:chExt cx="9042400" cy="903112"/>
          </a:xfrm>
        </p:grpSpPr>
        <p:cxnSp>
          <p:nvCxnSpPr>
            <p:cNvPr id="33" name="Straight Connector 32">
              <a:extLst>
                <a:ext uri="{FF2B5EF4-FFF2-40B4-BE49-F238E27FC236}">
                  <a16:creationId xmlns:a16="http://schemas.microsoft.com/office/drawing/2014/main" id="{6998D701-2E90-A2E2-180F-1217B4A7CD49}"/>
                </a:ext>
              </a:extLst>
            </p:cNvPr>
            <p:cNvCxnSpPr/>
            <p:nvPr/>
          </p:nvCxnSpPr>
          <p:spPr>
            <a:xfrm>
              <a:off x="1580445" y="5204178"/>
              <a:ext cx="9031111"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grpSp>
          <p:nvGrpSpPr>
            <p:cNvPr id="36" name="Group 35">
              <a:extLst>
                <a:ext uri="{FF2B5EF4-FFF2-40B4-BE49-F238E27FC236}">
                  <a16:creationId xmlns:a16="http://schemas.microsoft.com/office/drawing/2014/main" id="{45E03402-AA2C-76EC-1341-D428BEC089F1}"/>
                </a:ext>
              </a:extLst>
            </p:cNvPr>
            <p:cNvGrpSpPr/>
            <p:nvPr/>
          </p:nvGrpSpPr>
          <p:grpSpPr>
            <a:xfrm>
              <a:off x="1569156" y="4752622"/>
              <a:ext cx="9031112" cy="903112"/>
              <a:chOff x="1569156" y="4752622"/>
              <a:chExt cx="9031112" cy="903112"/>
            </a:xfrm>
          </p:grpSpPr>
          <p:cxnSp>
            <p:nvCxnSpPr>
              <p:cNvPr id="20" name="Straight Connector 19">
                <a:extLst>
                  <a:ext uri="{FF2B5EF4-FFF2-40B4-BE49-F238E27FC236}">
                    <a16:creationId xmlns:a16="http://schemas.microsoft.com/office/drawing/2014/main" id="{3CCC6616-B64D-9A82-2AB6-E052996B6ED8}"/>
                  </a:ext>
                </a:extLst>
              </p:cNvPr>
              <p:cNvCxnSpPr/>
              <p:nvPr/>
            </p:nvCxnSpPr>
            <p:spPr>
              <a:xfrm>
                <a:off x="1569156" y="4775200"/>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7E60991F-589B-CA8D-82EE-B5F113B34F58}"/>
                  </a:ext>
                </a:extLst>
              </p:cNvPr>
              <p:cNvCxnSpPr/>
              <p:nvPr/>
            </p:nvCxnSpPr>
            <p:spPr>
              <a:xfrm>
                <a:off x="3951112" y="4752622"/>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E349EBD2-0EA3-5457-71C8-2B334A378008}"/>
                  </a:ext>
                </a:extLst>
              </p:cNvPr>
              <p:cNvCxnSpPr/>
              <p:nvPr/>
            </p:nvCxnSpPr>
            <p:spPr>
              <a:xfrm>
                <a:off x="6084712" y="4763911"/>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7429091B-8FD1-E50F-E08A-BBD5471BA0FB}"/>
                  </a:ext>
                </a:extLst>
              </p:cNvPr>
              <p:cNvCxnSpPr/>
              <p:nvPr/>
            </p:nvCxnSpPr>
            <p:spPr>
              <a:xfrm>
                <a:off x="8342490" y="4775200"/>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41E9BDA5-8E77-D02F-5C9E-6853B74C5014}"/>
                  </a:ext>
                </a:extLst>
              </p:cNvPr>
              <p:cNvCxnSpPr/>
              <p:nvPr/>
            </p:nvCxnSpPr>
            <p:spPr>
              <a:xfrm>
                <a:off x="10600268" y="4763911"/>
                <a:ext cx="0" cy="44026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3DFB8CD6-AF0C-CC9D-C599-326FFFE9E79B}"/>
                  </a:ext>
                </a:extLst>
              </p:cNvPr>
              <p:cNvCxnSpPr/>
              <p:nvPr/>
            </p:nvCxnSpPr>
            <p:spPr>
              <a:xfrm>
                <a:off x="6084711" y="5215467"/>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grpSp>
      </p:grpSp>
      <p:sp>
        <p:nvSpPr>
          <p:cNvPr id="14" name="Rectangle 13">
            <a:extLst>
              <a:ext uri="{FF2B5EF4-FFF2-40B4-BE49-F238E27FC236}">
                <a16:creationId xmlns:a16="http://schemas.microsoft.com/office/drawing/2014/main" id="{8BAE3DAD-F946-1E12-0CD6-B4D4ACA7D1C1}"/>
              </a:ext>
            </a:extLst>
          </p:cNvPr>
          <p:cNvSpPr/>
          <p:nvPr/>
        </p:nvSpPr>
        <p:spPr>
          <a:xfrm>
            <a:off x="-8334" y="0"/>
            <a:ext cx="12161019"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B3F6A5B-1A5C-5586-90CD-3A96266FFEF2}"/>
              </a:ext>
            </a:extLst>
          </p:cNvPr>
          <p:cNvSpPr/>
          <p:nvPr/>
        </p:nvSpPr>
        <p:spPr>
          <a:xfrm>
            <a:off x="4423415" y="2643933"/>
            <a:ext cx="3480304" cy="501285"/>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VISUALIZATION </a:t>
            </a:r>
          </a:p>
        </p:txBody>
      </p:sp>
      <p:sp>
        <p:nvSpPr>
          <p:cNvPr id="3" name="Rectangle 2">
            <a:extLst>
              <a:ext uri="{FF2B5EF4-FFF2-40B4-BE49-F238E27FC236}">
                <a16:creationId xmlns:a16="http://schemas.microsoft.com/office/drawing/2014/main" id="{2FE19FB6-3B7B-35D5-09AF-92CEAD17D7CE}"/>
              </a:ext>
            </a:extLst>
          </p:cNvPr>
          <p:cNvSpPr/>
          <p:nvPr/>
        </p:nvSpPr>
        <p:spPr>
          <a:xfrm>
            <a:off x="478588" y="3412860"/>
            <a:ext cx="3480304" cy="78506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EXPLORE DIFFERENT MODELS</a:t>
            </a:r>
          </a:p>
        </p:txBody>
      </p:sp>
      <p:sp>
        <p:nvSpPr>
          <p:cNvPr id="5" name="Rectangle 4">
            <a:extLst>
              <a:ext uri="{FF2B5EF4-FFF2-40B4-BE49-F238E27FC236}">
                <a16:creationId xmlns:a16="http://schemas.microsoft.com/office/drawing/2014/main" id="{2805EBB8-6B8D-CB79-4D08-D18E07A403B5}"/>
              </a:ext>
            </a:extLst>
          </p:cNvPr>
          <p:cNvSpPr/>
          <p:nvPr/>
        </p:nvSpPr>
        <p:spPr>
          <a:xfrm>
            <a:off x="4417822" y="3412858"/>
            <a:ext cx="3480304" cy="785068"/>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FINE TUNNING THE MODEL</a:t>
            </a:r>
          </a:p>
        </p:txBody>
      </p:sp>
      <p:sp>
        <p:nvSpPr>
          <p:cNvPr id="6" name="Rectangle 5">
            <a:extLst>
              <a:ext uri="{FF2B5EF4-FFF2-40B4-BE49-F238E27FC236}">
                <a16:creationId xmlns:a16="http://schemas.microsoft.com/office/drawing/2014/main" id="{6CC39C38-1662-3BC2-4FFF-38E5FF065AA2}"/>
              </a:ext>
            </a:extLst>
          </p:cNvPr>
          <p:cNvSpPr/>
          <p:nvPr/>
        </p:nvSpPr>
        <p:spPr>
          <a:xfrm>
            <a:off x="8273468" y="3412859"/>
            <a:ext cx="3480304" cy="785067"/>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EVALUATION METRICS</a:t>
            </a:r>
          </a:p>
        </p:txBody>
      </p:sp>
      <p:sp>
        <p:nvSpPr>
          <p:cNvPr id="18" name="Rectangle 17">
            <a:extLst>
              <a:ext uri="{FF2B5EF4-FFF2-40B4-BE49-F238E27FC236}">
                <a16:creationId xmlns:a16="http://schemas.microsoft.com/office/drawing/2014/main" id="{4F8D573F-C92A-E38F-FCC9-3AE115BE7992}"/>
              </a:ext>
            </a:extLst>
          </p:cNvPr>
          <p:cNvSpPr/>
          <p:nvPr/>
        </p:nvSpPr>
        <p:spPr>
          <a:xfrm>
            <a:off x="1569157" y="4474800"/>
            <a:ext cx="9278952" cy="785068"/>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COMBINING PRECISION AND RECALL, F1 SCORE, AREA UNDER CURVE ROC</a:t>
            </a:r>
          </a:p>
        </p:txBody>
      </p:sp>
      <p:sp>
        <p:nvSpPr>
          <p:cNvPr id="19" name="Rectangle 18">
            <a:extLst>
              <a:ext uri="{FF2B5EF4-FFF2-40B4-BE49-F238E27FC236}">
                <a16:creationId xmlns:a16="http://schemas.microsoft.com/office/drawing/2014/main" id="{6C791128-21CB-F009-E366-AA1A4731EBBB}"/>
              </a:ext>
            </a:extLst>
          </p:cNvPr>
          <p:cNvSpPr/>
          <p:nvPr/>
        </p:nvSpPr>
        <p:spPr>
          <a:xfrm>
            <a:off x="4446750" y="5569169"/>
            <a:ext cx="3480304" cy="785068"/>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PRESENT SOLUTION</a:t>
            </a:r>
          </a:p>
        </p:txBody>
      </p:sp>
      <p:sp>
        <p:nvSpPr>
          <p:cNvPr id="31" name="Rectangle 30">
            <a:extLst>
              <a:ext uri="{FF2B5EF4-FFF2-40B4-BE49-F238E27FC236}">
                <a16:creationId xmlns:a16="http://schemas.microsoft.com/office/drawing/2014/main" id="{C864EE8D-D507-7DF8-562E-17270161BE17}"/>
              </a:ext>
            </a:extLst>
          </p:cNvPr>
          <p:cNvSpPr/>
          <p:nvPr/>
        </p:nvSpPr>
        <p:spPr>
          <a:xfrm>
            <a:off x="3533336" y="7954496"/>
            <a:ext cx="3506105" cy="1996340"/>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chemeClr val="tx1"/>
              </a:solidFill>
              <a:latin typeface="Swis721 Blk BT" panose="020B0904030502020204" pitchFamily="34" charset="0"/>
            </a:endParaRPr>
          </a:p>
        </p:txBody>
      </p:sp>
      <p:pic>
        <p:nvPicPr>
          <p:cNvPr id="32" name="Picture 31">
            <a:extLst>
              <a:ext uri="{FF2B5EF4-FFF2-40B4-BE49-F238E27FC236}">
                <a16:creationId xmlns:a16="http://schemas.microsoft.com/office/drawing/2014/main" id="{0EF04995-8166-B39F-471D-512A70D53678}"/>
              </a:ext>
            </a:extLst>
          </p:cNvPr>
          <p:cNvPicPr>
            <a:picLocks noChangeAspect="1"/>
          </p:cNvPicPr>
          <p:nvPr/>
        </p:nvPicPr>
        <p:blipFill rotWithShape="1">
          <a:blip r:embed="rId4">
            <a:clrChange>
              <a:clrFrom>
                <a:srgbClr val="B3E0FF"/>
              </a:clrFrom>
              <a:clrTo>
                <a:srgbClr val="B3E0FF">
                  <a:alpha val="0"/>
                </a:srgbClr>
              </a:clrTo>
            </a:clrChange>
            <a:extLst>
              <a:ext uri="{28A0092B-C50C-407E-A947-70E740481C1C}">
                <a14:useLocalDpi xmlns:a14="http://schemas.microsoft.com/office/drawing/2010/main" val="0"/>
              </a:ext>
            </a:extLst>
          </a:blip>
          <a:srcRect l="19525" r="15985"/>
          <a:stretch/>
        </p:blipFill>
        <p:spPr>
          <a:xfrm>
            <a:off x="4065842" y="7954496"/>
            <a:ext cx="2615626" cy="2008632"/>
          </a:xfrm>
          <a:prstGeom prst="rect">
            <a:avLst/>
          </a:prstGeom>
        </p:spPr>
      </p:pic>
      <p:sp>
        <p:nvSpPr>
          <p:cNvPr id="39" name="TextBox 38">
            <a:extLst>
              <a:ext uri="{FF2B5EF4-FFF2-40B4-BE49-F238E27FC236}">
                <a16:creationId xmlns:a16="http://schemas.microsoft.com/office/drawing/2014/main" id="{00540E8B-35F0-CD2B-AB0C-F33C7781F783}"/>
              </a:ext>
            </a:extLst>
          </p:cNvPr>
          <p:cNvSpPr txBox="1"/>
          <p:nvPr/>
        </p:nvSpPr>
        <p:spPr>
          <a:xfrm>
            <a:off x="3862854" y="8753550"/>
            <a:ext cx="2973558" cy="477054"/>
          </a:xfrm>
          <a:prstGeom prst="rect">
            <a:avLst/>
          </a:prstGeom>
          <a:noFill/>
        </p:spPr>
        <p:txBody>
          <a:bodyPr wrap="square" rtlCol="0">
            <a:spAutoFit/>
          </a:bodyPr>
          <a:lstStyle/>
          <a:p>
            <a:pPr algn="ctr"/>
            <a:r>
              <a:rPr lang="en-US" sz="1500" dirty="0">
                <a:solidFill>
                  <a:schemeClr val="tx1"/>
                </a:solidFill>
                <a:latin typeface="Swis721 Blk BT" panose="020B0904030502020204" pitchFamily="34" charset="0"/>
              </a:rPr>
              <a:t>DEPLOY THE MODEL</a:t>
            </a:r>
          </a:p>
          <a:p>
            <a:endParaRPr lang="en-US" sz="1000" dirty="0"/>
          </a:p>
        </p:txBody>
      </p:sp>
      <p:sp>
        <p:nvSpPr>
          <p:cNvPr id="40" name="Rectangle 39">
            <a:extLst>
              <a:ext uri="{FF2B5EF4-FFF2-40B4-BE49-F238E27FC236}">
                <a16:creationId xmlns:a16="http://schemas.microsoft.com/office/drawing/2014/main" id="{B1FDC568-7119-C021-BE22-8A4DF2D339A5}"/>
              </a:ext>
            </a:extLst>
          </p:cNvPr>
          <p:cNvSpPr/>
          <p:nvPr/>
        </p:nvSpPr>
        <p:spPr>
          <a:xfrm>
            <a:off x="4423415" y="1915685"/>
            <a:ext cx="3480304" cy="580421"/>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DATA GAB</a:t>
            </a:r>
          </a:p>
        </p:txBody>
      </p:sp>
      <p:sp>
        <p:nvSpPr>
          <p:cNvPr id="41" name="Slide Number Placeholder 40">
            <a:extLst>
              <a:ext uri="{FF2B5EF4-FFF2-40B4-BE49-F238E27FC236}">
                <a16:creationId xmlns:a16="http://schemas.microsoft.com/office/drawing/2014/main" id="{9FDD188B-96A9-E49B-0E29-992EE7432731}"/>
              </a:ext>
            </a:extLst>
          </p:cNvPr>
          <p:cNvSpPr>
            <a:spLocks noGrp="1"/>
          </p:cNvSpPr>
          <p:nvPr>
            <p:ph type="sldNum" sz="quarter" idx="12"/>
          </p:nvPr>
        </p:nvSpPr>
        <p:spPr/>
        <p:txBody>
          <a:bodyPr/>
          <a:lstStyle/>
          <a:p>
            <a:fld id="{33568880-700E-4CBA-91FE-AF2D06116055}" type="slidenum">
              <a:rPr lang="en-US" smtClean="0"/>
              <a:t>25</a:t>
            </a:fld>
            <a:endParaRPr lang="en-US"/>
          </a:p>
        </p:txBody>
      </p:sp>
    </p:spTree>
    <p:extLst>
      <p:ext uri="{BB962C8B-B14F-4D97-AF65-F5344CB8AC3E}">
        <p14:creationId xmlns:p14="http://schemas.microsoft.com/office/powerpoint/2010/main" val="228061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4253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4565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4565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0" y="19812"/>
            <a:ext cx="12141397" cy="6825892"/>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204985"/>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STRUCTURE</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3161" y="-2980181"/>
            <a:ext cx="3524250" cy="2857500"/>
          </a:xfrm>
          <a:prstGeom prst="rect">
            <a:avLst/>
          </a:prstGeom>
        </p:spPr>
      </p:pic>
      <p:sp>
        <p:nvSpPr>
          <p:cNvPr id="4" name="TextBox 3">
            <a:extLst>
              <a:ext uri="{FF2B5EF4-FFF2-40B4-BE49-F238E27FC236}">
                <a16:creationId xmlns:a16="http://schemas.microsoft.com/office/drawing/2014/main" id="{18A1BFC9-4510-CFDC-9F40-E6ADB3C0011B}"/>
              </a:ext>
            </a:extLst>
          </p:cNvPr>
          <p:cNvSpPr txBox="1"/>
          <p:nvPr/>
        </p:nvSpPr>
        <p:spPr>
          <a:xfrm>
            <a:off x="19657" y="-558230"/>
            <a:ext cx="12219990" cy="400110"/>
          </a:xfrm>
          <a:prstGeom prst="rect">
            <a:avLst/>
          </a:prstGeom>
          <a:noFill/>
        </p:spPr>
        <p:txBody>
          <a:bodyPr wrap="square" rtlCol="0">
            <a:spAutoFit/>
          </a:bodyPr>
          <a:lstStyle/>
          <a:p>
            <a:pPr algn="ctr"/>
            <a:r>
              <a:rPr lang="en-US" sz="2000" dirty="0">
                <a:solidFill>
                  <a:schemeClr val="bg1"/>
                </a:solidFill>
                <a:latin typeface="Swis721 Blk BT" panose="020B0904030502020204" pitchFamily="34" charset="0"/>
              </a:rPr>
              <a:t>“WHAT COULD BE THE KEY ELEMENT OF THE PROBLEM?”</a:t>
            </a:r>
          </a:p>
        </p:txBody>
      </p:sp>
      <p:sp>
        <p:nvSpPr>
          <p:cNvPr id="35" name="Rectangle 34">
            <a:extLst>
              <a:ext uri="{FF2B5EF4-FFF2-40B4-BE49-F238E27FC236}">
                <a16:creationId xmlns:a16="http://schemas.microsoft.com/office/drawing/2014/main" id="{E5EED96A-129B-A576-9B42-011151A51701}"/>
              </a:ext>
            </a:extLst>
          </p:cNvPr>
          <p:cNvSpPr/>
          <p:nvPr/>
        </p:nvSpPr>
        <p:spPr>
          <a:xfrm>
            <a:off x="667011" y="-2717139"/>
            <a:ext cx="1819037" cy="116890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MISINTERPRETATION SOME FEATURES</a:t>
            </a:r>
          </a:p>
        </p:txBody>
      </p:sp>
      <p:sp>
        <p:nvSpPr>
          <p:cNvPr id="43" name="Rectangle 42">
            <a:extLst>
              <a:ext uri="{FF2B5EF4-FFF2-40B4-BE49-F238E27FC236}">
                <a16:creationId xmlns:a16="http://schemas.microsoft.com/office/drawing/2014/main" id="{2EDF3A14-CCEC-4A4C-AA42-6E9C4C2633DD}"/>
              </a:ext>
            </a:extLst>
          </p:cNvPr>
          <p:cNvSpPr/>
          <p:nvPr/>
        </p:nvSpPr>
        <p:spPr>
          <a:xfrm>
            <a:off x="687544" y="-2753271"/>
            <a:ext cx="1819037" cy="120503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4735F2F-387C-EB44-927B-308121607426}"/>
              </a:ext>
            </a:extLst>
          </p:cNvPr>
          <p:cNvSpPr/>
          <p:nvPr/>
        </p:nvSpPr>
        <p:spPr>
          <a:xfrm>
            <a:off x="2959490" y="-2736502"/>
            <a:ext cx="1819037" cy="116116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MISSING VALUES</a:t>
            </a:r>
          </a:p>
        </p:txBody>
      </p:sp>
      <p:sp>
        <p:nvSpPr>
          <p:cNvPr id="46" name="Rectangle 45">
            <a:extLst>
              <a:ext uri="{FF2B5EF4-FFF2-40B4-BE49-F238E27FC236}">
                <a16:creationId xmlns:a16="http://schemas.microsoft.com/office/drawing/2014/main" id="{EC92504F-0D2E-72A6-26C2-85C32CD2FC7E}"/>
              </a:ext>
            </a:extLst>
          </p:cNvPr>
          <p:cNvSpPr/>
          <p:nvPr/>
        </p:nvSpPr>
        <p:spPr>
          <a:xfrm>
            <a:off x="2957163" y="-2757886"/>
            <a:ext cx="1819037" cy="120503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8A477B-FB46-6A53-4909-D4DCBB5C4927}"/>
              </a:ext>
            </a:extLst>
          </p:cNvPr>
          <p:cNvSpPr/>
          <p:nvPr/>
        </p:nvSpPr>
        <p:spPr>
          <a:xfrm>
            <a:off x="5245593" y="-2736502"/>
            <a:ext cx="1793850" cy="1161164"/>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OUTLIERS AND VARIATION</a:t>
            </a:r>
          </a:p>
        </p:txBody>
      </p:sp>
      <p:sp>
        <p:nvSpPr>
          <p:cNvPr id="48" name="Rectangle 47">
            <a:extLst>
              <a:ext uri="{FF2B5EF4-FFF2-40B4-BE49-F238E27FC236}">
                <a16:creationId xmlns:a16="http://schemas.microsoft.com/office/drawing/2014/main" id="{ED6E28E9-0D8E-16C8-EDF3-5E7CE955BF7B}"/>
              </a:ext>
            </a:extLst>
          </p:cNvPr>
          <p:cNvSpPr/>
          <p:nvPr/>
        </p:nvSpPr>
        <p:spPr>
          <a:xfrm>
            <a:off x="5220405" y="-2757887"/>
            <a:ext cx="1819037" cy="120503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F535022-6C31-072C-07CC-3AE6EE909680}"/>
              </a:ext>
            </a:extLst>
          </p:cNvPr>
          <p:cNvSpPr/>
          <p:nvPr/>
        </p:nvSpPr>
        <p:spPr>
          <a:xfrm>
            <a:off x="7466480" y="-2772635"/>
            <a:ext cx="1836367" cy="1197297"/>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IMBALANCE DATA</a:t>
            </a:r>
          </a:p>
        </p:txBody>
      </p:sp>
      <p:sp>
        <p:nvSpPr>
          <p:cNvPr id="50" name="Rectangle 49">
            <a:extLst>
              <a:ext uri="{FF2B5EF4-FFF2-40B4-BE49-F238E27FC236}">
                <a16:creationId xmlns:a16="http://schemas.microsoft.com/office/drawing/2014/main" id="{68E9A2FF-269F-A4AA-4676-620D045E9FFB}"/>
              </a:ext>
            </a:extLst>
          </p:cNvPr>
          <p:cNvSpPr/>
          <p:nvPr/>
        </p:nvSpPr>
        <p:spPr>
          <a:xfrm>
            <a:off x="7466479" y="-2785907"/>
            <a:ext cx="1846207" cy="123305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CFC8E6A-8CF9-037A-DB01-4B017F17AF9B}"/>
              </a:ext>
            </a:extLst>
          </p:cNvPr>
          <p:cNvSpPr/>
          <p:nvPr/>
        </p:nvSpPr>
        <p:spPr>
          <a:xfrm>
            <a:off x="9721898" y="-2787331"/>
            <a:ext cx="1803091" cy="1211993"/>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CATEGOR-ICAL DATA</a:t>
            </a:r>
          </a:p>
        </p:txBody>
      </p:sp>
      <p:sp>
        <p:nvSpPr>
          <p:cNvPr id="52" name="Rectangle 51">
            <a:extLst>
              <a:ext uri="{FF2B5EF4-FFF2-40B4-BE49-F238E27FC236}">
                <a16:creationId xmlns:a16="http://schemas.microsoft.com/office/drawing/2014/main" id="{6C6EEE72-C786-062F-59E3-D52D92A7FED7}"/>
              </a:ext>
            </a:extLst>
          </p:cNvPr>
          <p:cNvSpPr/>
          <p:nvPr/>
        </p:nvSpPr>
        <p:spPr>
          <a:xfrm>
            <a:off x="9696711" y="-2823463"/>
            <a:ext cx="1819037" cy="127061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25" name="Oval 24">
            <a:extLst>
              <a:ext uri="{FF2B5EF4-FFF2-40B4-BE49-F238E27FC236}">
                <a16:creationId xmlns:a16="http://schemas.microsoft.com/office/drawing/2014/main" id="{F074D3A6-ACF8-8310-74CB-3F2AFE35392D}"/>
              </a:ext>
            </a:extLst>
          </p:cNvPr>
          <p:cNvSpPr/>
          <p:nvPr/>
        </p:nvSpPr>
        <p:spPr>
          <a:xfrm>
            <a:off x="4010220" y="-4330812"/>
            <a:ext cx="4143615" cy="4143615"/>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7F9C222C-A121-C112-7105-6C0128169FDC}"/>
              </a:ext>
            </a:extLst>
          </p:cNvPr>
          <p:cNvPicPr>
            <a:picLocks noChangeAspect="1"/>
          </p:cNvPicPr>
          <p:nvPr/>
        </p:nvPicPr>
        <p:blipFill>
          <a:blip r:embed="rId5">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3501974" y="-3667026"/>
            <a:ext cx="5121479" cy="2498283"/>
          </a:xfrm>
          <a:prstGeom prst="rect">
            <a:avLst/>
          </a:prstGeom>
        </p:spPr>
      </p:pic>
      <p:sp>
        <p:nvSpPr>
          <p:cNvPr id="11" name="Rectangle 10">
            <a:extLst>
              <a:ext uri="{FF2B5EF4-FFF2-40B4-BE49-F238E27FC236}">
                <a16:creationId xmlns:a16="http://schemas.microsoft.com/office/drawing/2014/main" id="{63CD065F-76D7-9DA8-FEF3-B18B320F5352}"/>
              </a:ext>
            </a:extLst>
          </p:cNvPr>
          <p:cNvSpPr/>
          <p:nvPr/>
        </p:nvSpPr>
        <p:spPr>
          <a:xfrm>
            <a:off x="4391332" y="147091"/>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FRAME THE PROBLEM</a:t>
            </a:r>
          </a:p>
        </p:txBody>
      </p:sp>
      <p:sp>
        <p:nvSpPr>
          <p:cNvPr id="12" name="Rectangle 11">
            <a:extLst>
              <a:ext uri="{FF2B5EF4-FFF2-40B4-BE49-F238E27FC236}">
                <a16:creationId xmlns:a16="http://schemas.microsoft.com/office/drawing/2014/main" id="{1D462857-6339-631B-6CCF-3DFDC738C001}"/>
              </a:ext>
            </a:extLst>
          </p:cNvPr>
          <p:cNvSpPr/>
          <p:nvPr/>
        </p:nvSpPr>
        <p:spPr>
          <a:xfrm>
            <a:off x="4423415" y="1346521"/>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EDA</a:t>
            </a:r>
          </a:p>
        </p:txBody>
      </p:sp>
      <p:sp>
        <p:nvSpPr>
          <p:cNvPr id="16" name="Rectangle 15">
            <a:extLst>
              <a:ext uri="{FF2B5EF4-FFF2-40B4-BE49-F238E27FC236}">
                <a16:creationId xmlns:a16="http://schemas.microsoft.com/office/drawing/2014/main" id="{8279164C-0CEB-BDF8-2E42-1EE871AD5930}"/>
              </a:ext>
            </a:extLst>
          </p:cNvPr>
          <p:cNvSpPr/>
          <p:nvPr/>
        </p:nvSpPr>
        <p:spPr>
          <a:xfrm>
            <a:off x="4400837" y="743394"/>
            <a:ext cx="3480304" cy="409642"/>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GET THE DATA</a:t>
            </a:r>
          </a:p>
        </p:txBody>
      </p:sp>
      <p:grpSp>
        <p:nvGrpSpPr>
          <p:cNvPr id="37" name="Group 36">
            <a:extLst>
              <a:ext uri="{FF2B5EF4-FFF2-40B4-BE49-F238E27FC236}">
                <a16:creationId xmlns:a16="http://schemas.microsoft.com/office/drawing/2014/main" id="{09CEE592-221C-4680-730F-F28BEF3FF6B3}"/>
              </a:ext>
            </a:extLst>
          </p:cNvPr>
          <p:cNvGrpSpPr/>
          <p:nvPr/>
        </p:nvGrpSpPr>
        <p:grpSpPr>
          <a:xfrm>
            <a:off x="1569156" y="-1523184"/>
            <a:ext cx="9042400" cy="510515"/>
            <a:chOff x="1569156" y="4752622"/>
            <a:chExt cx="9042400" cy="903112"/>
          </a:xfrm>
        </p:grpSpPr>
        <p:cxnSp>
          <p:nvCxnSpPr>
            <p:cNvPr id="33" name="Straight Connector 32">
              <a:extLst>
                <a:ext uri="{FF2B5EF4-FFF2-40B4-BE49-F238E27FC236}">
                  <a16:creationId xmlns:a16="http://schemas.microsoft.com/office/drawing/2014/main" id="{6998D701-2E90-A2E2-180F-1217B4A7CD49}"/>
                </a:ext>
              </a:extLst>
            </p:cNvPr>
            <p:cNvCxnSpPr/>
            <p:nvPr/>
          </p:nvCxnSpPr>
          <p:spPr>
            <a:xfrm>
              <a:off x="1580445" y="5204178"/>
              <a:ext cx="9031111"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grpSp>
          <p:nvGrpSpPr>
            <p:cNvPr id="36" name="Group 35">
              <a:extLst>
                <a:ext uri="{FF2B5EF4-FFF2-40B4-BE49-F238E27FC236}">
                  <a16:creationId xmlns:a16="http://schemas.microsoft.com/office/drawing/2014/main" id="{45E03402-AA2C-76EC-1341-D428BEC089F1}"/>
                </a:ext>
              </a:extLst>
            </p:cNvPr>
            <p:cNvGrpSpPr/>
            <p:nvPr/>
          </p:nvGrpSpPr>
          <p:grpSpPr>
            <a:xfrm>
              <a:off x="1569156" y="4752622"/>
              <a:ext cx="9031112" cy="903112"/>
              <a:chOff x="1569156" y="4752622"/>
              <a:chExt cx="9031112" cy="903112"/>
            </a:xfrm>
          </p:grpSpPr>
          <p:cxnSp>
            <p:nvCxnSpPr>
              <p:cNvPr id="20" name="Straight Connector 19">
                <a:extLst>
                  <a:ext uri="{FF2B5EF4-FFF2-40B4-BE49-F238E27FC236}">
                    <a16:creationId xmlns:a16="http://schemas.microsoft.com/office/drawing/2014/main" id="{3CCC6616-B64D-9A82-2AB6-E052996B6ED8}"/>
                  </a:ext>
                </a:extLst>
              </p:cNvPr>
              <p:cNvCxnSpPr/>
              <p:nvPr/>
            </p:nvCxnSpPr>
            <p:spPr>
              <a:xfrm>
                <a:off x="1569156" y="4775200"/>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7E60991F-589B-CA8D-82EE-B5F113B34F58}"/>
                  </a:ext>
                </a:extLst>
              </p:cNvPr>
              <p:cNvCxnSpPr/>
              <p:nvPr/>
            </p:nvCxnSpPr>
            <p:spPr>
              <a:xfrm>
                <a:off x="3951112" y="4752622"/>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E349EBD2-0EA3-5457-71C8-2B334A378008}"/>
                  </a:ext>
                </a:extLst>
              </p:cNvPr>
              <p:cNvCxnSpPr/>
              <p:nvPr/>
            </p:nvCxnSpPr>
            <p:spPr>
              <a:xfrm>
                <a:off x="6084712" y="4763911"/>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7429091B-8FD1-E50F-E08A-BBD5471BA0FB}"/>
                  </a:ext>
                </a:extLst>
              </p:cNvPr>
              <p:cNvCxnSpPr/>
              <p:nvPr/>
            </p:nvCxnSpPr>
            <p:spPr>
              <a:xfrm>
                <a:off x="8342490" y="4775200"/>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41E9BDA5-8E77-D02F-5C9E-6853B74C5014}"/>
                  </a:ext>
                </a:extLst>
              </p:cNvPr>
              <p:cNvCxnSpPr/>
              <p:nvPr/>
            </p:nvCxnSpPr>
            <p:spPr>
              <a:xfrm>
                <a:off x="10600268" y="4763911"/>
                <a:ext cx="0" cy="44026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3DFB8CD6-AF0C-CC9D-C599-326FFFE9E79B}"/>
                  </a:ext>
                </a:extLst>
              </p:cNvPr>
              <p:cNvCxnSpPr/>
              <p:nvPr/>
            </p:nvCxnSpPr>
            <p:spPr>
              <a:xfrm>
                <a:off x="6084711" y="5215467"/>
                <a:ext cx="0" cy="440267"/>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grpSp>
      </p:grpSp>
      <p:sp>
        <p:nvSpPr>
          <p:cNvPr id="14" name="Rectangle 13">
            <a:extLst>
              <a:ext uri="{FF2B5EF4-FFF2-40B4-BE49-F238E27FC236}">
                <a16:creationId xmlns:a16="http://schemas.microsoft.com/office/drawing/2014/main" id="{8BAE3DAD-F946-1E12-0CD6-B4D4ACA7D1C1}"/>
              </a:ext>
            </a:extLst>
          </p:cNvPr>
          <p:cNvSpPr/>
          <p:nvPr/>
        </p:nvSpPr>
        <p:spPr>
          <a:xfrm>
            <a:off x="-8334" y="0"/>
            <a:ext cx="12161019"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6459DAC-AC30-FCE9-70A3-EB85DEF3BA54}"/>
              </a:ext>
            </a:extLst>
          </p:cNvPr>
          <p:cNvSpPr/>
          <p:nvPr/>
        </p:nvSpPr>
        <p:spPr>
          <a:xfrm>
            <a:off x="4423415" y="1943357"/>
            <a:ext cx="3480304" cy="488253"/>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DATA GAP</a:t>
            </a:r>
          </a:p>
        </p:txBody>
      </p:sp>
      <p:sp>
        <p:nvSpPr>
          <p:cNvPr id="2" name="Rectangle 1">
            <a:extLst>
              <a:ext uri="{FF2B5EF4-FFF2-40B4-BE49-F238E27FC236}">
                <a16:creationId xmlns:a16="http://schemas.microsoft.com/office/drawing/2014/main" id="{CB3F6A5B-1A5C-5586-90CD-3A96266FFEF2}"/>
              </a:ext>
            </a:extLst>
          </p:cNvPr>
          <p:cNvSpPr/>
          <p:nvPr/>
        </p:nvSpPr>
        <p:spPr>
          <a:xfrm>
            <a:off x="4423415" y="2643933"/>
            <a:ext cx="3480304" cy="501285"/>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VISULIZATION </a:t>
            </a:r>
          </a:p>
        </p:txBody>
      </p:sp>
      <p:sp>
        <p:nvSpPr>
          <p:cNvPr id="3" name="Rectangle 2">
            <a:extLst>
              <a:ext uri="{FF2B5EF4-FFF2-40B4-BE49-F238E27FC236}">
                <a16:creationId xmlns:a16="http://schemas.microsoft.com/office/drawing/2014/main" id="{2FE19FB6-3B7B-35D5-09AF-92CEAD17D7CE}"/>
              </a:ext>
            </a:extLst>
          </p:cNvPr>
          <p:cNvSpPr/>
          <p:nvPr/>
        </p:nvSpPr>
        <p:spPr>
          <a:xfrm>
            <a:off x="478588" y="3412860"/>
            <a:ext cx="3480304" cy="78506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EXPLORE DIFFERENT MODELS</a:t>
            </a:r>
          </a:p>
        </p:txBody>
      </p:sp>
      <p:sp>
        <p:nvSpPr>
          <p:cNvPr id="5" name="Rectangle 4">
            <a:extLst>
              <a:ext uri="{FF2B5EF4-FFF2-40B4-BE49-F238E27FC236}">
                <a16:creationId xmlns:a16="http://schemas.microsoft.com/office/drawing/2014/main" id="{2805EBB8-6B8D-CB79-4D08-D18E07A403B5}"/>
              </a:ext>
            </a:extLst>
          </p:cNvPr>
          <p:cNvSpPr/>
          <p:nvPr/>
        </p:nvSpPr>
        <p:spPr>
          <a:xfrm>
            <a:off x="4417822" y="3412858"/>
            <a:ext cx="3480304" cy="785068"/>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FINE TUNNING THE MODEL</a:t>
            </a:r>
          </a:p>
        </p:txBody>
      </p:sp>
      <p:sp>
        <p:nvSpPr>
          <p:cNvPr id="6" name="Rectangle 5">
            <a:extLst>
              <a:ext uri="{FF2B5EF4-FFF2-40B4-BE49-F238E27FC236}">
                <a16:creationId xmlns:a16="http://schemas.microsoft.com/office/drawing/2014/main" id="{6CC39C38-1662-3BC2-4FFF-38E5FF065AA2}"/>
              </a:ext>
            </a:extLst>
          </p:cNvPr>
          <p:cNvSpPr/>
          <p:nvPr/>
        </p:nvSpPr>
        <p:spPr>
          <a:xfrm>
            <a:off x="8273468" y="3412859"/>
            <a:ext cx="3480304" cy="785067"/>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EVALUATION METRICS</a:t>
            </a:r>
          </a:p>
        </p:txBody>
      </p:sp>
      <p:sp>
        <p:nvSpPr>
          <p:cNvPr id="18" name="Rectangle 17">
            <a:extLst>
              <a:ext uri="{FF2B5EF4-FFF2-40B4-BE49-F238E27FC236}">
                <a16:creationId xmlns:a16="http://schemas.microsoft.com/office/drawing/2014/main" id="{4F8D573F-C92A-E38F-FCC9-3AE115BE7992}"/>
              </a:ext>
            </a:extLst>
          </p:cNvPr>
          <p:cNvSpPr/>
          <p:nvPr/>
        </p:nvSpPr>
        <p:spPr>
          <a:xfrm>
            <a:off x="1569157" y="4474800"/>
            <a:ext cx="9278952" cy="785068"/>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COMBINING PRECISION AND RECALL, F1 SCORE. AREA, UNDER CURVE ROC</a:t>
            </a:r>
          </a:p>
        </p:txBody>
      </p:sp>
      <p:sp>
        <p:nvSpPr>
          <p:cNvPr id="19" name="Rectangle 18">
            <a:extLst>
              <a:ext uri="{FF2B5EF4-FFF2-40B4-BE49-F238E27FC236}">
                <a16:creationId xmlns:a16="http://schemas.microsoft.com/office/drawing/2014/main" id="{6C791128-21CB-F009-E366-AA1A4731EBBB}"/>
              </a:ext>
            </a:extLst>
          </p:cNvPr>
          <p:cNvSpPr/>
          <p:nvPr/>
        </p:nvSpPr>
        <p:spPr>
          <a:xfrm>
            <a:off x="4446750" y="5569169"/>
            <a:ext cx="3480304" cy="785068"/>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wis721 Blk BT" panose="020B0904030502020204" pitchFamily="34" charset="0"/>
              </a:rPr>
              <a:t>PRESENT SOLUTION</a:t>
            </a:r>
          </a:p>
        </p:txBody>
      </p:sp>
      <p:sp>
        <p:nvSpPr>
          <p:cNvPr id="28" name="Rectangle 27">
            <a:extLst>
              <a:ext uri="{FF2B5EF4-FFF2-40B4-BE49-F238E27FC236}">
                <a16:creationId xmlns:a16="http://schemas.microsoft.com/office/drawing/2014/main" id="{79B74799-7F8B-3DE9-7F36-47EA2B766C38}"/>
              </a:ext>
            </a:extLst>
          </p:cNvPr>
          <p:cNvSpPr/>
          <p:nvPr/>
        </p:nvSpPr>
        <p:spPr>
          <a:xfrm>
            <a:off x="50603" y="99767"/>
            <a:ext cx="12090793" cy="6621710"/>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chemeClr val="tx1"/>
              </a:solidFill>
              <a:latin typeface="Swis721 Blk BT" panose="020B0904030502020204" pitchFamily="34" charset="0"/>
            </a:endParaRPr>
          </a:p>
        </p:txBody>
      </p:sp>
      <p:pic>
        <p:nvPicPr>
          <p:cNvPr id="32" name="Picture 31">
            <a:extLst>
              <a:ext uri="{FF2B5EF4-FFF2-40B4-BE49-F238E27FC236}">
                <a16:creationId xmlns:a16="http://schemas.microsoft.com/office/drawing/2014/main" id="{8987E6A5-CC17-F953-7CB7-A4D21AB00810}"/>
              </a:ext>
            </a:extLst>
          </p:cNvPr>
          <p:cNvPicPr>
            <a:picLocks noChangeAspect="1"/>
          </p:cNvPicPr>
          <p:nvPr/>
        </p:nvPicPr>
        <p:blipFill rotWithShape="1">
          <a:blip r:embed="rId6">
            <a:clrChange>
              <a:clrFrom>
                <a:srgbClr val="B3E0FF"/>
              </a:clrFrom>
              <a:clrTo>
                <a:srgbClr val="B3E0FF">
                  <a:alpha val="0"/>
                </a:srgbClr>
              </a:clrTo>
            </a:clrChange>
            <a:extLst>
              <a:ext uri="{28A0092B-C50C-407E-A947-70E740481C1C}">
                <a14:useLocalDpi xmlns:a14="http://schemas.microsoft.com/office/drawing/2010/main" val="0"/>
              </a:ext>
            </a:extLst>
          </a:blip>
          <a:srcRect l="19525" r="15985"/>
          <a:stretch/>
        </p:blipFill>
        <p:spPr>
          <a:xfrm>
            <a:off x="1557869" y="164017"/>
            <a:ext cx="8194038" cy="6292491"/>
          </a:xfrm>
          <a:prstGeom prst="rect">
            <a:avLst/>
          </a:prstGeom>
        </p:spPr>
      </p:pic>
      <p:sp>
        <p:nvSpPr>
          <p:cNvPr id="40" name="TextBox 39">
            <a:extLst>
              <a:ext uri="{FF2B5EF4-FFF2-40B4-BE49-F238E27FC236}">
                <a16:creationId xmlns:a16="http://schemas.microsoft.com/office/drawing/2014/main" id="{3E1FFF88-6DE3-191D-6400-283B1E153F45}"/>
              </a:ext>
            </a:extLst>
          </p:cNvPr>
          <p:cNvSpPr txBox="1"/>
          <p:nvPr/>
        </p:nvSpPr>
        <p:spPr>
          <a:xfrm>
            <a:off x="516141" y="3043285"/>
            <a:ext cx="11111949" cy="1938992"/>
          </a:xfrm>
          <a:prstGeom prst="rect">
            <a:avLst/>
          </a:prstGeom>
          <a:noFill/>
        </p:spPr>
        <p:txBody>
          <a:bodyPr wrap="square" rtlCol="0">
            <a:spAutoFit/>
          </a:bodyPr>
          <a:lstStyle/>
          <a:p>
            <a:pPr algn="ctr"/>
            <a:r>
              <a:rPr lang="en-US" sz="7000" dirty="0">
                <a:solidFill>
                  <a:schemeClr val="tx1"/>
                </a:solidFill>
                <a:latin typeface="Swis721 Blk BT" panose="020B0904030502020204" pitchFamily="34" charset="0"/>
              </a:rPr>
              <a:t>DEPLOY THE MODEL</a:t>
            </a:r>
          </a:p>
          <a:p>
            <a:endParaRPr lang="en-US" sz="5000" dirty="0"/>
          </a:p>
        </p:txBody>
      </p:sp>
      <p:sp>
        <p:nvSpPr>
          <p:cNvPr id="41" name="Slide Number Placeholder 40">
            <a:extLst>
              <a:ext uri="{FF2B5EF4-FFF2-40B4-BE49-F238E27FC236}">
                <a16:creationId xmlns:a16="http://schemas.microsoft.com/office/drawing/2014/main" id="{80A24FEA-19D8-8301-7FD2-BBB5F0550E2F}"/>
              </a:ext>
            </a:extLst>
          </p:cNvPr>
          <p:cNvSpPr>
            <a:spLocks noGrp="1"/>
          </p:cNvSpPr>
          <p:nvPr>
            <p:ph type="sldNum" sz="quarter" idx="12"/>
          </p:nvPr>
        </p:nvSpPr>
        <p:spPr/>
        <p:txBody>
          <a:bodyPr/>
          <a:lstStyle/>
          <a:p>
            <a:fld id="{33568880-700E-4CBA-91FE-AF2D06116055}" type="slidenum">
              <a:rPr lang="en-US" smtClean="0"/>
              <a:t>26</a:t>
            </a:fld>
            <a:endParaRPr lang="en-US"/>
          </a:p>
        </p:txBody>
      </p:sp>
    </p:spTree>
    <p:extLst>
      <p:ext uri="{BB962C8B-B14F-4D97-AF65-F5344CB8AC3E}">
        <p14:creationId xmlns:p14="http://schemas.microsoft.com/office/powerpoint/2010/main" val="107528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3809876"/>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51126" y="1555333"/>
            <a:ext cx="12135072" cy="861774"/>
          </a:xfrm>
          <a:prstGeom prst="rect">
            <a:avLst/>
          </a:prstGeom>
          <a:noFill/>
        </p:spPr>
        <p:txBody>
          <a:bodyPr wrap="square" rtlCol="0">
            <a:spAutoFit/>
          </a:bodyPr>
          <a:lstStyle/>
          <a:p>
            <a:pPr algn="ctr"/>
            <a:r>
              <a:rPr lang="en-US" sz="5000" dirty="0">
                <a:solidFill>
                  <a:schemeClr val="bg1"/>
                </a:solidFill>
                <a:latin typeface="Swis721 Blk BT" panose="020B0904030502020204" pitchFamily="34" charset="0"/>
              </a:rPr>
              <a:t>FEATURES</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11" name="Oval 10">
            <a:extLst>
              <a:ext uri="{FF2B5EF4-FFF2-40B4-BE49-F238E27FC236}">
                <a16:creationId xmlns:a16="http://schemas.microsoft.com/office/drawing/2014/main" id="{1D75709E-FA84-B6AB-CA5C-9403DC0C7206}"/>
              </a:ext>
            </a:extLst>
          </p:cNvPr>
          <p:cNvSpPr/>
          <p:nvPr/>
        </p:nvSpPr>
        <p:spPr>
          <a:xfrm>
            <a:off x="235065" y="-4044186"/>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MONTHS</a:t>
            </a:r>
          </a:p>
        </p:txBody>
      </p:sp>
      <p:sp>
        <p:nvSpPr>
          <p:cNvPr id="16" name="Oval 15">
            <a:extLst>
              <a:ext uri="{FF2B5EF4-FFF2-40B4-BE49-F238E27FC236}">
                <a16:creationId xmlns:a16="http://schemas.microsoft.com/office/drawing/2014/main" id="{6566263B-E865-C51C-A33A-5F9B4C394E0C}"/>
              </a:ext>
            </a:extLst>
          </p:cNvPr>
          <p:cNvSpPr/>
          <p:nvPr/>
        </p:nvSpPr>
        <p:spPr>
          <a:xfrm>
            <a:off x="1449017" y="-276650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96749" y="-21426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3021825" y="-343811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263638" y="973485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7938648" y="-584061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1576239" y="899813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 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3074791" y="831501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9377530" y="7034553"/>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29" name="Oval 28">
            <a:extLst>
              <a:ext uri="{FF2B5EF4-FFF2-40B4-BE49-F238E27FC236}">
                <a16:creationId xmlns:a16="http://schemas.microsoft.com/office/drawing/2014/main" id="{9AD30A2F-5C0D-8557-CE89-285AA0FBF01C}"/>
              </a:ext>
            </a:extLst>
          </p:cNvPr>
          <p:cNvSpPr/>
          <p:nvPr/>
        </p:nvSpPr>
        <p:spPr>
          <a:xfrm>
            <a:off x="10627011" y="829617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31" name="Oval 30">
            <a:extLst>
              <a:ext uri="{FF2B5EF4-FFF2-40B4-BE49-F238E27FC236}">
                <a16:creationId xmlns:a16="http://schemas.microsoft.com/office/drawing/2014/main" id="{38892FC5-15B4-CE62-A4B8-4368B34CF50E}"/>
              </a:ext>
            </a:extLst>
          </p:cNvPr>
          <p:cNvSpPr/>
          <p:nvPr/>
        </p:nvSpPr>
        <p:spPr>
          <a:xfrm>
            <a:off x="9779538" y="-486744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6090198" y="9293077"/>
            <a:ext cx="1660120" cy="166012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548700" y="9787129"/>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TARGET </a:t>
            </a:r>
          </a:p>
        </p:txBody>
      </p:sp>
      <p:sp>
        <p:nvSpPr>
          <p:cNvPr id="36" name="Oval 35">
            <a:extLst>
              <a:ext uri="{FF2B5EF4-FFF2-40B4-BE49-F238E27FC236}">
                <a16:creationId xmlns:a16="http://schemas.microsoft.com/office/drawing/2014/main" id="{0CF00BC6-0F64-8B88-9380-0187251ACFF1}"/>
              </a:ext>
            </a:extLst>
          </p:cNvPr>
          <p:cNvSpPr/>
          <p:nvPr/>
        </p:nvSpPr>
        <p:spPr>
          <a:xfrm>
            <a:off x="6209827" y="-347765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7554146" y="-4225154"/>
            <a:ext cx="1660120" cy="166012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4715288" y="-3803204"/>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2 </a:t>
            </a:r>
          </a:p>
        </p:txBody>
      </p:sp>
      <p:sp>
        <p:nvSpPr>
          <p:cNvPr id="40" name="Oval 39">
            <a:extLst>
              <a:ext uri="{FF2B5EF4-FFF2-40B4-BE49-F238E27FC236}">
                <a16:creationId xmlns:a16="http://schemas.microsoft.com/office/drawing/2014/main" id="{C95E2CE0-98DC-79D2-19EC-D1572C1E6C32}"/>
              </a:ext>
            </a:extLst>
          </p:cNvPr>
          <p:cNvSpPr/>
          <p:nvPr/>
        </p:nvSpPr>
        <p:spPr>
          <a:xfrm>
            <a:off x="2335677" y="-4708986"/>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2945363" y="9758191"/>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7938648" y="94567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7883847" y="7954895"/>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9649325" y="9495239"/>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4" name="Oval 3">
            <a:extLst>
              <a:ext uri="{FF2B5EF4-FFF2-40B4-BE49-F238E27FC236}">
                <a16:creationId xmlns:a16="http://schemas.microsoft.com/office/drawing/2014/main" id="{6311D527-3524-0B13-F1C3-733F8B5D85A1}"/>
              </a:ext>
            </a:extLst>
          </p:cNvPr>
          <p:cNvSpPr/>
          <p:nvPr/>
        </p:nvSpPr>
        <p:spPr>
          <a:xfrm>
            <a:off x="357378" y="2001056"/>
            <a:ext cx="4734290" cy="4734290"/>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1D43B88-3277-19A8-51A0-6A476636CE19}"/>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700988" y="2616780"/>
            <a:ext cx="6683162" cy="3260080"/>
          </a:xfrm>
          <a:prstGeom prst="rect">
            <a:avLst/>
          </a:prstGeom>
        </p:spPr>
      </p:pic>
      <p:pic>
        <p:nvPicPr>
          <p:cNvPr id="28" name="Picture 27">
            <a:extLst>
              <a:ext uri="{FF2B5EF4-FFF2-40B4-BE49-F238E27FC236}">
                <a16:creationId xmlns:a16="http://schemas.microsoft.com/office/drawing/2014/main" id="{459C3DD5-212B-5498-FAE9-2DB52B6BB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571" y="3832833"/>
            <a:ext cx="3313231" cy="3313231"/>
          </a:xfrm>
          <a:prstGeom prst="rect">
            <a:avLst/>
          </a:prstGeom>
        </p:spPr>
      </p:pic>
      <p:sp>
        <p:nvSpPr>
          <p:cNvPr id="35" name="Slide Number Placeholder 34">
            <a:extLst>
              <a:ext uri="{FF2B5EF4-FFF2-40B4-BE49-F238E27FC236}">
                <a16:creationId xmlns:a16="http://schemas.microsoft.com/office/drawing/2014/main" id="{540BD3DC-3F7D-127C-0F60-509F8B19D70A}"/>
              </a:ext>
            </a:extLst>
          </p:cNvPr>
          <p:cNvSpPr>
            <a:spLocks noGrp="1"/>
          </p:cNvSpPr>
          <p:nvPr>
            <p:ph type="sldNum" sz="quarter" idx="12"/>
          </p:nvPr>
        </p:nvSpPr>
        <p:spPr/>
        <p:txBody>
          <a:bodyPr/>
          <a:lstStyle/>
          <a:p>
            <a:fld id="{33568880-700E-4CBA-91FE-AF2D06116055}" type="slidenum">
              <a:rPr lang="en-US" smtClean="0"/>
              <a:t>27</a:t>
            </a:fld>
            <a:endParaRPr lang="en-US"/>
          </a:p>
        </p:txBody>
      </p:sp>
      <p:sp>
        <p:nvSpPr>
          <p:cNvPr id="2" name="Oval 1">
            <a:extLst>
              <a:ext uri="{FF2B5EF4-FFF2-40B4-BE49-F238E27FC236}">
                <a16:creationId xmlns:a16="http://schemas.microsoft.com/office/drawing/2014/main" id="{E983537D-1C0C-7B9B-9862-B728F039BA7D}"/>
              </a:ext>
            </a:extLst>
          </p:cNvPr>
          <p:cNvSpPr/>
          <p:nvPr/>
        </p:nvSpPr>
        <p:spPr>
          <a:xfrm>
            <a:off x="-1259867" y="-2918163"/>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spTree>
    <p:extLst>
      <p:ext uri="{BB962C8B-B14F-4D97-AF65-F5344CB8AC3E}">
        <p14:creationId xmlns:p14="http://schemas.microsoft.com/office/powerpoint/2010/main" val="376036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1" name="Oval 10">
            <a:extLst>
              <a:ext uri="{FF2B5EF4-FFF2-40B4-BE49-F238E27FC236}">
                <a16:creationId xmlns:a16="http://schemas.microsoft.com/office/drawing/2014/main" id="{1D75709E-FA84-B6AB-CA5C-9403DC0C7206}"/>
              </a:ext>
            </a:extLst>
          </p:cNvPr>
          <p:cNvSpPr/>
          <p:nvPr/>
        </p:nvSpPr>
        <p:spPr>
          <a:xfrm>
            <a:off x="117572" y="1446258"/>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MONTHS</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churned</a:t>
            </a:r>
          </a:p>
          <a:p>
            <a:pPr algn="ctr"/>
            <a:r>
              <a:rPr lang="en-US" sz="1500" b="1" dirty="0">
                <a:solidFill>
                  <a:schemeClr val="bg1"/>
                </a:solidFill>
                <a:latin typeface="Swis721 Blk BT" panose="020B0904030502020204" pitchFamily="34" charset="0"/>
              </a:rPr>
              <a:t>1 </a:t>
            </a:r>
            <a:r>
              <a:rPr lang="en-US" sz="1500" b="1" dirty="0" err="1">
                <a:solidFill>
                  <a:schemeClr val="bg1"/>
                </a:solidFill>
                <a:latin typeface="Swis721 Blk BT" panose="020B0904030502020204" pitchFamily="34" charset="0"/>
              </a:rPr>
              <a:t>unchurned</a:t>
            </a: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pic>
        <p:nvPicPr>
          <p:cNvPr id="4" name="Picture 3">
            <a:extLst>
              <a:ext uri="{FF2B5EF4-FFF2-40B4-BE49-F238E27FC236}">
                <a16:creationId xmlns:a16="http://schemas.microsoft.com/office/drawing/2014/main" id="{B060E7DB-4266-4B2A-991E-466AE68ED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4571" y="6918933"/>
            <a:ext cx="3313231" cy="3313231"/>
          </a:xfrm>
          <a:prstGeom prst="rect">
            <a:avLst/>
          </a:prstGeom>
        </p:spPr>
      </p:pic>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28</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2" name="Oval 1">
            <a:extLst>
              <a:ext uri="{FF2B5EF4-FFF2-40B4-BE49-F238E27FC236}">
                <a16:creationId xmlns:a16="http://schemas.microsoft.com/office/drawing/2014/main" id="{0D91A88A-94EE-6FF8-C2E8-F5C8C36883F6}"/>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spTree>
    <p:extLst>
      <p:ext uri="{BB962C8B-B14F-4D97-AF65-F5344CB8AC3E}">
        <p14:creationId xmlns:p14="http://schemas.microsoft.com/office/powerpoint/2010/main" val="444814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1" name="Oval 10">
            <a:extLst>
              <a:ext uri="{FF2B5EF4-FFF2-40B4-BE49-F238E27FC236}">
                <a16:creationId xmlns:a16="http://schemas.microsoft.com/office/drawing/2014/main" id="{1D75709E-FA84-B6AB-CA5C-9403DC0C7206}"/>
              </a:ext>
            </a:extLst>
          </p:cNvPr>
          <p:cNvSpPr/>
          <p:nvPr/>
        </p:nvSpPr>
        <p:spPr>
          <a:xfrm>
            <a:off x="117572" y="1446258"/>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MONTHS</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churned</a:t>
            </a:r>
          </a:p>
          <a:p>
            <a:pPr algn="ctr"/>
            <a:r>
              <a:rPr lang="en-US" sz="1500" b="1" dirty="0">
                <a:solidFill>
                  <a:schemeClr val="bg1"/>
                </a:solidFill>
                <a:latin typeface="Swis721 Blk BT" panose="020B0904030502020204" pitchFamily="34" charset="0"/>
              </a:rPr>
              <a:t>1 </a:t>
            </a:r>
            <a:r>
              <a:rPr lang="en-US" sz="1500" b="1" dirty="0" err="1">
                <a:solidFill>
                  <a:schemeClr val="bg1"/>
                </a:solidFill>
                <a:latin typeface="Swis721 Blk BT" panose="020B0904030502020204" pitchFamily="34" charset="0"/>
              </a:rPr>
              <a:t>unchurned</a:t>
            </a: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29</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2" name="Oval 1">
            <a:extLst>
              <a:ext uri="{FF2B5EF4-FFF2-40B4-BE49-F238E27FC236}">
                <a16:creationId xmlns:a16="http://schemas.microsoft.com/office/drawing/2014/main" id="{0D91A88A-94EE-6FF8-C2E8-F5C8C36883F6}"/>
              </a:ext>
            </a:extLst>
          </p:cNvPr>
          <p:cNvSpPr/>
          <p:nvPr/>
        </p:nvSpPr>
        <p:spPr>
          <a:xfrm>
            <a:off x="285949" y="2969117"/>
            <a:ext cx="2845756" cy="284575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solidFill>
                  <a:schemeClr val="tx1">
                    <a:lumMod val="75000"/>
                    <a:lumOff val="25000"/>
                  </a:schemeClr>
                </a:solidFill>
                <a:latin typeface="Swis721 Blk BT" panose="020B0904030502020204" pitchFamily="34" charset="0"/>
              </a:rPr>
              <a:t>ID</a:t>
            </a:r>
            <a:r>
              <a:rPr lang="en-US" sz="1000" b="1" dirty="0">
                <a:solidFill>
                  <a:schemeClr val="tx1">
                    <a:lumMod val="75000"/>
                    <a:lumOff val="25000"/>
                  </a:schemeClr>
                </a:solidFill>
                <a:latin typeface="Swis721 Blk BT" panose="020B0904030502020204" pitchFamily="34" charset="0"/>
              </a:rPr>
              <a:t> </a:t>
            </a:r>
          </a:p>
        </p:txBody>
      </p:sp>
      <p:sp>
        <p:nvSpPr>
          <p:cNvPr id="6" name="TextBox 5">
            <a:extLst>
              <a:ext uri="{FF2B5EF4-FFF2-40B4-BE49-F238E27FC236}">
                <a16:creationId xmlns:a16="http://schemas.microsoft.com/office/drawing/2014/main" id="{005599A5-1B88-EFCE-6D37-92ED57903558}"/>
              </a:ext>
            </a:extLst>
          </p:cNvPr>
          <p:cNvSpPr txBox="1"/>
          <p:nvPr/>
        </p:nvSpPr>
        <p:spPr>
          <a:xfrm>
            <a:off x="374467" y="4572540"/>
            <a:ext cx="2668335" cy="646331"/>
          </a:xfrm>
          <a:prstGeom prst="rect">
            <a:avLst/>
          </a:prstGeom>
          <a:noFill/>
        </p:spPr>
        <p:txBody>
          <a:bodyPr wrap="square">
            <a:spAutoFit/>
          </a:bodyPr>
          <a:lstStyle/>
          <a:p>
            <a:pPr algn="ctr"/>
            <a:r>
              <a:rPr lang="en-US" sz="1800" dirty="0">
                <a:effectLst/>
                <a:latin typeface="Swis721 Blk BT" panose="020B0904030502020204" pitchFamily="34" charset="0"/>
                <a:ea typeface="Calibri" panose="020F0502020204030204" pitchFamily="34" charset="0"/>
                <a:cs typeface="Arial" panose="020B0604020202020204" pitchFamily="34" charset="0"/>
              </a:rPr>
              <a:t>ID customers/ </a:t>
            </a:r>
            <a:r>
              <a:rPr lang="en-US" sz="1800" dirty="0" err="1">
                <a:effectLst/>
                <a:latin typeface="Swis721 Blk BT" panose="020B0904030502020204" pitchFamily="34" charset="0"/>
                <a:ea typeface="Calibri" panose="020F0502020204030204" pitchFamily="34" charset="0"/>
                <a:cs typeface="Arial" panose="020B0604020202020204" pitchFamily="34" charset="0"/>
              </a:rPr>
              <a:t>Unusfel</a:t>
            </a:r>
            <a:r>
              <a:rPr lang="en-US" dirty="0">
                <a:latin typeface="Swis721 Blk BT" panose="020B0904030502020204" pitchFamily="34" charset="0"/>
                <a:ea typeface="Calibri" panose="020F0502020204030204" pitchFamily="34" charset="0"/>
                <a:cs typeface="Arial" panose="020B0604020202020204" pitchFamily="34" charset="0"/>
              </a:rPr>
              <a:t> feature</a:t>
            </a:r>
            <a:endParaRPr lang="en-US" sz="1800" b="1" dirty="0">
              <a:solidFill>
                <a:schemeClr val="tx1">
                  <a:lumMod val="75000"/>
                  <a:lumOff val="25000"/>
                </a:schemeClr>
              </a:solidFill>
              <a:latin typeface="Swis721 Blk BT" panose="020B0904030502020204" pitchFamily="34" charset="0"/>
            </a:endParaRPr>
          </a:p>
        </p:txBody>
      </p:sp>
      <p:pic>
        <p:nvPicPr>
          <p:cNvPr id="8" name="Picture 7">
            <a:extLst>
              <a:ext uri="{FF2B5EF4-FFF2-40B4-BE49-F238E27FC236}">
                <a16:creationId xmlns:a16="http://schemas.microsoft.com/office/drawing/2014/main" id="{80EBFC1D-6611-F882-36EF-E1273A23E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88855" y="3090272"/>
            <a:ext cx="1464703" cy="1464703"/>
          </a:xfrm>
          <a:prstGeom prst="rect">
            <a:avLst/>
          </a:prstGeom>
          <a:noFill/>
          <a:effectLst>
            <a:reflection stA="0" endPos="65000" dist="50800" dir="5400000" sy="-100000" algn="bl" rotWithShape="0"/>
          </a:effectLst>
        </p:spPr>
      </p:pic>
    </p:spTree>
    <p:extLst>
      <p:ext uri="{BB962C8B-B14F-4D97-AF65-F5344CB8AC3E}">
        <p14:creationId xmlns:p14="http://schemas.microsoft.com/office/powerpoint/2010/main" val="3407178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2964411" y="2"/>
            <a:ext cx="5250429" cy="3162499"/>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3999263" y="951127"/>
            <a:ext cx="2059859" cy="553998"/>
          </a:xfrm>
          <a:prstGeom prst="rect">
            <a:avLst/>
          </a:prstGeom>
          <a:noFill/>
        </p:spPr>
        <p:txBody>
          <a:bodyPr wrap="square" rtlCol="0">
            <a:spAutoFit/>
          </a:bodyPr>
          <a:lstStyle/>
          <a:p>
            <a:r>
              <a:rPr lang="en-US" sz="3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6059122" y="1048288"/>
            <a:ext cx="1101217" cy="400110"/>
          </a:xfrm>
          <a:prstGeom prst="rect">
            <a:avLst/>
          </a:prstGeom>
          <a:noFill/>
        </p:spPr>
        <p:txBody>
          <a:bodyPr wrap="square" rtlCol="0">
            <a:spAutoFit/>
          </a:bodyPr>
          <a:lstStyle/>
          <a:p>
            <a:r>
              <a:rPr lang="en-US" sz="2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9839" y="2964426"/>
            <a:ext cx="12192000" cy="389357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2FBD0E15-EA91-29F1-5E15-7C3EF1A8CD4B}"/>
              </a:ext>
            </a:extLst>
          </p:cNvPr>
          <p:cNvSpPr txBox="1"/>
          <p:nvPr/>
        </p:nvSpPr>
        <p:spPr>
          <a:xfrm>
            <a:off x="1282756" y="5677424"/>
            <a:ext cx="1784584"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TASK 1</a:t>
            </a:r>
          </a:p>
        </p:txBody>
      </p:sp>
      <p:sp>
        <p:nvSpPr>
          <p:cNvPr id="2" name="TextBox 1">
            <a:extLst>
              <a:ext uri="{FF2B5EF4-FFF2-40B4-BE49-F238E27FC236}">
                <a16:creationId xmlns:a16="http://schemas.microsoft.com/office/drawing/2014/main" id="{B1C4D15F-0314-0C28-9B61-E47AD4EE8E6A}"/>
              </a:ext>
            </a:extLst>
          </p:cNvPr>
          <p:cNvSpPr txBox="1"/>
          <p:nvPr/>
        </p:nvSpPr>
        <p:spPr>
          <a:xfrm>
            <a:off x="194752" y="3096569"/>
            <a:ext cx="4719489" cy="2400657"/>
          </a:xfrm>
          <a:prstGeom prst="rect">
            <a:avLst/>
          </a:prstGeom>
          <a:noFill/>
        </p:spPr>
        <p:txBody>
          <a:bodyPr wrap="square" rtlCol="0">
            <a:spAutoFit/>
          </a:bodyPr>
          <a:lstStyle/>
          <a:p>
            <a:r>
              <a:rPr lang="en-US" sz="5000" dirty="0">
                <a:solidFill>
                  <a:schemeClr val="bg1"/>
                </a:solidFill>
                <a:latin typeface="Swis721 Blk BT" panose="020B0904030502020204" pitchFamily="34" charset="0"/>
              </a:rPr>
              <a:t>CODING ACADEMY BY ORANGE </a:t>
            </a:r>
          </a:p>
        </p:txBody>
      </p:sp>
      <p:pic>
        <p:nvPicPr>
          <p:cNvPr id="20" name="Picture 19">
            <a:extLst>
              <a:ext uri="{FF2B5EF4-FFF2-40B4-BE49-F238E27FC236}">
                <a16:creationId xmlns:a16="http://schemas.microsoft.com/office/drawing/2014/main" id="{2AE36D72-0DAA-D7F4-1431-5E55A970437F}"/>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tretch>
            <a:fillRect/>
          </a:stretch>
        </p:blipFill>
        <p:spPr>
          <a:xfrm>
            <a:off x="7594738" y="457200"/>
            <a:ext cx="4646390" cy="6527613"/>
          </a:xfrm>
          <a:prstGeom prst="rect">
            <a:avLst/>
          </a:prstGeom>
          <a:effectLst>
            <a:glow rad="127000">
              <a:schemeClr val="accent1">
                <a:alpha val="0"/>
              </a:schemeClr>
            </a:glow>
            <a:outerShdw blurRad="50800" dir="5400000" algn="ctr" rotWithShape="0">
              <a:srgbClr val="000000">
                <a:alpha val="0"/>
              </a:srgbClr>
            </a:outerShdw>
            <a:reflection stA="0" endPos="65000" dist="50800" dir="5400000" sy="-100000" algn="bl" rotWithShape="0"/>
          </a:effectLst>
        </p:spPr>
      </p:pic>
      <p:cxnSp>
        <p:nvCxnSpPr>
          <p:cNvPr id="3" name="Straight Connector 2">
            <a:extLst>
              <a:ext uri="{FF2B5EF4-FFF2-40B4-BE49-F238E27FC236}">
                <a16:creationId xmlns:a16="http://schemas.microsoft.com/office/drawing/2014/main" id="{B86AFE71-E454-161D-869C-66AF1747EE48}"/>
              </a:ext>
            </a:extLst>
          </p:cNvPr>
          <p:cNvCxnSpPr>
            <a:cxnSpLocks/>
          </p:cNvCxnSpPr>
          <p:nvPr/>
        </p:nvCxnSpPr>
        <p:spPr>
          <a:xfrm>
            <a:off x="316681" y="-4162313"/>
            <a:ext cx="0" cy="4162308"/>
          </a:xfrm>
          <a:prstGeom prst="line">
            <a:avLst/>
          </a:prstGeom>
          <a:ln w="57150">
            <a:solidFill>
              <a:schemeClr val="bg2">
                <a:lumMod val="25000"/>
              </a:schemeClr>
            </a:solidFill>
          </a:ln>
        </p:spPr>
        <p:style>
          <a:lnRef idx="3">
            <a:schemeClr val="dk1"/>
          </a:lnRef>
          <a:fillRef idx="0">
            <a:schemeClr val="dk1"/>
          </a:fillRef>
          <a:effectRef idx="2">
            <a:schemeClr val="dk1"/>
          </a:effectRef>
          <a:fontRef idx="minor">
            <a:schemeClr val="tx1"/>
          </a:fontRef>
        </p:style>
      </p:cxnSp>
      <p:sp>
        <p:nvSpPr>
          <p:cNvPr id="5" name="Slide Number Placeholder 4">
            <a:extLst>
              <a:ext uri="{FF2B5EF4-FFF2-40B4-BE49-F238E27FC236}">
                <a16:creationId xmlns:a16="http://schemas.microsoft.com/office/drawing/2014/main" id="{DAF0D8B3-CE73-FAB9-2AA4-BE2D4D17E6FB}"/>
              </a:ext>
            </a:extLst>
          </p:cNvPr>
          <p:cNvSpPr>
            <a:spLocks noGrp="1"/>
          </p:cNvSpPr>
          <p:nvPr>
            <p:ph type="sldNum" sz="quarter" idx="12"/>
          </p:nvPr>
        </p:nvSpPr>
        <p:spPr/>
        <p:txBody>
          <a:bodyPr/>
          <a:lstStyle/>
          <a:p>
            <a:fld id="{33568880-700E-4CBA-91FE-AF2D06116055}" type="slidenum">
              <a:rPr lang="en-US" smtClean="0"/>
              <a:t>3</a:t>
            </a:fld>
            <a:endParaRPr lang="en-US"/>
          </a:p>
        </p:txBody>
      </p:sp>
      <p:sp>
        <p:nvSpPr>
          <p:cNvPr id="6" name="TextBox 5">
            <a:extLst>
              <a:ext uri="{FF2B5EF4-FFF2-40B4-BE49-F238E27FC236}">
                <a16:creationId xmlns:a16="http://schemas.microsoft.com/office/drawing/2014/main" id="{D980BFE4-30BE-F9CF-DB3C-374B25AE7455}"/>
              </a:ext>
            </a:extLst>
          </p:cNvPr>
          <p:cNvSpPr txBox="1"/>
          <p:nvPr/>
        </p:nvSpPr>
        <p:spPr>
          <a:xfrm>
            <a:off x="4125434" y="-719860"/>
            <a:ext cx="4529752"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O  U T L I N E S</a:t>
            </a:r>
          </a:p>
        </p:txBody>
      </p:sp>
      <p:sp>
        <p:nvSpPr>
          <p:cNvPr id="8" name="Rectangle 7">
            <a:extLst>
              <a:ext uri="{FF2B5EF4-FFF2-40B4-BE49-F238E27FC236}">
                <a16:creationId xmlns:a16="http://schemas.microsoft.com/office/drawing/2014/main" id="{887E35A1-4F6D-F99F-3EB0-B993C867CBE1}"/>
              </a:ext>
            </a:extLst>
          </p:cNvPr>
          <p:cNvSpPr/>
          <p:nvPr/>
        </p:nvSpPr>
        <p:spPr>
          <a:xfrm>
            <a:off x="-415636" y="7924271"/>
            <a:ext cx="7370618" cy="574964"/>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F8CFAA-9841-0BB8-F1D8-5B24B209070B}"/>
              </a:ext>
            </a:extLst>
          </p:cNvPr>
          <p:cNvSpPr/>
          <p:nvPr/>
        </p:nvSpPr>
        <p:spPr>
          <a:xfrm>
            <a:off x="-415636" y="8675186"/>
            <a:ext cx="7370618" cy="574964"/>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F5144F-F822-9A22-D03D-C96447F64E16}"/>
              </a:ext>
            </a:extLst>
          </p:cNvPr>
          <p:cNvSpPr/>
          <p:nvPr/>
        </p:nvSpPr>
        <p:spPr>
          <a:xfrm>
            <a:off x="-415636" y="9426241"/>
            <a:ext cx="7370618" cy="511612"/>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B36E6D-6C22-8F65-2BBD-A61C3C6BEA60}"/>
              </a:ext>
            </a:extLst>
          </p:cNvPr>
          <p:cNvSpPr/>
          <p:nvPr/>
        </p:nvSpPr>
        <p:spPr>
          <a:xfrm>
            <a:off x="-415636" y="10092595"/>
            <a:ext cx="7370618" cy="511612"/>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9C46EA6-0BA7-8C6A-1E04-E49DDBFA82BC}"/>
              </a:ext>
            </a:extLst>
          </p:cNvPr>
          <p:cNvSpPr txBox="1"/>
          <p:nvPr/>
        </p:nvSpPr>
        <p:spPr>
          <a:xfrm>
            <a:off x="369846" y="8006650"/>
            <a:ext cx="4036545"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PROBLEM DEFINITION</a:t>
            </a:r>
          </a:p>
        </p:txBody>
      </p:sp>
      <p:sp>
        <p:nvSpPr>
          <p:cNvPr id="18" name="TextBox 17">
            <a:extLst>
              <a:ext uri="{FF2B5EF4-FFF2-40B4-BE49-F238E27FC236}">
                <a16:creationId xmlns:a16="http://schemas.microsoft.com/office/drawing/2014/main" id="{4ADB9B12-2790-0DE8-FF72-F0A4F5D65AEC}"/>
              </a:ext>
            </a:extLst>
          </p:cNvPr>
          <p:cNvSpPr txBox="1"/>
          <p:nvPr/>
        </p:nvSpPr>
        <p:spPr>
          <a:xfrm>
            <a:off x="369846" y="9516042"/>
            <a:ext cx="3398589"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FEATURES</a:t>
            </a:r>
          </a:p>
        </p:txBody>
      </p:sp>
      <p:sp>
        <p:nvSpPr>
          <p:cNvPr id="19" name="TextBox 18">
            <a:extLst>
              <a:ext uri="{FF2B5EF4-FFF2-40B4-BE49-F238E27FC236}">
                <a16:creationId xmlns:a16="http://schemas.microsoft.com/office/drawing/2014/main" id="{4770E78B-86DA-B338-5EE5-3A82F86F637E}"/>
              </a:ext>
            </a:extLst>
          </p:cNvPr>
          <p:cNvSpPr txBox="1"/>
          <p:nvPr/>
        </p:nvSpPr>
        <p:spPr>
          <a:xfrm>
            <a:off x="375331" y="10152754"/>
            <a:ext cx="4488557"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HYPOTHESIS</a:t>
            </a:r>
          </a:p>
        </p:txBody>
      </p:sp>
      <p:sp>
        <p:nvSpPr>
          <p:cNvPr id="21" name="TextBox 20">
            <a:extLst>
              <a:ext uri="{FF2B5EF4-FFF2-40B4-BE49-F238E27FC236}">
                <a16:creationId xmlns:a16="http://schemas.microsoft.com/office/drawing/2014/main" id="{DEDE96A4-70C2-1774-A998-04D072D81C75}"/>
              </a:ext>
            </a:extLst>
          </p:cNvPr>
          <p:cNvSpPr txBox="1"/>
          <p:nvPr/>
        </p:nvSpPr>
        <p:spPr>
          <a:xfrm>
            <a:off x="369846" y="8773523"/>
            <a:ext cx="4036545"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PROBLEM STRUCTURE</a:t>
            </a:r>
          </a:p>
        </p:txBody>
      </p:sp>
      <p:sp>
        <p:nvSpPr>
          <p:cNvPr id="22" name="Rectangle 21">
            <a:extLst>
              <a:ext uri="{FF2B5EF4-FFF2-40B4-BE49-F238E27FC236}">
                <a16:creationId xmlns:a16="http://schemas.microsoft.com/office/drawing/2014/main" id="{E250C421-3B04-525C-BEAA-C1C9F606811B}"/>
              </a:ext>
            </a:extLst>
          </p:cNvPr>
          <p:cNvSpPr/>
          <p:nvPr/>
        </p:nvSpPr>
        <p:spPr>
          <a:xfrm>
            <a:off x="-415636" y="10764342"/>
            <a:ext cx="7370618" cy="511612"/>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F4A2C3B-83E8-FBEC-7B8D-2E73082C0EFD}"/>
              </a:ext>
            </a:extLst>
          </p:cNvPr>
          <p:cNvSpPr txBox="1"/>
          <p:nvPr/>
        </p:nvSpPr>
        <p:spPr>
          <a:xfrm>
            <a:off x="389561" y="10842608"/>
            <a:ext cx="4488557"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RECOMMENDATION</a:t>
            </a:r>
          </a:p>
        </p:txBody>
      </p:sp>
      <p:sp>
        <p:nvSpPr>
          <p:cNvPr id="26" name="TextBox 25">
            <a:extLst>
              <a:ext uri="{FF2B5EF4-FFF2-40B4-BE49-F238E27FC236}">
                <a16:creationId xmlns:a16="http://schemas.microsoft.com/office/drawing/2014/main" id="{93D24F97-4287-8A81-707A-71A22AF857A0}"/>
              </a:ext>
            </a:extLst>
          </p:cNvPr>
          <p:cNvSpPr txBox="1"/>
          <p:nvPr/>
        </p:nvSpPr>
        <p:spPr>
          <a:xfrm>
            <a:off x="5011223" y="3721006"/>
            <a:ext cx="2618438" cy="1631216"/>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RAZAN SALMAN</a:t>
            </a:r>
          </a:p>
          <a:p>
            <a:endParaRPr lang="en-US" sz="2000" dirty="0">
              <a:solidFill>
                <a:schemeClr val="bg1"/>
              </a:solidFill>
              <a:latin typeface="Swis721 Blk BT" panose="020B0904030502020204" pitchFamily="34" charset="0"/>
            </a:endParaRPr>
          </a:p>
          <a:p>
            <a:r>
              <a:rPr lang="en-US" sz="2000" dirty="0">
                <a:solidFill>
                  <a:schemeClr val="bg1"/>
                </a:solidFill>
                <a:latin typeface="Swis721 Blk BT" panose="020B0904030502020204" pitchFamily="34" charset="0"/>
              </a:rPr>
              <a:t>NEDAL ALTITI</a:t>
            </a:r>
          </a:p>
          <a:p>
            <a:endParaRPr lang="en-US" sz="2000" dirty="0">
              <a:solidFill>
                <a:schemeClr val="bg1"/>
              </a:solidFill>
              <a:latin typeface="Swis721 Blk BT" panose="020B0904030502020204" pitchFamily="34" charset="0"/>
            </a:endParaRPr>
          </a:p>
          <a:p>
            <a:r>
              <a:rPr lang="en-US" sz="2000" dirty="0">
                <a:solidFill>
                  <a:schemeClr val="bg1"/>
                </a:solidFill>
                <a:latin typeface="Swis721 Blk BT" panose="020B0904030502020204" pitchFamily="34" charset="0"/>
              </a:rPr>
              <a:t>LAITH RASHEED</a:t>
            </a:r>
          </a:p>
        </p:txBody>
      </p:sp>
    </p:spTree>
    <p:extLst>
      <p:ext uri="{BB962C8B-B14F-4D97-AF65-F5344CB8AC3E}">
        <p14:creationId xmlns:p14="http://schemas.microsoft.com/office/powerpoint/2010/main" val="2481122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1" name="Oval 10">
            <a:extLst>
              <a:ext uri="{FF2B5EF4-FFF2-40B4-BE49-F238E27FC236}">
                <a16:creationId xmlns:a16="http://schemas.microsoft.com/office/drawing/2014/main" id="{1D75709E-FA84-B6AB-CA5C-9403DC0C7206}"/>
              </a:ext>
            </a:extLst>
          </p:cNvPr>
          <p:cNvSpPr/>
          <p:nvPr/>
        </p:nvSpPr>
        <p:spPr>
          <a:xfrm>
            <a:off x="117572" y="1446258"/>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MONTHS</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churned</a:t>
            </a:r>
          </a:p>
          <a:p>
            <a:pPr algn="ctr"/>
            <a:r>
              <a:rPr lang="en-US" sz="1500" b="1" dirty="0">
                <a:solidFill>
                  <a:schemeClr val="bg1"/>
                </a:solidFill>
                <a:latin typeface="Swis721 Blk BT" panose="020B0904030502020204" pitchFamily="34" charset="0"/>
              </a:rPr>
              <a:t>1 </a:t>
            </a:r>
            <a:r>
              <a:rPr lang="en-US" sz="1500" b="1" dirty="0" err="1">
                <a:solidFill>
                  <a:schemeClr val="bg1"/>
                </a:solidFill>
                <a:latin typeface="Swis721 Blk BT" panose="020B0904030502020204" pitchFamily="34" charset="0"/>
              </a:rPr>
              <a:t>unchurned</a:t>
            </a: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pic>
        <p:nvPicPr>
          <p:cNvPr id="4" name="Picture 3">
            <a:extLst>
              <a:ext uri="{FF2B5EF4-FFF2-40B4-BE49-F238E27FC236}">
                <a16:creationId xmlns:a16="http://schemas.microsoft.com/office/drawing/2014/main" id="{B060E7DB-4266-4B2A-991E-466AE68ED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4571" y="6918933"/>
            <a:ext cx="3313231" cy="3313231"/>
          </a:xfrm>
          <a:prstGeom prst="rect">
            <a:avLst/>
          </a:prstGeom>
        </p:spPr>
      </p:pic>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30</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9" name="Oval 8">
            <a:extLst>
              <a:ext uri="{FF2B5EF4-FFF2-40B4-BE49-F238E27FC236}">
                <a16:creationId xmlns:a16="http://schemas.microsoft.com/office/drawing/2014/main" id="{CE141517-6BF4-0032-A960-C5F5B6E47637}"/>
              </a:ext>
            </a:extLst>
          </p:cNvPr>
          <p:cNvSpPr/>
          <p:nvPr/>
        </p:nvSpPr>
        <p:spPr>
          <a:xfrm>
            <a:off x="5079980" y="804478"/>
            <a:ext cx="5241613" cy="5241613"/>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solidFill>
                  <a:schemeClr val="tx1">
                    <a:lumMod val="75000"/>
                    <a:lumOff val="25000"/>
                  </a:schemeClr>
                </a:solidFill>
                <a:latin typeface="Swis721 Blk BT" panose="020B0904030502020204" pitchFamily="34" charset="0"/>
              </a:rPr>
              <a:t>GOVERNORATE</a:t>
            </a:r>
          </a:p>
        </p:txBody>
      </p:sp>
      <p:sp>
        <p:nvSpPr>
          <p:cNvPr id="6" name="TextBox 5">
            <a:extLst>
              <a:ext uri="{FF2B5EF4-FFF2-40B4-BE49-F238E27FC236}">
                <a16:creationId xmlns:a16="http://schemas.microsoft.com/office/drawing/2014/main" id="{41874C1C-CDEB-26D8-1B49-A3884A1AF1B5}"/>
              </a:ext>
            </a:extLst>
          </p:cNvPr>
          <p:cNvSpPr txBox="1"/>
          <p:nvPr/>
        </p:nvSpPr>
        <p:spPr>
          <a:xfrm>
            <a:off x="5666509" y="3625834"/>
            <a:ext cx="3823663" cy="646331"/>
          </a:xfrm>
          <a:prstGeom prst="rect">
            <a:avLst/>
          </a:prstGeom>
          <a:noFill/>
        </p:spPr>
        <p:txBody>
          <a:bodyPr wrap="square">
            <a:spAutoFit/>
          </a:bodyPr>
          <a:lstStyle/>
          <a:p>
            <a:pPr algn="ctr"/>
            <a:r>
              <a:rPr lang="en-US" sz="1800" dirty="0">
                <a:effectLst/>
                <a:latin typeface="Swis721 Blk BT" panose="020B0904030502020204" pitchFamily="34" charset="0"/>
                <a:ea typeface="Calibri" panose="020F0502020204030204" pitchFamily="34" charset="0"/>
                <a:cs typeface="Arial" panose="020B0604020202020204" pitchFamily="34" charset="0"/>
              </a:rPr>
              <a:t>Fiber customers in terms of the Cities in Jordan </a:t>
            </a:r>
            <a:endParaRPr lang="en-US" sz="1800" b="1" dirty="0">
              <a:solidFill>
                <a:schemeClr val="tx1">
                  <a:lumMod val="75000"/>
                  <a:lumOff val="25000"/>
                </a:schemeClr>
              </a:solidFill>
              <a:latin typeface="Swis721 Blk BT" panose="020B0904030502020204" pitchFamily="34" charset="0"/>
            </a:endParaRPr>
          </a:p>
        </p:txBody>
      </p:sp>
      <p:sp>
        <p:nvSpPr>
          <p:cNvPr id="8" name="Oval 7">
            <a:extLst>
              <a:ext uri="{FF2B5EF4-FFF2-40B4-BE49-F238E27FC236}">
                <a16:creationId xmlns:a16="http://schemas.microsoft.com/office/drawing/2014/main" id="{DAD1544A-ADD5-92EE-0D50-A0BA7E1C0D18}"/>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2" name="Picture 1">
            <a:extLst>
              <a:ext uri="{FF2B5EF4-FFF2-40B4-BE49-F238E27FC236}">
                <a16:creationId xmlns:a16="http://schemas.microsoft.com/office/drawing/2014/main" id="{D3BAA4CE-DB9D-B8ED-C2C3-113AE40BD4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Tree>
    <p:extLst>
      <p:ext uri="{BB962C8B-B14F-4D97-AF65-F5344CB8AC3E}">
        <p14:creationId xmlns:p14="http://schemas.microsoft.com/office/powerpoint/2010/main" val="1435990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churned</a:t>
            </a:r>
          </a:p>
          <a:p>
            <a:pPr algn="ctr"/>
            <a:r>
              <a:rPr lang="en-US" sz="1500" b="1" dirty="0">
                <a:solidFill>
                  <a:schemeClr val="bg1"/>
                </a:solidFill>
                <a:latin typeface="Swis721 Blk BT" panose="020B0904030502020204" pitchFamily="34" charset="0"/>
              </a:rPr>
              <a:t>1 </a:t>
            </a:r>
            <a:r>
              <a:rPr lang="en-US" sz="1500" b="1" dirty="0" err="1">
                <a:solidFill>
                  <a:schemeClr val="bg1"/>
                </a:solidFill>
                <a:latin typeface="Swis721 Blk BT" panose="020B0904030502020204" pitchFamily="34" charset="0"/>
              </a:rPr>
              <a:t>unchurned</a:t>
            </a: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31</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11" name="Oval 10">
            <a:extLst>
              <a:ext uri="{FF2B5EF4-FFF2-40B4-BE49-F238E27FC236}">
                <a16:creationId xmlns:a16="http://schemas.microsoft.com/office/drawing/2014/main" id="{1D75709E-FA84-B6AB-CA5C-9403DC0C7206}"/>
              </a:ext>
            </a:extLst>
          </p:cNvPr>
          <p:cNvSpPr/>
          <p:nvPr/>
        </p:nvSpPr>
        <p:spPr>
          <a:xfrm>
            <a:off x="143437" y="1216772"/>
            <a:ext cx="3038391" cy="303839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CUSTOMER AGE/ MONTHS</a:t>
            </a:r>
          </a:p>
        </p:txBody>
      </p:sp>
      <p:sp>
        <p:nvSpPr>
          <p:cNvPr id="8" name="Oval 7">
            <a:extLst>
              <a:ext uri="{FF2B5EF4-FFF2-40B4-BE49-F238E27FC236}">
                <a16:creationId xmlns:a16="http://schemas.microsoft.com/office/drawing/2014/main" id="{427E69F4-7257-8AAD-65C4-44EE4652C507}"/>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28" name="Picture 27">
            <a:extLst>
              <a:ext uri="{FF2B5EF4-FFF2-40B4-BE49-F238E27FC236}">
                <a16:creationId xmlns:a16="http://schemas.microsoft.com/office/drawing/2014/main" id="{FBA824A7-87D5-D952-03AF-4F11B6C67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
        <p:nvSpPr>
          <p:cNvPr id="4" name="Oval 3">
            <a:extLst>
              <a:ext uri="{FF2B5EF4-FFF2-40B4-BE49-F238E27FC236}">
                <a16:creationId xmlns:a16="http://schemas.microsoft.com/office/drawing/2014/main" id="{67B538F2-8D5B-F856-BC9B-C2BB2C4DD9E4}"/>
              </a:ext>
            </a:extLst>
          </p:cNvPr>
          <p:cNvSpPr/>
          <p:nvPr/>
        </p:nvSpPr>
        <p:spPr>
          <a:xfrm>
            <a:off x="2050201" y="3044218"/>
            <a:ext cx="3560975" cy="356097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CUSTOMER WITH ORANGE/ MONTHS</a:t>
            </a:r>
          </a:p>
        </p:txBody>
      </p:sp>
      <p:sp>
        <p:nvSpPr>
          <p:cNvPr id="2" name="TextBox 1">
            <a:extLst>
              <a:ext uri="{FF2B5EF4-FFF2-40B4-BE49-F238E27FC236}">
                <a16:creationId xmlns:a16="http://schemas.microsoft.com/office/drawing/2014/main" id="{004FC2AD-E887-494C-FF5E-E398178E74B4}"/>
              </a:ext>
            </a:extLst>
          </p:cNvPr>
          <p:cNvSpPr txBox="1"/>
          <p:nvPr/>
        </p:nvSpPr>
        <p:spPr>
          <a:xfrm>
            <a:off x="2300174" y="5062507"/>
            <a:ext cx="2907592" cy="646331"/>
          </a:xfrm>
          <a:prstGeom prst="rect">
            <a:avLst/>
          </a:prstGeom>
          <a:noFill/>
        </p:spPr>
        <p:txBody>
          <a:bodyPr wrap="square">
            <a:spAutoFit/>
          </a:bodyPr>
          <a:lstStyle/>
          <a:p>
            <a:pPr algn="ctr"/>
            <a:r>
              <a:rPr lang="en-US" dirty="0">
                <a:effectLst/>
                <a:latin typeface="Swis721 Blk BT" panose="020B0904030502020204" pitchFamily="34" charset="0"/>
                <a:ea typeface="Calibri" panose="020F0502020204030204" pitchFamily="34" charset="0"/>
                <a:cs typeface="Arial" panose="020B0604020202020204" pitchFamily="34" charset="0"/>
              </a:rPr>
              <a:t>Customer duration with Orange (</a:t>
            </a:r>
            <a:r>
              <a:rPr lang="en-US" u="sng" dirty="0">
                <a:effectLst/>
                <a:latin typeface="Swis721 Blk BT" panose="020B0904030502020204" pitchFamily="34" charset="0"/>
                <a:ea typeface="Calibri" panose="020F0502020204030204" pitchFamily="34" charset="0"/>
                <a:cs typeface="Arial" panose="020B0604020202020204" pitchFamily="34" charset="0"/>
              </a:rPr>
              <a:t>Loyalty)</a:t>
            </a:r>
            <a:endParaRPr lang="en-US" b="1" dirty="0">
              <a:solidFill>
                <a:schemeClr val="tx1">
                  <a:lumMod val="75000"/>
                  <a:lumOff val="25000"/>
                </a:schemeClr>
              </a:solidFill>
              <a:latin typeface="Swis721 Blk BT" panose="020B0904030502020204" pitchFamily="34" charset="0"/>
            </a:endParaRPr>
          </a:p>
        </p:txBody>
      </p:sp>
      <p:sp>
        <p:nvSpPr>
          <p:cNvPr id="6" name="TextBox 5">
            <a:extLst>
              <a:ext uri="{FF2B5EF4-FFF2-40B4-BE49-F238E27FC236}">
                <a16:creationId xmlns:a16="http://schemas.microsoft.com/office/drawing/2014/main" id="{3A2B0536-4797-33BE-F123-AA4093E756CE}"/>
              </a:ext>
            </a:extLst>
          </p:cNvPr>
          <p:cNvSpPr txBox="1"/>
          <p:nvPr/>
        </p:nvSpPr>
        <p:spPr>
          <a:xfrm>
            <a:off x="333370" y="2918509"/>
            <a:ext cx="2658524" cy="877163"/>
          </a:xfrm>
          <a:prstGeom prst="rect">
            <a:avLst/>
          </a:prstGeom>
          <a:noFill/>
        </p:spPr>
        <p:txBody>
          <a:bodyPr wrap="square">
            <a:spAutoFit/>
          </a:bodyPr>
          <a:lstStyle/>
          <a:p>
            <a:pPr algn="ctr"/>
            <a:r>
              <a:rPr lang="en-US" sz="1700" dirty="0">
                <a:effectLst/>
                <a:latin typeface="Swis721 Blk BT" panose="020B0904030502020204" pitchFamily="34" charset="0"/>
                <a:ea typeface="Calibri" panose="020F0502020204030204" pitchFamily="34" charset="0"/>
                <a:cs typeface="Arial" panose="020B0604020202020204" pitchFamily="34" charset="0"/>
              </a:rPr>
              <a:t>(Customer Age) ranged from 1month to 1400 months </a:t>
            </a:r>
            <a:endParaRPr lang="en-US" sz="1700" b="1" dirty="0">
              <a:solidFill>
                <a:schemeClr val="tx1">
                  <a:lumMod val="75000"/>
                  <a:lumOff val="25000"/>
                </a:schemeClr>
              </a:solidFill>
              <a:latin typeface="Swis721 Blk BT" panose="020B0904030502020204" pitchFamily="34" charset="0"/>
            </a:endParaRPr>
          </a:p>
        </p:txBody>
      </p:sp>
      <p:sp>
        <p:nvSpPr>
          <p:cNvPr id="32" name="Rectangle 31">
            <a:extLst>
              <a:ext uri="{FF2B5EF4-FFF2-40B4-BE49-F238E27FC236}">
                <a16:creationId xmlns:a16="http://schemas.microsoft.com/office/drawing/2014/main" id="{571620C7-BEA5-5D47-0197-1C7D84FC220D}"/>
              </a:ext>
            </a:extLst>
          </p:cNvPr>
          <p:cNvSpPr/>
          <p:nvPr/>
        </p:nvSpPr>
        <p:spPr>
          <a:xfrm>
            <a:off x="12372894" y="564807"/>
            <a:ext cx="8183860" cy="5819211"/>
          </a:xfrm>
          <a:prstGeom prst="rect">
            <a:avLst/>
          </a:prstGeom>
          <a:solidFill>
            <a:schemeClr val="bg2">
              <a:lumMod val="25000"/>
            </a:schemeClr>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D48D8C8D-2818-85F9-8D01-B9F782E4B16F}"/>
              </a:ext>
            </a:extLst>
          </p:cNvPr>
          <p:cNvGrpSpPr/>
          <p:nvPr/>
        </p:nvGrpSpPr>
        <p:grpSpPr>
          <a:xfrm>
            <a:off x="12511034" y="806687"/>
            <a:ext cx="7932086" cy="5505576"/>
            <a:chOff x="3663568" y="973096"/>
            <a:chExt cx="7932086" cy="5505576"/>
          </a:xfrm>
        </p:grpSpPr>
        <p:grpSp>
          <p:nvGrpSpPr>
            <p:cNvPr id="37" name="Group 36">
              <a:extLst>
                <a:ext uri="{FF2B5EF4-FFF2-40B4-BE49-F238E27FC236}">
                  <a16:creationId xmlns:a16="http://schemas.microsoft.com/office/drawing/2014/main" id="{CD747148-42C4-D473-ACF4-42AECDE7488D}"/>
                </a:ext>
              </a:extLst>
            </p:cNvPr>
            <p:cNvGrpSpPr/>
            <p:nvPr/>
          </p:nvGrpSpPr>
          <p:grpSpPr>
            <a:xfrm>
              <a:off x="3989720" y="973096"/>
              <a:ext cx="3482214" cy="5505576"/>
              <a:chOff x="4127371" y="1228734"/>
              <a:chExt cx="3482214" cy="5505576"/>
            </a:xfrm>
          </p:grpSpPr>
          <p:sp>
            <p:nvSpPr>
              <p:cNvPr id="43" name="TextBox 42">
                <a:extLst>
                  <a:ext uri="{FF2B5EF4-FFF2-40B4-BE49-F238E27FC236}">
                    <a16:creationId xmlns:a16="http://schemas.microsoft.com/office/drawing/2014/main" id="{6150D44D-6B6B-DEA4-01FB-CEC53AE7FD94}"/>
                  </a:ext>
                </a:extLst>
              </p:cNvPr>
              <p:cNvSpPr txBox="1"/>
              <p:nvPr/>
            </p:nvSpPr>
            <p:spPr>
              <a:xfrm>
                <a:off x="4127371" y="1374073"/>
                <a:ext cx="1133774" cy="486287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30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28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26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24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22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20 k</a:t>
                </a:r>
              </a:p>
              <a:p>
                <a:endParaRPr lang="en-US" sz="1000" dirty="0">
                  <a:solidFill>
                    <a:schemeClr val="bg1"/>
                  </a:solidFill>
                  <a:latin typeface="Swis721 Blk BT" panose="020B0904030502020204" pitchFamily="34" charset="0"/>
                </a:endParaRPr>
              </a:p>
              <a:p>
                <a:pPr marL="228600" indent="-228600">
                  <a:buAutoNum type="arabicPlain" startAt="18"/>
                </a:pPr>
                <a:r>
                  <a:rPr lang="en-US" sz="1000" dirty="0">
                    <a:solidFill>
                      <a:schemeClr val="bg1"/>
                    </a:solidFill>
                    <a:latin typeface="Swis721 Blk BT" panose="020B0904030502020204" pitchFamily="34" charset="0"/>
                  </a:rPr>
                  <a:t>K</a:t>
                </a:r>
              </a:p>
              <a:p>
                <a:pPr marL="228600" indent="-228600">
                  <a:buAutoNum type="arabicPlain" startAt="18"/>
                </a:pPr>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16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14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12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10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8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6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4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0 k</a:t>
                </a:r>
              </a:p>
            </p:txBody>
          </p:sp>
          <p:sp>
            <p:nvSpPr>
              <p:cNvPr id="44" name="Rectangle 43">
                <a:extLst>
                  <a:ext uri="{FF2B5EF4-FFF2-40B4-BE49-F238E27FC236}">
                    <a16:creationId xmlns:a16="http://schemas.microsoft.com/office/drawing/2014/main" id="{8E10486A-47BF-2ADF-A716-05057C77F86F}"/>
                  </a:ext>
                </a:extLst>
              </p:cNvPr>
              <p:cNvSpPr/>
              <p:nvPr/>
            </p:nvSpPr>
            <p:spPr>
              <a:xfrm>
                <a:off x="4656966" y="6245454"/>
                <a:ext cx="236754" cy="49491"/>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45" name="TextBox 44">
                <a:extLst>
                  <a:ext uri="{FF2B5EF4-FFF2-40B4-BE49-F238E27FC236}">
                    <a16:creationId xmlns:a16="http://schemas.microsoft.com/office/drawing/2014/main" id="{46BD65B1-4C73-C095-C15F-B494533140DD}"/>
                  </a:ext>
                </a:extLst>
              </p:cNvPr>
              <p:cNvSpPr txBox="1"/>
              <p:nvPr/>
            </p:nvSpPr>
            <p:spPr>
              <a:xfrm>
                <a:off x="5018794" y="6488089"/>
                <a:ext cx="2590791"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CUSTOMER AGE MONTHS</a:t>
                </a:r>
              </a:p>
            </p:txBody>
          </p:sp>
          <p:sp>
            <p:nvSpPr>
              <p:cNvPr id="46" name="Rectangle 45">
                <a:extLst>
                  <a:ext uri="{FF2B5EF4-FFF2-40B4-BE49-F238E27FC236}">
                    <a16:creationId xmlns:a16="http://schemas.microsoft.com/office/drawing/2014/main" id="{5721014E-DE48-6DA7-703D-8B0A10363326}"/>
                  </a:ext>
                </a:extLst>
              </p:cNvPr>
              <p:cNvSpPr/>
              <p:nvPr/>
            </p:nvSpPr>
            <p:spPr>
              <a:xfrm>
                <a:off x="4893719" y="3814307"/>
                <a:ext cx="461111" cy="2480639"/>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7911AB45-70E8-14D0-1026-2072B676EE0C}"/>
                  </a:ext>
                </a:extLst>
              </p:cNvPr>
              <p:cNvSpPr/>
              <p:nvPr/>
            </p:nvSpPr>
            <p:spPr>
              <a:xfrm>
                <a:off x="5352112" y="1394485"/>
                <a:ext cx="440221" cy="4905694"/>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07EB47C-4662-3D5D-C6DC-C9B8748C97C0}"/>
                  </a:ext>
                </a:extLst>
              </p:cNvPr>
              <p:cNvSpPr/>
              <p:nvPr/>
            </p:nvSpPr>
            <p:spPr>
              <a:xfrm>
                <a:off x="5787022" y="1228734"/>
                <a:ext cx="440221" cy="5074041"/>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EAC181AF-C718-F752-9FDB-76541CCA11AF}"/>
                  </a:ext>
                </a:extLst>
              </p:cNvPr>
              <p:cNvSpPr/>
              <p:nvPr/>
            </p:nvSpPr>
            <p:spPr>
              <a:xfrm>
                <a:off x="6222002" y="3934603"/>
                <a:ext cx="461111" cy="2359635"/>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5BC8D63A-7844-C182-5265-D1A9E9E4F9E5}"/>
                  </a:ext>
                </a:extLst>
              </p:cNvPr>
              <p:cNvSpPr/>
              <p:nvPr/>
            </p:nvSpPr>
            <p:spPr>
              <a:xfrm>
                <a:off x="6688162" y="5460885"/>
                <a:ext cx="432383" cy="833353"/>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68310AB-5D05-D82C-713B-2EA3E38C713D}"/>
                  </a:ext>
                </a:extLst>
              </p:cNvPr>
              <p:cNvSpPr/>
              <p:nvPr/>
            </p:nvSpPr>
            <p:spPr>
              <a:xfrm>
                <a:off x="7113691" y="5780130"/>
                <a:ext cx="432383" cy="514108"/>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sp>
          <p:nvSpPr>
            <p:cNvPr id="41" name="TextBox 40">
              <a:extLst>
                <a:ext uri="{FF2B5EF4-FFF2-40B4-BE49-F238E27FC236}">
                  <a16:creationId xmlns:a16="http://schemas.microsoft.com/office/drawing/2014/main" id="{CA7E1D89-F65C-7C22-1EBF-F45543AE2A12}"/>
                </a:ext>
              </a:extLst>
            </p:cNvPr>
            <p:cNvSpPr txBox="1"/>
            <p:nvPr/>
          </p:nvSpPr>
          <p:spPr>
            <a:xfrm>
              <a:off x="4074040" y="5998470"/>
              <a:ext cx="7521614" cy="230832"/>
            </a:xfrm>
            <a:prstGeom prst="rect">
              <a:avLst/>
            </a:prstGeom>
            <a:noFill/>
          </p:spPr>
          <p:txBody>
            <a:bodyPr wrap="square" rtlCol="0">
              <a:spAutoFit/>
            </a:bodyPr>
            <a:lstStyle/>
            <a:p>
              <a:r>
                <a:rPr lang="en-US" sz="900" dirty="0">
                  <a:solidFill>
                    <a:schemeClr val="bg1"/>
                  </a:solidFill>
                </a:rPr>
                <a:t>-500     0     100    200    300    400    500    600    700    800    900    1000</a:t>
              </a:r>
            </a:p>
          </p:txBody>
        </p:sp>
        <p:sp>
          <p:nvSpPr>
            <p:cNvPr id="42" name="TextBox 41">
              <a:extLst>
                <a:ext uri="{FF2B5EF4-FFF2-40B4-BE49-F238E27FC236}">
                  <a16:creationId xmlns:a16="http://schemas.microsoft.com/office/drawing/2014/main" id="{4ACF72A2-1882-6A94-4E2E-3CF2DC834D54}"/>
                </a:ext>
              </a:extLst>
            </p:cNvPr>
            <p:cNvSpPr txBox="1"/>
            <p:nvPr/>
          </p:nvSpPr>
          <p:spPr>
            <a:xfrm rot="16200000">
              <a:off x="1618682" y="3207049"/>
              <a:ext cx="4412938" cy="323165"/>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COUNT OF CUSTOMERS AGE MONTHS</a:t>
              </a:r>
            </a:p>
          </p:txBody>
        </p:sp>
      </p:grpSp>
    </p:spTree>
    <p:extLst>
      <p:ext uri="{BB962C8B-B14F-4D97-AF65-F5344CB8AC3E}">
        <p14:creationId xmlns:p14="http://schemas.microsoft.com/office/powerpoint/2010/main" val="268908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churned</a:t>
            </a:r>
          </a:p>
          <a:p>
            <a:pPr algn="ctr"/>
            <a:r>
              <a:rPr lang="en-US" sz="1500" b="1" dirty="0">
                <a:solidFill>
                  <a:schemeClr val="bg1"/>
                </a:solidFill>
                <a:latin typeface="Swis721 Blk BT" panose="020B0904030502020204" pitchFamily="34" charset="0"/>
              </a:rPr>
              <a:t>1 </a:t>
            </a:r>
            <a:r>
              <a:rPr lang="en-US" sz="1500" b="1" dirty="0" err="1">
                <a:solidFill>
                  <a:schemeClr val="bg1"/>
                </a:solidFill>
                <a:latin typeface="Swis721 Blk BT" panose="020B0904030502020204" pitchFamily="34" charset="0"/>
              </a:rPr>
              <a:t>unchurned</a:t>
            </a: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32</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11" name="Oval 10">
            <a:extLst>
              <a:ext uri="{FF2B5EF4-FFF2-40B4-BE49-F238E27FC236}">
                <a16:creationId xmlns:a16="http://schemas.microsoft.com/office/drawing/2014/main" id="{1D75709E-FA84-B6AB-CA5C-9403DC0C7206}"/>
              </a:ext>
            </a:extLst>
          </p:cNvPr>
          <p:cNvSpPr/>
          <p:nvPr/>
        </p:nvSpPr>
        <p:spPr>
          <a:xfrm>
            <a:off x="143437" y="1216772"/>
            <a:ext cx="3038391" cy="303839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CUSTOMER AGE/ MONTHS</a:t>
            </a:r>
          </a:p>
        </p:txBody>
      </p:sp>
      <p:sp>
        <p:nvSpPr>
          <p:cNvPr id="6" name="TextBox 5">
            <a:extLst>
              <a:ext uri="{FF2B5EF4-FFF2-40B4-BE49-F238E27FC236}">
                <a16:creationId xmlns:a16="http://schemas.microsoft.com/office/drawing/2014/main" id="{3A2B0536-4797-33BE-F123-AA4093E756CE}"/>
              </a:ext>
            </a:extLst>
          </p:cNvPr>
          <p:cNvSpPr txBox="1"/>
          <p:nvPr/>
        </p:nvSpPr>
        <p:spPr>
          <a:xfrm>
            <a:off x="333370" y="2918509"/>
            <a:ext cx="2658524" cy="877163"/>
          </a:xfrm>
          <a:prstGeom prst="rect">
            <a:avLst/>
          </a:prstGeom>
          <a:noFill/>
        </p:spPr>
        <p:txBody>
          <a:bodyPr wrap="square">
            <a:spAutoFit/>
          </a:bodyPr>
          <a:lstStyle/>
          <a:p>
            <a:pPr algn="ctr"/>
            <a:r>
              <a:rPr lang="en-US" sz="1700" dirty="0">
                <a:effectLst/>
                <a:latin typeface="Swis721 Blk BT" panose="020B0904030502020204" pitchFamily="34" charset="0"/>
                <a:ea typeface="Calibri" panose="020F0502020204030204" pitchFamily="34" charset="0"/>
                <a:cs typeface="Arial" panose="020B0604020202020204" pitchFamily="34" charset="0"/>
              </a:rPr>
              <a:t>(Customer Age) ranged from 1month to 1400 months </a:t>
            </a:r>
            <a:endParaRPr lang="en-US" sz="1700" b="1" dirty="0">
              <a:solidFill>
                <a:schemeClr val="tx1">
                  <a:lumMod val="75000"/>
                  <a:lumOff val="25000"/>
                </a:schemeClr>
              </a:solidFill>
              <a:latin typeface="Swis721 Blk BT" panose="020B0904030502020204" pitchFamily="34" charset="0"/>
            </a:endParaRPr>
          </a:p>
        </p:txBody>
      </p:sp>
      <p:sp>
        <p:nvSpPr>
          <p:cNvPr id="8" name="Oval 7">
            <a:extLst>
              <a:ext uri="{FF2B5EF4-FFF2-40B4-BE49-F238E27FC236}">
                <a16:creationId xmlns:a16="http://schemas.microsoft.com/office/drawing/2014/main" id="{5F5370CE-F244-F9CD-AAEE-2882E2515DE3}"/>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8" name="Rectangle 27">
            <a:extLst>
              <a:ext uri="{FF2B5EF4-FFF2-40B4-BE49-F238E27FC236}">
                <a16:creationId xmlns:a16="http://schemas.microsoft.com/office/drawing/2014/main" id="{D1C20548-64BA-1C22-50E7-93E58D208F2E}"/>
              </a:ext>
            </a:extLst>
          </p:cNvPr>
          <p:cNvSpPr/>
          <p:nvPr/>
        </p:nvSpPr>
        <p:spPr>
          <a:xfrm>
            <a:off x="3525428" y="564807"/>
            <a:ext cx="8183860" cy="5819211"/>
          </a:xfrm>
          <a:prstGeom prst="rect">
            <a:avLst/>
          </a:prstGeom>
          <a:solidFill>
            <a:schemeClr val="bg2">
              <a:lumMod val="25000"/>
            </a:schemeClr>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0E4BEA3C-3F27-6AF3-4311-A66D0139306E}"/>
              </a:ext>
            </a:extLst>
          </p:cNvPr>
          <p:cNvGrpSpPr/>
          <p:nvPr/>
        </p:nvGrpSpPr>
        <p:grpSpPr>
          <a:xfrm>
            <a:off x="3663568" y="806687"/>
            <a:ext cx="7932086" cy="5505576"/>
            <a:chOff x="3663568" y="973096"/>
            <a:chExt cx="7932086" cy="5505576"/>
          </a:xfrm>
        </p:grpSpPr>
        <p:grpSp>
          <p:nvGrpSpPr>
            <p:cNvPr id="53" name="Group 52">
              <a:extLst>
                <a:ext uri="{FF2B5EF4-FFF2-40B4-BE49-F238E27FC236}">
                  <a16:creationId xmlns:a16="http://schemas.microsoft.com/office/drawing/2014/main" id="{34172B48-BC20-C0B2-1FF1-5E04523AC1DD}"/>
                </a:ext>
              </a:extLst>
            </p:cNvPr>
            <p:cNvGrpSpPr/>
            <p:nvPr/>
          </p:nvGrpSpPr>
          <p:grpSpPr>
            <a:xfrm>
              <a:off x="3989720" y="973096"/>
              <a:ext cx="3482214" cy="5505576"/>
              <a:chOff x="4127371" y="1228734"/>
              <a:chExt cx="3482214" cy="5505576"/>
            </a:xfrm>
          </p:grpSpPr>
          <p:sp>
            <p:nvSpPr>
              <p:cNvPr id="43" name="TextBox 42">
                <a:extLst>
                  <a:ext uri="{FF2B5EF4-FFF2-40B4-BE49-F238E27FC236}">
                    <a16:creationId xmlns:a16="http://schemas.microsoft.com/office/drawing/2014/main" id="{301829CB-4AE4-48A0-C78D-D16198AD95B0}"/>
                  </a:ext>
                </a:extLst>
              </p:cNvPr>
              <p:cNvSpPr txBox="1"/>
              <p:nvPr/>
            </p:nvSpPr>
            <p:spPr>
              <a:xfrm>
                <a:off x="4127371" y="1374073"/>
                <a:ext cx="1133774" cy="486287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30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28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26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24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22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20 k</a:t>
                </a:r>
              </a:p>
              <a:p>
                <a:endParaRPr lang="en-US" sz="1000" dirty="0">
                  <a:solidFill>
                    <a:schemeClr val="bg1"/>
                  </a:solidFill>
                  <a:latin typeface="Swis721 Blk BT" panose="020B0904030502020204" pitchFamily="34" charset="0"/>
                </a:endParaRPr>
              </a:p>
              <a:p>
                <a:pPr marL="228600" indent="-228600">
                  <a:buAutoNum type="arabicPlain" startAt="18"/>
                </a:pPr>
                <a:r>
                  <a:rPr lang="en-US" sz="1000" dirty="0">
                    <a:solidFill>
                      <a:schemeClr val="bg1"/>
                    </a:solidFill>
                    <a:latin typeface="Swis721 Blk BT" panose="020B0904030502020204" pitchFamily="34" charset="0"/>
                  </a:rPr>
                  <a:t>K</a:t>
                </a:r>
              </a:p>
              <a:p>
                <a:pPr marL="228600" indent="-228600">
                  <a:buAutoNum type="arabicPlain" startAt="18"/>
                </a:pPr>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16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14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12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10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8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6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4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0 k</a:t>
                </a:r>
              </a:p>
            </p:txBody>
          </p:sp>
          <p:sp>
            <p:nvSpPr>
              <p:cNvPr id="44" name="Rectangle 43">
                <a:extLst>
                  <a:ext uri="{FF2B5EF4-FFF2-40B4-BE49-F238E27FC236}">
                    <a16:creationId xmlns:a16="http://schemas.microsoft.com/office/drawing/2014/main" id="{EC94D54D-4AD1-DAF4-25E7-AF09346B0ED2}"/>
                  </a:ext>
                </a:extLst>
              </p:cNvPr>
              <p:cNvSpPr/>
              <p:nvPr/>
            </p:nvSpPr>
            <p:spPr>
              <a:xfrm>
                <a:off x="4656966" y="6245454"/>
                <a:ext cx="236754" cy="49491"/>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29AF3899-76B2-F176-00C9-A7AD51045FE0}"/>
                  </a:ext>
                </a:extLst>
              </p:cNvPr>
              <p:cNvSpPr txBox="1"/>
              <p:nvPr/>
            </p:nvSpPr>
            <p:spPr>
              <a:xfrm>
                <a:off x="5018794" y="6488089"/>
                <a:ext cx="2590791"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CUSTOMER AGE MONTHS</a:t>
                </a:r>
              </a:p>
            </p:txBody>
          </p:sp>
          <p:sp>
            <p:nvSpPr>
              <p:cNvPr id="61" name="Rectangle 60">
                <a:extLst>
                  <a:ext uri="{FF2B5EF4-FFF2-40B4-BE49-F238E27FC236}">
                    <a16:creationId xmlns:a16="http://schemas.microsoft.com/office/drawing/2014/main" id="{E7F739BB-3DC0-F4E0-AE96-C3979148444C}"/>
                  </a:ext>
                </a:extLst>
              </p:cNvPr>
              <p:cNvSpPr/>
              <p:nvPr/>
            </p:nvSpPr>
            <p:spPr>
              <a:xfrm>
                <a:off x="4893719" y="3814307"/>
                <a:ext cx="461111" cy="2480639"/>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6058E009-F6DD-2512-6F4F-2956A0A8A61A}"/>
                  </a:ext>
                </a:extLst>
              </p:cNvPr>
              <p:cNvSpPr/>
              <p:nvPr/>
            </p:nvSpPr>
            <p:spPr>
              <a:xfrm>
                <a:off x="5352112" y="1394485"/>
                <a:ext cx="440221" cy="4905694"/>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732E956-BA74-5DE9-19CA-351B6F9F06FC}"/>
                  </a:ext>
                </a:extLst>
              </p:cNvPr>
              <p:cNvSpPr/>
              <p:nvPr/>
            </p:nvSpPr>
            <p:spPr>
              <a:xfrm>
                <a:off x="5787022" y="1228734"/>
                <a:ext cx="440221" cy="5074041"/>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EFA3DD22-41C1-74DA-ED33-FA8535731166}"/>
                  </a:ext>
                </a:extLst>
              </p:cNvPr>
              <p:cNvSpPr/>
              <p:nvPr/>
            </p:nvSpPr>
            <p:spPr>
              <a:xfrm>
                <a:off x="6222002" y="3934603"/>
                <a:ext cx="461111" cy="2359635"/>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435845F-0B7F-CC17-2CCB-B449E971D55E}"/>
                  </a:ext>
                </a:extLst>
              </p:cNvPr>
              <p:cNvSpPr/>
              <p:nvPr/>
            </p:nvSpPr>
            <p:spPr>
              <a:xfrm>
                <a:off x="6688162" y="5460885"/>
                <a:ext cx="432383" cy="833353"/>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F1D5667C-DB88-AB10-7292-79EEEBF2BDF1}"/>
                  </a:ext>
                </a:extLst>
              </p:cNvPr>
              <p:cNvSpPr/>
              <p:nvPr/>
            </p:nvSpPr>
            <p:spPr>
              <a:xfrm>
                <a:off x="7113691" y="5780130"/>
                <a:ext cx="432383" cy="514108"/>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sp>
          <p:nvSpPr>
            <p:cNvPr id="52" name="TextBox 51">
              <a:extLst>
                <a:ext uri="{FF2B5EF4-FFF2-40B4-BE49-F238E27FC236}">
                  <a16:creationId xmlns:a16="http://schemas.microsoft.com/office/drawing/2014/main" id="{A6A901F4-7441-D78D-D198-D24F1C90639E}"/>
                </a:ext>
              </a:extLst>
            </p:cNvPr>
            <p:cNvSpPr txBox="1"/>
            <p:nvPr/>
          </p:nvSpPr>
          <p:spPr>
            <a:xfrm>
              <a:off x="4074040" y="5998470"/>
              <a:ext cx="7521614" cy="230832"/>
            </a:xfrm>
            <a:prstGeom prst="rect">
              <a:avLst/>
            </a:prstGeom>
            <a:noFill/>
          </p:spPr>
          <p:txBody>
            <a:bodyPr wrap="square" rtlCol="0">
              <a:spAutoFit/>
            </a:bodyPr>
            <a:lstStyle/>
            <a:p>
              <a:r>
                <a:rPr lang="en-US" sz="900" dirty="0">
                  <a:solidFill>
                    <a:schemeClr val="bg1"/>
                  </a:solidFill>
                </a:rPr>
                <a:t>-500     0     100    200    300    400    500    600    700    800    900    1000</a:t>
              </a:r>
            </a:p>
          </p:txBody>
        </p:sp>
        <p:sp>
          <p:nvSpPr>
            <p:cNvPr id="56" name="TextBox 55">
              <a:extLst>
                <a:ext uri="{FF2B5EF4-FFF2-40B4-BE49-F238E27FC236}">
                  <a16:creationId xmlns:a16="http://schemas.microsoft.com/office/drawing/2014/main" id="{7F31D39D-2A3B-FDB7-34CC-E1596E6771CD}"/>
                </a:ext>
              </a:extLst>
            </p:cNvPr>
            <p:cNvSpPr txBox="1"/>
            <p:nvPr/>
          </p:nvSpPr>
          <p:spPr>
            <a:xfrm rot="16200000">
              <a:off x="1618682" y="3207049"/>
              <a:ext cx="4412938" cy="323165"/>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COUNT OF CUSTOMERS AGE MONTHS</a:t>
              </a:r>
            </a:p>
          </p:txBody>
        </p:sp>
      </p:grpSp>
      <p:sp>
        <p:nvSpPr>
          <p:cNvPr id="79" name="Oval 78">
            <a:extLst>
              <a:ext uri="{FF2B5EF4-FFF2-40B4-BE49-F238E27FC236}">
                <a16:creationId xmlns:a16="http://schemas.microsoft.com/office/drawing/2014/main" id="{D831E6A9-C3A1-3F74-8D15-6F746F36A7ED}"/>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80" name="Picture 79">
            <a:extLst>
              <a:ext uri="{FF2B5EF4-FFF2-40B4-BE49-F238E27FC236}">
                <a16:creationId xmlns:a16="http://schemas.microsoft.com/office/drawing/2014/main" id="{60135BA2-A1FF-A3F4-9E62-5F1C40B70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grpSp>
        <p:nvGrpSpPr>
          <p:cNvPr id="2" name="Group 1">
            <a:extLst>
              <a:ext uri="{FF2B5EF4-FFF2-40B4-BE49-F238E27FC236}">
                <a16:creationId xmlns:a16="http://schemas.microsoft.com/office/drawing/2014/main" id="{E6509544-2773-1A4E-5DC8-65A6473182E7}"/>
              </a:ext>
            </a:extLst>
          </p:cNvPr>
          <p:cNvGrpSpPr/>
          <p:nvPr/>
        </p:nvGrpSpPr>
        <p:grpSpPr>
          <a:xfrm>
            <a:off x="3663569" y="7347021"/>
            <a:ext cx="7604198" cy="5493939"/>
            <a:chOff x="3663569" y="827696"/>
            <a:chExt cx="7604198" cy="5493939"/>
          </a:xfrm>
        </p:grpSpPr>
        <p:sp>
          <p:nvSpPr>
            <p:cNvPr id="4" name="TextBox 3">
              <a:extLst>
                <a:ext uri="{FF2B5EF4-FFF2-40B4-BE49-F238E27FC236}">
                  <a16:creationId xmlns:a16="http://schemas.microsoft.com/office/drawing/2014/main" id="{927FF0AA-83A2-B0F7-A9BA-BBC41E3404A5}"/>
                </a:ext>
              </a:extLst>
            </p:cNvPr>
            <p:cNvSpPr txBox="1"/>
            <p:nvPr/>
          </p:nvSpPr>
          <p:spPr>
            <a:xfrm>
              <a:off x="3733012" y="827696"/>
              <a:ext cx="7534755" cy="553998"/>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Convert it to years and Categorize “ Customer Age “ to Age group.</a:t>
              </a:r>
            </a:p>
            <a:p>
              <a:endParaRPr lang="en-US" sz="1500" dirty="0">
                <a:solidFill>
                  <a:schemeClr val="bg1"/>
                </a:solidFill>
                <a:latin typeface="Swis721 Blk BT" panose="020B0904030502020204" pitchFamily="34" charset="0"/>
              </a:endParaRPr>
            </a:p>
          </p:txBody>
        </p:sp>
        <p:grpSp>
          <p:nvGrpSpPr>
            <p:cNvPr id="20" name="Group 19">
              <a:extLst>
                <a:ext uri="{FF2B5EF4-FFF2-40B4-BE49-F238E27FC236}">
                  <a16:creationId xmlns:a16="http://schemas.microsoft.com/office/drawing/2014/main" id="{4956D83A-73F0-C1D6-6DCE-43B419A012A9}"/>
                </a:ext>
              </a:extLst>
            </p:cNvPr>
            <p:cNvGrpSpPr/>
            <p:nvPr/>
          </p:nvGrpSpPr>
          <p:grpSpPr>
            <a:xfrm>
              <a:off x="3989865" y="1381014"/>
              <a:ext cx="6990414" cy="4618374"/>
              <a:chOff x="4127516" y="1636652"/>
              <a:chExt cx="6990414" cy="4618374"/>
            </a:xfrm>
          </p:grpSpPr>
          <p:sp>
            <p:nvSpPr>
              <p:cNvPr id="42" name="TextBox 41">
                <a:extLst>
                  <a:ext uri="{FF2B5EF4-FFF2-40B4-BE49-F238E27FC236}">
                    <a16:creationId xmlns:a16="http://schemas.microsoft.com/office/drawing/2014/main" id="{D5372CC8-6E8C-A642-DBEA-09EBEFAF644D}"/>
                  </a:ext>
                </a:extLst>
              </p:cNvPr>
              <p:cNvSpPr txBox="1"/>
              <p:nvPr/>
            </p:nvSpPr>
            <p:spPr>
              <a:xfrm>
                <a:off x="4694403" y="6008805"/>
                <a:ext cx="6423527"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ADULT                      SENIOR                     TEENAGER                       CHILD</a:t>
                </a:r>
              </a:p>
            </p:txBody>
          </p:sp>
          <p:sp>
            <p:nvSpPr>
              <p:cNvPr id="45" name="TextBox 44">
                <a:extLst>
                  <a:ext uri="{FF2B5EF4-FFF2-40B4-BE49-F238E27FC236}">
                    <a16:creationId xmlns:a16="http://schemas.microsoft.com/office/drawing/2014/main" id="{229643FA-0AAB-A4E8-05A9-B38D861164B6}"/>
                  </a:ext>
                </a:extLst>
              </p:cNvPr>
              <p:cNvSpPr txBox="1"/>
              <p:nvPr/>
            </p:nvSpPr>
            <p:spPr>
              <a:xfrm>
                <a:off x="4127516" y="1636652"/>
                <a:ext cx="1133774" cy="4555093"/>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75K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70K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65K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55K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50K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45K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40K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35K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30K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0K</a:t>
                </a:r>
              </a:p>
            </p:txBody>
          </p:sp>
          <p:sp>
            <p:nvSpPr>
              <p:cNvPr id="46" name="Rectangle 45">
                <a:extLst>
                  <a:ext uri="{FF2B5EF4-FFF2-40B4-BE49-F238E27FC236}">
                    <a16:creationId xmlns:a16="http://schemas.microsoft.com/office/drawing/2014/main" id="{42A04147-BAF4-AC11-14D5-54064EA9CA90}"/>
                  </a:ext>
                </a:extLst>
              </p:cNvPr>
              <p:cNvSpPr/>
              <p:nvPr/>
            </p:nvSpPr>
            <p:spPr>
              <a:xfrm>
                <a:off x="4785089" y="1958253"/>
                <a:ext cx="653154" cy="4061990"/>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236B6DC2-AE21-7771-5F65-2B32C571F85A}"/>
                  </a:ext>
                </a:extLst>
              </p:cNvPr>
              <p:cNvSpPr/>
              <p:nvPr/>
            </p:nvSpPr>
            <p:spPr>
              <a:xfrm>
                <a:off x="6194643" y="4866967"/>
                <a:ext cx="653154" cy="1153275"/>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314B9292-04A9-7176-89C0-CA1C63158AF5}"/>
                  </a:ext>
                </a:extLst>
              </p:cNvPr>
              <p:cNvSpPr/>
              <p:nvPr/>
            </p:nvSpPr>
            <p:spPr>
              <a:xfrm>
                <a:off x="7709005" y="5579369"/>
                <a:ext cx="653154" cy="461036"/>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FA1EC3EB-FB0B-FC4D-8A98-6AF26F00FC07}"/>
                  </a:ext>
                </a:extLst>
              </p:cNvPr>
              <p:cNvSpPr/>
              <p:nvPr/>
            </p:nvSpPr>
            <p:spPr>
              <a:xfrm>
                <a:off x="9250966" y="6006524"/>
                <a:ext cx="653154" cy="52596"/>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2540389B-A321-A200-BD7D-5456CB82FFDE}"/>
                  </a:ext>
                </a:extLst>
              </p:cNvPr>
              <p:cNvSpPr txBox="1"/>
              <p:nvPr/>
            </p:nvSpPr>
            <p:spPr>
              <a:xfrm>
                <a:off x="4777808" y="1702384"/>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74.05%</a:t>
                </a:r>
              </a:p>
            </p:txBody>
          </p:sp>
          <p:sp>
            <p:nvSpPr>
              <p:cNvPr id="54" name="TextBox 53">
                <a:extLst>
                  <a:ext uri="{FF2B5EF4-FFF2-40B4-BE49-F238E27FC236}">
                    <a16:creationId xmlns:a16="http://schemas.microsoft.com/office/drawing/2014/main" id="{17C5298E-F40D-C124-3469-10214CF759FD}"/>
                  </a:ext>
                </a:extLst>
              </p:cNvPr>
              <p:cNvSpPr txBox="1"/>
              <p:nvPr/>
            </p:nvSpPr>
            <p:spPr>
              <a:xfrm>
                <a:off x="6162132" y="4632223"/>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18.99%</a:t>
                </a:r>
              </a:p>
            </p:txBody>
          </p:sp>
          <p:sp>
            <p:nvSpPr>
              <p:cNvPr id="55" name="TextBox 54">
                <a:extLst>
                  <a:ext uri="{FF2B5EF4-FFF2-40B4-BE49-F238E27FC236}">
                    <a16:creationId xmlns:a16="http://schemas.microsoft.com/office/drawing/2014/main" id="{09011AB1-0C33-9EE2-C523-48D3F6640620}"/>
                  </a:ext>
                </a:extLst>
              </p:cNvPr>
              <p:cNvSpPr txBox="1"/>
              <p:nvPr/>
            </p:nvSpPr>
            <p:spPr>
              <a:xfrm>
                <a:off x="7685822" y="5345503"/>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6.87%</a:t>
                </a:r>
              </a:p>
            </p:txBody>
          </p:sp>
          <p:sp>
            <p:nvSpPr>
              <p:cNvPr id="59" name="TextBox 58">
                <a:extLst>
                  <a:ext uri="{FF2B5EF4-FFF2-40B4-BE49-F238E27FC236}">
                    <a16:creationId xmlns:a16="http://schemas.microsoft.com/office/drawing/2014/main" id="{A37A1161-F31F-9AD7-DB89-1E46C0FCC374}"/>
                  </a:ext>
                </a:extLst>
              </p:cNvPr>
              <p:cNvSpPr txBox="1"/>
              <p:nvPr/>
            </p:nvSpPr>
            <p:spPr>
              <a:xfrm>
                <a:off x="9263365" y="5787011"/>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0.09%</a:t>
                </a:r>
              </a:p>
            </p:txBody>
          </p:sp>
        </p:grpSp>
        <p:sp>
          <p:nvSpPr>
            <p:cNvPr id="32" name="TextBox 31">
              <a:extLst>
                <a:ext uri="{FF2B5EF4-FFF2-40B4-BE49-F238E27FC236}">
                  <a16:creationId xmlns:a16="http://schemas.microsoft.com/office/drawing/2014/main" id="{03777B94-C861-E2F8-5009-569345007A98}"/>
                </a:ext>
              </a:extLst>
            </p:cNvPr>
            <p:cNvSpPr txBox="1"/>
            <p:nvPr/>
          </p:nvSpPr>
          <p:spPr>
            <a:xfrm>
              <a:off x="6070546" y="5998470"/>
              <a:ext cx="2091184" cy="323165"/>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AGE GROUP</a:t>
              </a:r>
            </a:p>
          </p:txBody>
        </p:sp>
        <p:sp>
          <p:nvSpPr>
            <p:cNvPr id="35" name="TextBox 34">
              <a:extLst>
                <a:ext uri="{FF2B5EF4-FFF2-40B4-BE49-F238E27FC236}">
                  <a16:creationId xmlns:a16="http://schemas.microsoft.com/office/drawing/2014/main" id="{47E59C8D-93B8-1BD5-1F4F-EC4007D2109D}"/>
                </a:ext>
              </a:extLst>
            </p:cNvPr>
            <p:cNvSpPr txBox="1"/>
            <p:nvPr/>
          </p:nvSpPr>
          <p:spPr>
            <a:xfrm>
              <a:off x="8145545" y="1386689"/>
              <a:ext cx="2756621" cy="1015663"/>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Child              Under 18</a:t>
              </a:r>
            </a:p>
            <a:p>
              <a:r>
                <a:rPr lang="en-US" sz="1500" dirty="0">
                  <a:solidFill>
                    <a:schemeClr val="bg1"/>
                  </a:solidFill>
                  <a:latin typeface="Swis721 Blk BT" panose="020B0904030502020204" pitchFamily="34" charset="0"/>
                </a:rPr>
                <a:t>Teenager       19-25</a:t>
              </a:r>
            </a:p>
            <a:p>
              <a:r>
                <a:rPr lang="en-US" sz="1500" dirty="0">
                  <a:solidFill>
                    <a:schemeClr val="bg1"/>
                  </a:solidFill>
                  <a:latin typeface="Swis721 Blk BT" panose="020B0904030502020204" pitchFamily="34" charset="0"/>
                </a:rPr>
                <a:t>Adult               25-60</a:t>
              </a:r>
            </a:p>
            <a:p>
              <a:r>
                <a:rPr lang="en-US" sz="1500" dirty="0">
                  <a:solidFill>
                    <a:schemeClr val="bg1"/>
                  </a:solidFill>
                  <a:latin typeface="Swis721 Blk BT" panose="020B0904030502020204" pitchFamily="34" charset="0"/>
                </a:rPr>
                <a:t>Seniors           Above 60</a:t>
              </a:r>
            </a:p>
          </p:txBody>
        </p:sp>
        <p:sp>
          <p:nvSpPr>
            <p:cNvPr id="37" name="Rectangle 36">
              <a:extLst>
                <a:ext uri="{FF2B5EF4-FFF2-40B4-BE49-F238E27FC236}">
                  <a16:creationId xmlns:a16="http://schemas.microsoft.com/office/drawing/2014/main" id="{8523FDFC-CB52-5A07-1711-1C768AE4E0A7}"/>
                </a:ext>
              </a:extLst>
            </p:cNvPr>
            <p:cNvSpPr/>
            <p:nvPr/>
          </p:nvSpPr>
          <p:spPr>
            <a:xfrm>
              <a:off x="8139743" y="1368049"/>
              <a:ext cx="2622934" cy="1072697"/>
            </a:xfrm>
            <a:prstGeom prst="rect">
              <a:avLst/>
            </a:prstGeom>
            <a:noFill/>
            <a:ln w="38100">
              <a:solidFill>
                <a:schemeClr val="bg1">
                  <a:lumMod val="9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21F59619-6789-083A-1838-0FA328BD9B8C}"/>
                </a:ext>
              </a:extLst>
            </p:cNvPr>
            <p:cNvSpPr txBox="1"/>
            <p:nvPr/>
          </p:nvSpPr>
          <p:spPr>
            <a:xfrm rot="16200000">
              <a:off x="2779560" y="3363236"/>
              <a:ext cx="2091184" cy="323165"/>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COUNT OF F1</a:t>
              </a:r>
            </a:p>
          </p:txBody>
        </p:sp>
      </p:grpSp>
      <p:sp>
        <p:nvSpPr>
          <p:cNvPr id="60" name="Oval 59">
            <a:extLst>
              <a:ext uri="{FF2B5EF4-FFF2-40B4-BE49-F238E27FC236}">
                <a16:creationId xmlns:a16="http://schemas.microsoft.com/office/drawing/2014/main" id="{8162F4D0-F887-DB64-C2B7-2DB9AF22F0B8}"/>
              </a:ext>
            </a:extLst>
          </p:cNvPr>
          <p:cNvSpPr/>
          <p:nvPr/>
        </p:nvSpPr>
        <p:spPr>
          <a:xfrm>
            <a:off x="101521" y="7804002"/>
            <a:ext cx="2713647" cy="279065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Customer age group in “years”</a:t>
            </a:r>
          </a:p>
        </p:txBody>
      </p:sp>
    </p:spTree>
    <p:extLst>
      <p:ext uri="{BB962C8B-B14F-4D97-AF65-F5344CB8AC3E}">
        <p14:creationId xmlns:p14="http://schemas.microsoft.com/office/powerpoint/2010/main" val="230583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churned</a:t>
            </a:r>
          </a:p>
          <a:p>
            <a:pPr algn="ctr"/>
            <a:r>
              <a:rPr lang="en-US" sz="1500" b="1" dirty="0">
                <a:solidFill>
                  <a:schemeClr val="bg1"/>
                </a:solidFill>
                <a:latin typeface="Swis721 Blk BT" panose="020B0904030502020204" pitchFamily="34" charset="0"/>
              </a:rPr>
              <a:t>1 </a:t>
            </a:r>
            <a:r>
              <a:rPr lang="en-US" sz="1500" b="1" dirty="0" err="1">
                <a:solidFill>
                  <a:schemeClr val="bg1"/>
                </a:solidFill>
                <a:latin typeface="Swis721 Blk BT" panose="020B0904030502020204" pitchFamily="34" charset="0"/>
              </a:rPr>
              <a:t>unchurned</a:t>
            </a: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33</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11" name="Oval 10">
            <a:extLst>
              <a:ext uri="{FF2B5EF4-FFF2-40B4-BE49-F238E27FC236}">
                <a16:creationId xmlns:a16="http://schemas.microsoft.com/office/drawing/2014/main" id="{1D75709E-FA84-B6AB-CA5C-9403DC0C7206}"/>
              </a:ext>
            </a:extLst>
          </p:cNvPr>
          <p:cNvSpPr/>
          <p:nvPr/>
        </p:nvSpPr>
        <p:spPr>
          <a:xfrm>
            <a:off x="-10456" y="-3365127"/>
            <a:ext cx="3038391" cy="303839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CUSTOMER AGE/ MONTHS</a:t>
            </a:r>
          </a:p>
        </p:txBody>
      </p:sp>
      <p:sp>
        <p:nvSpPr>
          <p:cNvPr id="6" name="TextBox 5">
            <a:extLst>
              <a:ext uri="{FF2B5EF4-FFF2-40B4-BE49-F238E27FC236}">
                <a16:creationId xmlns:a16="http://schemas.microsoft.com/office/drawing/2014/main" id="{3A2B0536-4797-33BE-F123-AA4093E756CE}"/>
              </a:ext>
            </a:extLst>
          </p:cNvPr>
          <p:cNvSpPr txBox="1"/>
          <p:nvPr/>
        </p:nvSpPr>
        <p:spPr>
          <a:xfrm>
            <a:off x="164299" y="-1668297"/>
            <a:ext cx="2658524" cy="900246"/>
          </a:xfrm>
          <a:prstGeom prst="rect">
            <a:avLst/>
          </a:prstGeom>
          <a:noFill/>
        </p:spPr>
        <p:txBody>
          <a:bodyPr wrap="square">
            <a:spAutoFit/>
          </a:bodyPr>
          <a:lstStyle/>
          <a:p>
            <a:pPr algn="ctr"/>
            <a:r>
              <a:rPr lang="en-US" sz="1700" dirty="0">
                <a:effectLst/>
                <a:latin typeface="Swis721 Blk BT" panose="020B0904030502020204" pitchFamily="34" charset="0"/>
                <a:ea typeface="Calibri" panose="020F0502020204030204" pitchFamily="34" charset="0"/>
                <a:cs typeface="Arial" panose="020B0604020202020204" pitchFamily="34" charset="0"/>
              </a:rPr>
              <a:t>(Customer Age) ranged from 1month to 88 years </a:t>
            </a:r>
            <a:endParaRPr lang="en-US" sz="1700" b="1" dirty="0">
              <a:solidFill>
                <a:schemeClr val="tx1">
                  <a:lumMod val="75000"/>
                  <a:lumOff val="25000"/>
                </a:schemeClr>
              </a:solidFill>
              <a:latin typeface="Swis721 Blk BT" panose="020B0904030502020204" pitchFamily="34" charset="0"/>
            </a:endParaRPr>
          </a:p>
        </p:txBody>
      </p:sp>
      <p:sp>
        <p:nvSpPr>
          <p:cNvPr id="8" name="Oval 7">
            <a:extLst>
              <a:ext uri="{FF2B5EF4-FFF2-40B4-BE49-F238E27FC236}">
                <a16:creationId xmlns:a16="http://schemas.microsoft.com/office/drawing/2014/main" id="{5F5370CE-F244-F9CD-AAEE-2882E2515DE3}"/>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8" name="Rectangle 27">
            <a:extLst>
              <a:ext uri="{FF2B5EF4-FFF2-40B4-BE49-F238E27FC236}">
                <a16:creationId xmlns:a16="http://schemas.microsoft.com/office/drawing/2014/main" id="{D1C20548-64BA-1C22-50E7-93E58D208F2E}"/>
              </a:ext>
            </a:extLst>
          </p:cNvPr>
          <p:cNvSpPr/>
          <p:nvPr/>
        </p:nvSpPr>
        <p:spPr>
          <a:xfrm>
            <a:off x="3525428" y="564807"/>
            <a:ext cx="8183860" cy="5819211"/>
          </a:xfrm>
          <a:prstGeom prst="rect">
            <a:avLst/>
          </a:prstGeom>
          <a:solidFill>
            <a:schemeClr val="bg2">
              <a:lumMod val="25000"/>
            </a:schemeClr>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0E4BEA3C-3F27-6AF3-4311-A66D0139306E}"/>
              </a:ext>
            </a:extLst>
          </p:cNvPr>
          <p:cNvGrpSpPr/>
          <p:nvPr/>
        </p:nvGrpSpPr>
        <p:grpSpPr>
          <a:xfrm>
            <a:off x="3663569" y="827696"/>
            <a:ext cx="7604198" cy="5493939"/>
            <a:chOff x="3663569" y="827696"/>
            <a:chExt cx="7604198" cy="5493939"/>
          </a:xfrm>
        </p:grpSpPr>
        <p:sp>
          <p:nvSpPr>
            <p:cNvPr id="32" name="TextBox 31">
              <a:extLst>
                <a:ext uri="{FF2B5EF4-FFF2-40B4-BE49-F238E27FC236}">
                  <a16:creationId xmlns:a16="http://schemas.microsoft.com/office/drawing/2014/main" id="{076A34EE-FCE3-AA15-11CC-28F398EA35CF}"/>
                </a:ext>
              </a:extLst>
            </p:cNvPr>
            <p:cNvSpPr txBox="1"/>
            <p:nvPr/>
          </p:nvSpPr>
          <p:spPr>
            <a:xfrm>
              <a:off x="3733012" y="827696"/>
              <a:ext cx="7534755" cy="553998"/>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Convert it to years and Categorize “ Customer Age “ to Age group.</a:t>
              </a:r>
            </a:p>
            <a:p>
              <a:endParaRPr lang="en-US" sz="1500" dirty="0">
                <a:solidFill>
                  <a:schemeClr val="bg1"/>
                </a:solidFill>
                <a:latin typeface="Swis721 Blk BT" panose="020B0904030502020204" pitchFamily="34" charset="0"/>
              </a:endParaRPr>
            </a:p>
          </p:txBody>
        </p:sp>
        <p:grpSp>
          <p:nvGrpSpPr>
            <p:cNvPr id="53" name="Group 52">
              <a:extLst>
                <a:ext uri="{FF2B5EF4-FFF2-40B4-BE49-F238E27FC236}">
                  <a16:creationId xmlns:a16="http://schemas.microsoft.com/office/drawing/2014/main" id="{34172B48-BC20-C0B2-1FF1-5E04523AC1DD}"/>
                </a:ext>
              </a:extLst>
            </p:cNvPr>
            <p:cNvGrpSpPr/>
            <p:nvPr/>
          </p:nvGrpSpPr>
          <p:grpSpPr>
            <a:xfrm>
              <a:off x="3989865" y="1381014"/>
              <a:ext cx="6990414" cy="4618374"/>
              <a:chOff x="4127516" y="1636652"/>
              <a:chExt cx="6990414" cy="4618374"/>
            </a:xfrm>
          </p:grpSpPr>
          <p:sp>
            <p:nvSpPr>
              <p:cNvPr id="42" name="TextBox 41">
                <a:extLst>
                  <a:ext uri="{FF2B5EF4-FFF2-40B4-BE49-F238E27FC236}">
                    <a16:creationId xmlns:a16="http://schemas.microsoft.com/office/drawing/2014/main" id="{6A213FFC-15A6-FB3E-006D-F58E9AFC3221}"/>
                  </a:ext>
                </a:extLst>
              </p:cNvPr>
              <p:cNvSpPr txBox="1"/>
              <p:nvPr/>
            </p:nvSpPr>
            <p:spPr>
              <a:xfrm>
                <a:off x="4694403" y="6008805"/>
                <a:ext cx="6423527"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ADULT                      SENIOR                     TEENAGER                       CHILD</a:t>
                </a:r>
              </a:p>
            </p:txBody>
          </p:sp>
          <p:sp>
            <p:nvSpPr>
              <p:cNvPr id="43" name="TextBox 42">
                <a:extLst>
                  <a:ext uri="{FF2B5EF4-FFF2-40B4-BE49-F238E27FC236}">
                    <a16:creationId xmlns:a16="http://schemas.microsoft.com/office/drawing/2014/main" id="{301829CB-4AE4-48A0-C78D-D16198AD95B0}"/>
                  </a:ext>
                </a:extLst>
              </p:cNvPr>
              <p:cNvSpPr txBox="1"/>
              <p:nvPr/>
            </p:nvSpPr>
            <p:spPr>
              <a:xfrm>
                <a:off x="4127516" y="1636652"/>
                <a:ext cx="1133774" cy="4555093"/>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75K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70K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65K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55K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50K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45K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40K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35K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30K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0K</a:t>
                </a:r>
              </a:p>
            </p:txBody>
          </p:sp>
          <p:sp>
            <p:nvSpPr>
              <p:cNvPr id="44" name="Rectangle 43">
                <a:extLst>
                  <a:ext uri="{FF2B5EF4-FFF2-40B4-BE49-F238E27FC236}">
                    <a16:creationId xmlns:a16="http://schemas.microsoft.com/office/drawing/2014/main" id="{EC94D54D-4AD1-DAF4-25E7-AF09346B0ED2}"/>
                  </a:ext>
                </a:extLst>
              </p:cNvPr>
              <p:cNvSpPr/>
              <p:nvPr/>
            </p:nvSpPr>
            <p:spPr>
              <a:xfrm>
                <a:off x="4785089" y="1958253"/>
                <a:ext cx="653154" cy="4061990"/>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9BE9FE7-24F9-35C6-8AC2-BA3386AF424A}"/>
                  </a:ext>
                </a:extLst>
              </p:cNvPr>
              <p:cNvSpPr/>
              <p:nvPr/>
            </p:nvSpPr>
            <p:spPr>
              <a:xfrm>
                <a:off x="6194643" y="4866967"/>
                <a:ext cx="653154" cy="1153275"/>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F7E5FDE4-E716-3045-F0DF-17893325DCDC}"/>
                  </a:ext>
                </a:extLst>
              </p:cNvPr>
              <p:cNvSpPr/>
              <p:nvPr/>
            </p:nvSpPr>
            <p:spPr>
              <a:xfrm>
                <a:off x="7709005" y="5579369"/>
                <a:ext cx="653154" cy="461036"/>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B48DC2-B00A-74D3-8C5F-10CA74B0461E}"/>
                  </a:ext>
                </a:extLst>
              </p:cNvPr>
              <p:cNvSpPr/>
              <p:nvPr/>
            </p:nvSpPr>
            <p:spPr>
              <a:xfrm>
                <a:off x="9250966" y="6006524"/>
                <a:ext cx="653154" cy="52596"/>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8" name="TextBox 47">
                <a:extLst>
                  <a:ext uri="{FF2B5EF4-FFF2-40B4-BE49-F238E27FC236}">
                    <a16:creationId xmlns:a16="http://schemas.microsoft.com/office/drawing/2014/main" id="{29AF3899-76B2-F176-00C9-A7AD51045FE0}"/>
                  </a:ext>
                </a:extLst>
              </p:cNvPr>
              <p:cNvSpPr txBox="1"/>
              <p:nvPr/>
            </p:nvSpPr>
            <p:spPr>
              <a:xfrm>
                <a:off x="4777808" y="1702384"/>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74.05%</a:t>
                </a:r>
              </a:p>
            </p:txBody>
          </p:sp>
          <p:sp>
            <p:nvSpPr>
              <p:cNvPr id="49" name="TextBox 48">
                <a:extLst>
                  <a:ext uri="{FF2B5EF4-FFF2-40B4-BE49-F238E27FC236}">
                    <a16:creationId xmlns:a16="http://schemas.microsoft.com/office/drawing/2014/main" id="{DC131469-8DAB-10AF-8955-AB8100BFD276}"/>
                  </a:ext>
                </a:extLst>
              </p:cNvPr>
              <p:cNvSpPr txBox="1"/>
              <p:nvPr/>
            </p:nvSpPr>
            <p:spPr>
              <a:xfrm>
                <a:off x="6162132" y="4632223"/>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18.99%</a:t>
                </a:r>
              </a:p>
            </p:txBody>
          </p:sp>
          <p:sp>
            <p:nvSpPr>
              <p:cNvPr id="50" name="TextBox 49">
                <a:extLst>
                  <a:ext uri="{FF2B5EF4-FFF2-40B4-BE49-F238E27FC236}">
                    <a16:creationId xmlns:a16="http://schemas.microsoft.com/office/drawing/2014/main" id="{AEE7493A-DC88-C92F-C4C2-20BC0F330447}"/>
                  </a:ext>
                </a:extLst>
              </p:cNvPr>
              <p:cNvSpPr txBox="1"/>
              <p:nvPr/>
            </p:nvSpPr>
            <p:spPr>
              <a:xfrm>
                <a:off x="7685822" y="5345503"/>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6.87%</a:t>
                </a:r>
              </a:p>
            </p:txBody>
          </p:sp>
          <p:sp>
            <p:nvSpPr>
              <p:cNvPr id="51" name="TextBox 50">
                <a:extLst>
                  <a:ext uri="{FF2B5EF4-FFF2-40B4-BE49-F238E27FC236}">
                    <a16:creationId xmlns:a16="http://schemas.microsoft.com/office/drawing/2014/main" id="{170BAA33-0FA7-59C1-C9A2-CFBF6EE60D48}"/>
                  </a:ext>
                </a:extLst>
              </p:cNvPr>
              <p:cNvSpPr txBox="1"/>
              <p:nvPr/>
            </p:nvSpPr>
            <p:spPr>
              <a:xfrm>
                <a:off x="9263365" y="5787011"/>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0.09%</a:t>
                </a:r>
              </a:p>
            </p:txBody>
          </p:sp>
        </p:grpSp>
        <p:sp>
          <p:nvSpPr>
            <p:cNvPr id="52" name="TextBox 51">
              <a:extLst>
                <a:ext uri="{FF2B5EF4-FFF2-40B4-BE49-F238E27FC236}">
                  <a16:creationId xmlns:a16="http://schemas.microsoft.com/office/drawing/2014/main" id="{A6A901F4-7441-D78D-D198-D24F1C90639E}"/>
                </a:ext>
              </a:extLst>
            </p:cNvPr>
            <p:cNvSpPr txBox="1"/>
            <p:nvPr/>
          </p:nvSpPr>
          <p:spPr>
            <a:xfrm>
              <a:off x="6070546" y="5998470"/>
              <a:ext cx="2091184" cy="323165"/>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AGE GROUP</a:t>
              </a:r>
            </a:p>
          </p:txBody>
        </p:sp>
        <p:sp>
          <p:nvSpPr>
            <p:cNvPr id="54" name="TextBox 53">
              <a:extLst>
                <a:ext uri="{FF2B5EF4-FFF2-40B4-BE49-F238E27FC236}">
                  <a16:creationId xmlns:a16="http://schemas.microsoft.com/office/drawing/2014/main" id="{EAA28358-E8A2-FC0D-517E-366FC31BF24B}"/>
                </a:ext>
              </a:extLst>
            </p:cNvPr>
            <p:cNvSpPr txBox="1"/>
            <p:nvPr/>
          </p:nvSpPr>
          <p:spPr>
            <a:xfrm>
              <a:off x="8145545" y="1386689"/>
              <a:ext cx="2756621" cy="1015663"/>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Child              Under 18</a:t>
              </a:r>
            </a:p>
            <a:p>
              <a:r>
                <a:rPr lang="en-US" sz="1500" dirty="0">
                  <a:solidFill>
                    <a:schemeClr val="bg1"/>
                  </a:solidFill>
                  <a:latin typeface="Swis721 Blk BT" panose="020B0904030502020204" pitchFamily="34" charset="0"/>
                </a:rPr>
                <a:t>Teenager       19-25</a:t>
              </a:r>
            </a:p>
            <a:p>
              <a:r>
                <a:rPr lang="en-US" sz="1500" dirty="0">
                  <a:solidFill>
                    <a:schemeClr val="bg1"/>
                  </a:solidFill>
                  <a:latin typeface="Swis721 Blk BT" panose="020B0904030502020204" pitchFamily="34" charset="0"/>
                </a:rPr>
                <a:t>Adult               25-60</a:t>
              </a:r>
            </a:p>
            <a:p>
              <a:r>
                <a:rPr lang="en-US" sz="1500" dirty="0">
                  <a:solidFill>
                    <a:schemeClr val="bg1"/>
                  </a:solidFill>
                  <a:latin typeface="Swis721 Blk BT" panose="020B0904030502020204" pitchFamily="34" charset="0"/>
                </a:rPr>
                <a:t>Seniors           Above 60</a:t>
              </a:r>
            </a:p>
          </p:txBody>
        </p:sp>
        <p:sp>
          <p:nvSpPr>
            <p:cNvPr id="55" name="Rectangle 54">
              <a:extLst>
                <a:ext uri="{FF2B5EF4-FFF2-40B4-BE49-F238E27FC236}">
                  <a16:creationId xmlns:a16="http://schemas.microsoft.com/office/drawing/2014/main" id="{B5467378-5F41-32C9-D70E-61F1EB6D2493}"/>
                </a:ext>
              </a:extLst>
            </p:cNvPr>
            <p:cNvSpPr/>
            <p:nvPr/>
          </p:nvSpPr>
          <p:spPr>
            <a:xfrm>
              <a:off x="8139743" y="1368049"/>
              <a:ext cx="2622934" cy="1072697"/>
            </a:xfrm>
            <a:prstGeom prst="rect">
              <a:avLst/>
            </a:prstGeom>
            <a:noFill/>
            <a:ln w="38100">
              <a:solidFill>
                <a:schemeClr val="bg1">
                  <a:lumMod val="9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6" name="TextBox 55">
              <a:extLst>
                <a:ext uri="{FF2B5EF4-FFF2-40B4-BE49-F238E27FC236}">
                  <a16:creationId xmlns:a16="http://schemas.microsoft.com/office/drawing/2014/main" id="{7F31D39D-2A3B-FDB7-34CC-E1596E6771CD}"/>
                </a:ext>
              </a:extLst>
            </p:cNvPr>
            <p:cNvSpPr txBox="1"/>
            <p:nvPr/>
          </p:nvSpPr>
          <p:spPr>
            <a:xfrm rot="16200000">
              <a:off x="2779560" y="3363236"/>
              <a:ext cx="2091184" cy="323165"/>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COUNT OF F1</a:t>
              </a:r>
            </a:p>
          </p:txBody>
        </p:sp>
      </p:grpSp>
      <p:sp>
        <p:nvSpPr>
          <p:cNvPr id="58" name="Oval 57">
            <a:extLst>
              <a:ext uri="{FF2B5EF4-FFF2-40B4-BE49-F238E27FC236}">
                <a16:creationId xmlns:a16="http://schemas.microsoft.com/office/drawing/2014/main" id="{B86EF1A2-DB0A-8A8D-EE43-6BE175DFC6BD}"/>
              </a:ext>
            </a:extLst>
          </p:cNvPr>
          <p:cNvSpPr/>
          <p:nvPr/>
        </p:nvSpPr>
        <p:spPr>
          <a:xfrm>
            <a:off x="101521" y="1437077"/>
            <a:ext cx="2713647" cy="279065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Customer age group in “years”</a:t>
            </a:r>
          </a:p>
        </p:txBody>
      </p:sp>
      <p:sp>
        <p:nvSpPr>
          <p:cNvPr id="2" name="Rectangle 1">
            <a:extLst>
              <a:ext uri="{FF2B5EF4-FFF2-40B4-BE49-F238E27FC236}">
                <a16:creationId xmlns:a16="http://schemas.microsoft.com/office/drawing/2014/main" id="{B6529A4B-4E3C-9A3A-63D4-F20934B26869}"/>
              </a:ext>
            </a:extLst>
          </p:cNvPr>
          <p:cNvSpPr/>
          <p:nvPr/>
        </p:nvSpPr>
        <p:spPr>
          <a:xfrm>
            <a:off x="3525428" y="-6304335"/>
            <a:ext cx="8183860" cy="5819211"/>
          </a:xfrm>
          <a:prstGeom prst="rect">
            <a:avLst/>
          </a:prstGeom>
          <a:solidFill>
            <a:schemeClr val="bg2">
              <a:lumMod val="25000"/>
            </a:schemeClr>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06F8984-777C-D6D6-FDBE-E7C53617A4AE}"/>
              </a:ext>
            </a:extLst>
          </p:cNvPr>
          <p:cNvGrpSpPr/>
          <p:nvPr/>
        </p:nvGrpSpPr>
        <p:grpSpPr>
          <a:xfrm>
            <a:off x="3663568" y="-6062455"/>
            <a:ext cx="7932086" cy="5505576"/>
            <a:chOff x="3663568" y="973096"/>
            <a:chExt cx="7932086" cy="5505576"/>
          </a:xfrm>
        </p:grpSpPr>
        <p:grpSp>
          <p:nvGrpSpPr>
            <p:cNvPr id="20" name="Group 19">
              <a:extLst>
                <a:ext uri="{FF2B5EF4-FFF2-40B4-BE49-F238E27FC236}">
                  <a16:creationId xmlns:a16="http://schemas.microsoft.com/office/drawing/2014/main" id="{E65175D1-7FA7-CA93-FC50-50FAAE282733}"/>
                </a:ext>
              </a:extLst>
            </p:cNvPr>
            <p:cNvGrpSpPr/>
            <p:nvPr/>
          </p:nvGrpSpPr>
          <p:grpSpPr>
            <a:xfrm>
              <a:off x="3989720" y="973096"/>
              <a:ext cx="3482214" cy="5505576"/>
              <a:chOff x="4127371" y="1228734"/>
              <a:chExt cx="3482214" cy="5505576"/>
            </a:xfrm>
          </p:grpSpPr>
          <p:sp>
            <p:nvSpPr>
              <p:cNvPr id="41" name="TextBox 40">
                <a:extLst>
                  <a:ext uri="{FF2B5EF4-FFF2-40B4-BE49-F238E27FC236}">
                    <a16:creationId xmlns:a16="http://schemas.microsoft.com/office/drawing/2014/main" id="{019F4C01-F792-589C-3573-5FA49F96C2CC}"/>
                  </a:ext>
                </a:extLst>
              </p:cNvPr>
              <p:cNvSpPr txBox="1"/>
              <p:nvPr/>
            </p:nvSpPr>
            <p:spPr>
              <a:xfrm>
                <a:off x="4127371" y="1374073"/>
                <a:ext cx="1133774" cy="486287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30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28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26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24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22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20 k</a:t>
                </a:r>
              </a:p>
              <a:p>
                <a:endParaRPr lang="en-US" sz="1000" dirty="0">
                  <a:solidFill>
                    <a:schemeClr val="bg1"/>
                  </a:solidFill>
                  <a:latin typeface="Swis721 Blk BT" panose="020B0904030502020204" pitchFamily="34" charset="0"/>
                </a:endParaRPr>
              </a:p>
              <a:p>
                <a:pPr marL="228600" indent="-228600">
                  <a:buAutoNum type="arabicPlain" startAt="18"/>
                </a:pPr>
                <a:r>
                  <a:rPr lang="en-US" sz="1000" dirty="0">
                    <a:solidFill>
                      <a:schemeClr val="bg1"/>
                    </a:solidFill>
                    <a:latin typeface="Swis721 Blk BT" panose="020B0904030502020204" pitchFamily="34" charset="0"/>
                  </a:rPr>
                  <a:t>K</a:t>
                </a:r>
              </a:p>
              <a:p>
                <a:pPr marL="228600" indent="-228600">
                  <a:buAutoNum type="arabicPlain" startAt="18"/>
                </a:pPr>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16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14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12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10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8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6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4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 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0 k</a:t>
                </a:r>
              </a:p>
            </p:txBody>
          </p:sp>
          <p:sp>
            <p:nvSpPr>
              <p:cNvPr id="59" name="Rectangle 58">
                <a:extLst>
                  <a:ext uri="{FF2B5EF4-FFF2-40B4-BE49-F238E27FC236}">
                    <a16:creationId xmlns:a16="http://schemas.microsoft.com/office/drawing/2014/main" id="{510AB2B1-4476-7B27-66B3-A799D4C28094}"/>
                  </a:ext>
                </a:extLst>
              </p:cNvPr>
              <p:cNvSpPr/>
              <p:nvPr/>
            </p:nvSpPr>
            <p:spPr>
              <a:xfrm>
                <a:off x="4656966" y="6245454"/>
                <a:ext cx="236754" cy="49491"/>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0" name="TextBox 59">
                <a:extLst>
                  <a:ext uri="{FF2B5EF4-FFF2-40B4-BE49-F238E27FC236}">
                    <a16:creationId xmlns:a16="http://schemas.microsoft.com/office/drawing/2014/main" id="{4526ECB3-623E-AC5B-FE16-E81ED19EBE82}"/>
                  </a:ext>
                </a:extLst>
              </p:cNvPr>
              <p:cNvSpPr txBox="1"/>
              <p:nvPr/>
            </p:nvSpPr>
            <p:spPr>
              <a:xfrm>
                <a:off x="5018794" y="6488089"/>
                <a:ext cx="2590791"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CUSTOMER AGE MONTHS</a:t>
                </a:r>
              </a:p>
            </p:txBody>
          </p:sp>
          <p:sp>
            <p:nvSpPr>
              <p:cNvPr id="61" name="Rectangle 60">
                <a:extLst>
                  <a:ext uri="{FF2B5EF4-FFF2-40B4-BE49-F238E27FC236}">
                    <a16:creationId xmlns:a16="http://schemas.microsoft.com/office/drawing/2014/main" id="{2FCC9276-49AB-73E0-B379-CEE76871F03E}"/>
                  </a:ext>
                </a:extLst>
              </p:cNvPr>
              <p:cNvSpPr/>
              <p:nvPr/>
            </p:nvSpPr>
            <p:spPr>
              <a:xfrm>
                <a:off x="4893719" y="3814307"/>
                <a:ext cx="461111" cy="2480639"/>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D0BEAAE1-8BD8-788B-5D0C-82D0B4145FC9}"/>
                  </a:ext>
                </a:extLst>
              </p:cNvPr>
              <p:cNvSpPr/>
              <p:nvPr/>
            </p:nvSpPr>
            <p:spPr>
              <a:xfrm>
                <a:off x="5352112" y="1394485"/>
                <a:ext cx="440221" cy="4905694"/>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AD2F926-3535-EA6D-4C57-F117AB0ED819}"/>
                  </a:ext>
                </a:extLst>
              </p:cNvPr>
              <p:cNvSpPr/>
              <p:nvPr/>
            </p:nvSpPr>
            <p:spPr>
              <a:xfrm>
                <a:off x="5787022" y="1228734"/>
                <a:ext cx="440221" cy="5074041"/>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8A6C3A4D-376A-DA68-D634-0DFF50BCE789}"/>
                  </a:ext>
                </a:extLst>
              </p:cNvPr>
              <p:cNvSpPr/>
              <p:nvPr/>
            </p:nvSpPr>
            <p:spPr>
              <a:xfrm>
                <a:off x="6222002" y="3934603"/>
                <a:ext cx="461111" cy="2359635"/>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EDC3E4D5-9BD0-5D23-027B-EB3CA4B2D90B}"/>
                  </a:ext>
                </a:extLst>
              </p:cNvPr>
              <p:cNvSpPr/>
              <p:nvPr/>
            </p:nvSpPr>
            <p:spPr>
              <a:xfrm>
                <a:off x="6688162" y="5460885"/>
                <a:ext cx="432383" cy="833353"/>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3BEFF948-D6F4-21AD-4639-16A7316C664E}"/>
                  </a:ext>
                </a:extLst>
              </p:cNvPr>
              <p:cNvSpPr/>
              <p:nvPr/>
            </p:nvSpPr>
            <p:spPr>
              <a:xfrm>
                <a:off x="7113691" y="5780130"/>
                <a:ext cx="432383" cy="514108"/>
              </a:xfrm>
              <a:prstGeom prst="rect">
                <a:avLst/>
              </a:prstGeom>
              <a:noFill/>
              <a:ln w="1905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sp>
          <p:nvSpPr>
            <p:cNvPr id="35" name="TextBox 34">
              <a:extLst>
                <a:ext uri="{FF2B5EF4-FFF2-40B4-BE49-F238E27FC236}">
                  <a16:creationId xmlns:a16="http://schemas.microsoft.com/office/drawing/2014/main" id="{C2989801-58BD-A9C3-4D0E-84FDD6721491}"/>
                </a:ext>
              </a:extLst>
            </p:cNvPr>
            <p:cNvSpPr txBox="1"/>
            <p:nvPr/>
          </p:nvSpPr>
          <p:spPr>
            <a:xfrm>
              <a:off x="4074040" y="5998470"/>
              <a:ext cx="7521614" cy="230832"/>
            </a:xfrm>
            <a:prstGeom prst="rect">
              <a:avLst/>
            </a:prstGeom>
            <a:noFill/>
          </p:spPr>
          <p:txBody>
            <a:bodyPr wrap="square" rtlCol="0">
              <a:spAutoFit/>
            </a:bodyPr>
            <a:lstStyle/>
            <a:p>
              <a:r>
                <a:rPr lang="en-US" sz="900" dirty="0">
                  <a:solidFill>
                    <a:schemeClr val="bg1"/>
                  </a:solidFill>
                </a:rPr>
                <a:t>-500     0     100    200    300    400    500    600    700    800    900    1000</a:t>
              </a:r>
            </a:p>
          </p:txBody>
        </p:sp>
        <p:sp>
          <p:nvSpPr>
            <p:cNvPr id="37" name="TextBox 36">
              <a:extLst>
                <a:ext uri="{FF2B5EF4-FFF2-40B4-BE49-F238E27FC236}">
                  <a16:creationId xmlns:a16="http://schemas.microsoft.com/office/drawing/2014/main" id="{A3DA7C76-57BF-83B7-AF5D-067B98D353B6}"/>
                </a:ext>
              </a:extLst>
            </p:cNvPr>
            <p:cNvSpPr txBox="1"/>
            <p:nvPr/>
          </p:nvSpPr>
          <p:spPr>
            <a:xfrm rot="16200000">
              <a:off x="1618682" y="3207049"/>
              <a:ext cx="4412938" cy="323165"/>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COUNT OF CUSTOMERS AGE MONTHS</a:t>
              </a:r>
            </a:p>
          </p:txBody>
        </p:sp>
      </p:grpSp>
      <p:sp>
        <p:nvSpPr>
          <p:cNvPr id="67" name="Oval 66">
            <a:extLst>
              <a:ext uri="{FF2B5EF4-FFF2-40B4-BE49-F238E27FC236}">
                <a16:creationId xmlns:a16="http://schemas.microsoft.com/office/drawing/2014/main" id="{FD897F29-25EC-1BF3-EE6E-786B75318440}"/>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68" name="Picture 67">
            <a:extLst>
              <a:ext uri="{FF2B5EF4-FFF2-40B4-BE49-F238E27FC236}">
                <a16:creationId xmlns:a16="http://schemas.microsoft.com/office/drawing/2014/main" id="{9219D0B2-01A2-75C8-E0D2-A26021953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Tree>
    <p:extLst>
      <p:ext uri="{BB962C8B-B14F-4D97-AF65-F5344CB8AC3E}">
        <p14:creationId xmlns:p14="http://schemas.microsoft.com/office/powerpoint/2010/main" val="265288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1" name="Oval 10">
            <a:extLst>
              <a:ext uri="{FF2B5EF4-FFF2-40B4-BE49-F238E27FC236}">
                <a16:creationId xmlns:a16="http://schemas.microsoft.com/office/drawing/2014/main" id="{1D75709E-FA84-B6AB-CA5C-9403DC0C7206}"/>
              </a:ext>
            </a:extLst>
          </p:cNvPr>
          <p:cNvSpPr/>
          <p:nvPr/>
        </p:nvSpPr>
        <p:spPr>
          <a:xfrm>
            <a:off x="117572" y="-207280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MONTHS</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a:t>
            </a:r>
            <a:r>
              <a:rPr lang="en-US" sz="1500" b="1" dirty="0" err="1">
                <a:solidFill>
                  <a:schemeClr val="bg1"/>
                </a:solidFill>
                <a:latin typeface="Swis721 Blk BT" panose="020B0904030502020204" pitchFamily="34" charset="0"/>
              </a:rPr>
              <a:t>unchurned</a:t>
            </a:r>
            <a:endParaRPr lang="en-US" sz="1500" b="1" dirty="0">
              <a:solidFill>
                <a:schemeClr val="bg1"/>
              </a:solidFill>
              <a:latin typeface="Swis721 Blk BT" panose="020B0904030502020204" pitchFamily="34" charset="0"/>
            </a:endParaRPr>
          </a:p>
          <a:p>
            <a:pPr algn="ctr"/>
            <a:r>
              <a:rPr lang="en-US" sz="1500" b="1" dirty="0">
                <a:solidFill>
                  <a:schemeClr val="bg1"/>
                </a:solidFill>
                <a:latin typeface="Swis721 Blk BT" panose="020B0904030502020204" pitchFamily="34" charset="0"/>
              </a:rPr>
              <a:t>1 churned</a:t>
            </a: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34</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451698" cy="145169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4" name="Rectangle 3">
            <a:extLst>
              <a:ext uri="{FF2B5EF4-FFF2-40B4-BE49-F238E27FC236}">
                <a16:creationId xmlns:a16="http://schemas.microsoft.com/office/drawing/2014/main" id="{C352680E-A141-DF83-1C5E-9678637D33C7}"/>
              </a:ext>
            </a:extLst>
          </p:cNvPr>
          <p:cNvSpPr/>
          <p:nvPr/>
        </p:nvSpPr>
        <p:spPr>
          <a:xfrm>
            <a:off x="12613988" y="564807"/>
            <a:ext cx="8183860" cy="5819211"/>
          </a:xfrm>
          <a:prstGeom prst="rect">
            <a:avLst/>
          </a:prstGeom>
          <a:solidFill>
            <a:schemeClr val="bg2">
              <a:lumMod val="25000"/>
            </a:schemeClr>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173036D0-4016-8622-1485-C21D74B080D6}"/>
              </a:ext>
            </a:extLst>
          </p:cNvPr>
          <p:cNvGrpSpPr/>
          <p:nvPr/>
        </p:nvGrpSpPr>
        <p:grpSpPr>
          <a:xfrm>
            <a:off x="12752129" y="827696"/>
            <a:ext cx="7604198" cy="5493939"/>
            <a:chOff x="3663569" y="827696"/>
            <a:chExt cx="7604198" cy="5493939"/>
          </a:xfrm>
        </p:grpSpPr>
        <p:sp>
          <p:nvSpPr>
            <p:cNvPr id="8" name="TextBox 7">
              <a:extLst>
                <a:ext uri="{FF2B5EF4-FFF2-40B4-BE49-F238E27FC236}">
                  <a16:creationId xmlns:a16="http://schemas.microsoft.com/office/drawing/2014/main" id="{0CD8451C-7224-3D2B-9DC2-BEBD5E0DFABE}"/>
                </a:ext>
              </a:extLst>
            </p:cNvPr>
            <p:cNvSpPr txBox="1"/>
            <p:nvPr/>
          </p:nvSpPr>
          <p:spPr>
            <a:xfrm>
              <a:off x="3733012" y="827696"/>
              <a:ext cx="7534755" cy="553998"/>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Categorize “ Customer Age “ to Age group and convert it to years</a:t>
              </a:r>
            </a:p>
            <a:p>
              <a:endParaRPr lang="en-US" sz="1500" dirty="0">
                <a:solidFill>
                  <a:schemeClr val="bg1"/>
                </a:solidFill>
                <a:latin typeface="Swis721 Blk BT" panose="020B0904030502020204" pitchFamily="34" charset="0"/>
              </a:endParaRPr>
            </a:p>
          </p:txBody>
        </p:sp>
        <p:grpSp>
          <p:nvGrpSpPr>
            <p:cNvPr id="28" name="Group 27">
              <a:extLst>
                <a:ext uri="{FF2B5EF4-FFF2-40B4-BE49-F238E27FC236}">
                  <a16:creationId xmlns:a16="http://schemas.microsoft.com/office/drawing/2014/main" id="{15FF8A70-A9D2-F8EA-E235-8E9DA53013CA}"/>
                </a:ext>
              </a:extLst>
            </p:cNvPr>
            <p:cNvGrpSpPr/>
            <p:nvPr/>
          </p:nvGrpSpPr>
          <p:grpSpPr>
            <a:xfrm>
              <a:off x="3989865" y="1381014"/>
              <a:ext cx="6990414" cy="4618374"/>
              <a:chOff x="4127516" y="1636652"/>
              <a:chExt cx="6990414" cy="4618374"/>
            </a:xfrm>
          </p:grpSpPr>
          <p:sp>
            <p:nvSpPr>
              <p:cNvPr id="42" name="TextBox 41">
                <a:extLst>
                  <a:ext uri="{FF2B5EF4-FFF2-40B4-BE49-F238E27FC236}">
                    <a16:creationId xmlns:a16="http://schemas.microsoft.com/office/drawing/2014/main" id="{1FC9C827-E5B1-53E2-14FC-6A05F8C87E2E}"/>
                  </a:ext>
                </a:extLst>
              </p:cNvPr>
              <p:cNvSpPr txBox="1"/>
              <p:nvPr/>
            </p:nvSpPr>
            <p:spPr>
              <a:xfrm>
                <a:off x="4694403" y="6008805"/>
                <a:ext cx="6423527"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ADULT                      SENIOR                     TEENAGER                       CHILD</a:t>
                </a:r>
              </a:p>
            </p:txBody>
          </p:sp>
          <p:sp>
            <p:nvSpPr>
              <p:cNvPr id="43" name="TextBox 42">
                <a:extLst>
                  <a:ext uri="{FF2B5EF4-FFF2-40B4-BE49-F238E27FC236}">
                    <a16:creationId xmlns:a16="http://schemas.microsoft.com/office/drawing/2014/main" id="{80CB45D3-33D2-D7D7-240A-3BC47BC7E70C}"/>
                  </a:ext>
                </a:extLst>
              </p:cNvPr>
              <p:cNvSpPr txBox="1"/>
              <p:nvPr/>
            </p:nvSpPr>
            <p:spPr>
              <a:xfrm>
                <a:off x="4127516" y="1636652"/>
                <a:ext cx="1133774" cy="4555093"/>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75K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70K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65K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55K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50K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45K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40K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35K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30K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10K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5K</a:t>
                </a: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0K</a:t>
                </a:r>
              </a:p>
            </p:txBody>
          </p:sp>
          <p:sp>
            <p:nvSpPr>
              <p:cNvPr id="44" name="Rectangle 43">
                <a:extLst>
                  <a:ext uri="{FF2B5EF4-FFF2-40B4-BE49-F238E27FC236}">
                    <a16:creationId xmlns:a16="http://schemas.microsoft.com/office/drawing/2014/main" id="{A02E0743-F8F2-59F9-B99B-F704619D5C94}"/>
                  </a:ext>
                </a:extLst>
              </p:cNvPr>
              <p:cNvSpPr/>
              <p:nvPr/>
            </p:nvSpPr>
            <p:spPr>
              <a:xfrm>
                <a:off x="4785089" y="1958253"/>
                <a:ext cx="653154" cy="4061990"/>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22504B07-167C-5503-AF60-8D95A2A9E24C}"/>
                  </a:ext>
                </a:extLst>
              </p:cNvPr>
              <p:cNvSpPr/>
              <p:nvPr/>
            </p:nvSpPr>
            <p:spPr>
              <a:xfrm>
                <a:off x="6194643" y="4866967"/>
                <a:ext cx="653154" cy="1153275"/>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378C0EAD-E23D-2D76-C73F-0C06F7F4C22A}"/>
                  </a:ext>
                </a:extLst>
              </p:cNvPr>
              <p:cNvSpPr/>
              <p:nvPr/>
            </p:nvSpPr>
            <p:spPr>
              <a:xfrm>
                <a:off x="7709005" y="5579369"/>
                <a:ext cx="653154" cy="461036"/>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13BE2D1A-4A78-9398-9358-5330265ADBB8}"/>
                  </a:ext>
                </a:extLst>
              </p:cNvPr>
              <p:cNvSpPr/>
              <p:nvPr/>
            </p:nvSpPr>
            <p:spPr>
              <a:xfrm>
                <a:off x="9250966" y="6006524"/>
                <a:ext cx="653154" cy="52596"/>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8" name="TextBox 47">
                <a:extLst>
                  <a:ext uri="{FF2B5EF4-FFF2-40B4-BE49-F238E27FC236}">
                    <a16:creationId xmlns:a16="http://schemas.microsoft.com/office/drawing/2014/main" id="{89EC89C0-C43F-2CAB-4EAE-7CD065BF6B48}"/>
                  </a:ext>
                </a:extLst>
              </p:cNvPr>
              <p:cNvSpPr txBox="1"/>
              <p:nvPr/>
            </p:nvSpPr>
            <p:spPr>
              <a:xfrm>
                <a:off x="4777808" y="1702384"/>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74.05%</a:t>
                </a:r>
              </a:p>
            </p:txBody>
          </p:sp>
          <p:sp>
            <p:nvSpPr>
              <p:cNvPr id="49" name="TextBox 48">
                <a:extLst>
                  <a:ext uri="{FF2B5EF4-FFF2-40B4-BE49-F238E27FC236}">
                    <a16:creationId xmlns:a16="http://schemas.microsoft.com/office/drawing/2014/main" id="{CDCE3677-8887-7921-BB9B-D341A7EDCF80}"/>
                  </a:ext>
                </a:extLst>
              </p:cNvPr>
              <p:cNvSpPr txBox="1"/>
              <p:nvPr/>
            </p:nvSpPr>
            <p:spPr>
              <a:xfrm>
                <a:off x="6162132" y="4632223"/>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18.99%</a:t>
                </a:r>
              </a:p>
            </p:txBody>
          </p:sp>
          <p:sp>
            <p:nvSpPr>
              <p:cNvPr id="50" name="TextBox 49">
                <a:extLst>
                  <a:ext uri="{FF2B5EF4-FFF2-40B4-BE49-F238E27FC236}">
                    <a16:creationId xmlns:a16="http://schemas.microsoft.com/office/drawing/2014/main" id="{3F34F698-22A6-F8D2-06FC-75A446E02AE6}"/>
                  </a:ext>
                </a:extLst>
              </p:cNvPr>
              <p:cNvSpPr txBox="1"/>
              <p:nvPr/>
            </p:nvSpPr>
            <p:spPr>
              <a:xfrm>
                <a:off x="7685822" y="5345503"/>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6.87%</a:t>
                </a:r>
              </a:p>
            </p:txBody>
          </p:sp>
          <p:sp>
            <p:nvSpPr>
              <p:cNvPr id="51" name="TextBox 50">
                <a:extLst>
                  <a:ext uri="{FF2B5EF4-FFF2-40B4-BE49-F238E27FC236}">
                    <a16:creationId xmlns:a16="http://schemas.microsoft.com/office/drawing/2014/main" id="{90A8C5FB-FF72-583C-F209-D8C6E01F6000}"/>
                  </a:ext>
                </a:extLst>
              </p:cNvPr>
              <p:cNvSpPr txBox="1"/>
              <p:nvPr/>
            </p:nvSpPr>
            <p:spPr>
              <a:xfrm>
                <a:off x="9263365" y="5787011"/>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0.09%</a:t>
                </a:r>
              </a:p>
            </p:txBody>
          </p:sp>
        </p:grpSp>
        <p:sp>
          <p:nvSpPr>
            <p:cNvPr id="32" name="TextBox 31">
              <a:extLst>
                <a:ext uri="{FF2B5EF4-FFF2-40B4-BE49-F238E27FC236}">
                  <a16:creationId xmlns:a16="http://schemas.microsoft.com/office/drawing/2014/main" id="{0A8549AF-3C7D-D8C2-AAC8-91E4D9840BE6}"/>
                </a:ext>
              </a:extLst>
            </p:cNvPr>
            <p:cNvSpPr txBox="1"/>
            <p:nvPr/>
          </p:nvSpPr>
          <p:spPr>
            <a:xfrm>
              <a:off x="6070546" y="5998470"/>
              <a:ext cx="2091184" cy="323165"/>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AGE GROUP</a:t>
              </a:r>
            </a:p>
          </p:txBody>
        </p:sp>
        <p:sp>
          <p:nvSpPr>
            <p:cNvPr id="35" name="TextBox 34">
              <a:extLst>
                <a:ext uri="{FF2B5EF4-FFF2-40B4-BE49-F238E27FC236}">
                  <a16:creationId xmlns:a16="http://schemas.microsoft.com/office/drawing/2014/main" id="{2B215A01-9FC5-ED0A-7EEA-9C537CFD1058}"/>
                </a:ext>
              </a:extLst>
            </p:cNvPr>
            <p:cNvSpPr txBox="1"/>
            <p:nvPr/>
          </p:nvSpPr>
          <p:spPr>
            <a:xfrm>
              <a:off x="8145545" y="1386689"/>
              <a:ext cx="2756621" cy="1015663"/>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Child              Under 18</a:t>
              </a:r>
            </a:p>
            <a:p>
              <a:r>
                <a:rPr lang="en-US" sz="1500" dirty="0">
                  <a:solidFill>
                    <a:schemeClr val="bg1"/>
                  </a:solidFill>
                  <a:latin typeface="Swis721 Blk BT" panose="020B0904030502020204" pitchFamily="34" charset="0"/>
                </a:rPr>
                <a:t>Teenager       19-25</a:t>
              </a:r>
            </a:p>
            <a:p>
              <a:r>
                <a:rPr lang="en-US" sz="1500" dirty="0">
                  <a:solidFill>
                    <a:schemeClr val="bg1"/>
                  </a:solidFill>
                  <a:latin typeface="Swis721 Blk BT" panose="020B0904030502020204" pitchFamily="34" charset="0"/>
                </a:rPr>
                <a:t>Adult               25-60</a:t>
              </a:r>
            </a:p>
            <a:p>
              <a:r>
                <a:rPr lang="en-US" sz="1500" dirty="0">
                  <a:solidFill>
                    <a:schemeClr val="bg1"/>
                  </a:solidFill>
                  <a:latin typeface="Swis721 Blk BT" panose="020B0904030502020204" pitchFamily="34" charset="0"/>
                </a:rPr>
                <a:t>Seniors           Above 60</a:t>
              </a:r>
            </a:p>
          </p:txBody>
        </p:sp>
        <p:sp>
          <p:nvSpPr>
            <p:cNvPr id="37" name="Rectangle 36">
              <a:extLst>
                <a:ext uri="{FF2B5EF4-FFF2-40B4-BE49-F238E27FC236}">
                  <a16:creationId xmlns:a16="http://schemas.microsoft.com/office/drawing/2014/main" id="{3E1D213F-E130-2D56-EDE4-A84331F48524}"/>
                </a:ext>
              </a:extLst>
            </p:cNvPr>
            <p:cNvSpPr/>
            <p:nvPr/>
          </p:nvSpPr>
          <p:spPr>
            <a:xfrm>
              <a:off x="8139743" y="1368049"/>
              <a:ext cx="2622934" cy="1072697"/>
            </a:xfrm>
            <a:prstGeom prst="rect">
              <a:avLst/>
            </a:prstGeom>
            <a:noFill/>
            <a:ln w="38100">
              <a:solidFill>
                <a:schemeClr val="bg1">
                  <a:lumMod val="9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608FF51A-0317-6B60-1D02-825DE13679D2}"/>
                </a:ext>
              </a:extLst>
            </p:cNvPr>
            <p:cNvSpPr txBox="1"/>
            <p:nvPr/>
          </p:nvSpPr>
          <p:spPr>
            <a:xfrm rot="16200000">
              <a:off x="2779560" y="3363236"/>
              <a:ext cx="2091184" cy="323165"/>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COUNT OF F1</a:t>
              </a:r>
            </a:p>
          </p:txBody>
        </p:sp>
      </p:grpSp>
      <p:sp>
        <p:nvSpPr>
          <p:cNvPr id="53" name="Oval 52">
            <a:extLst>
              <a:ext uri="{FF2B5EF4-FFF2-40B4-BE49-F238E27FC236}">
                <a16:creationId xmlns:a16="http://schemas.microsoft.com/office/drawing/2014/main" id="{C641232D-C347-C5D5-D8F2-4CB7A77539C9}"/>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54" name="Picture 53">
            <a:extLst>
              <a:ext uri="{FF2B5EF4-FFF2-40B4-BE49-F238E27FC236}">
                <a16:creationId xmlns:a16="http://schemas.microsoft.com/office/drawing/2014/main" id="{37A5F4AB-2233-5E9D-4E46-F0BCF9077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
        <p:nvSpPr>
          <p:cNvPr id="2" name="Oval 1">
            <a:extLst>
              <a:ext uri="{FF2B5EF4-FFF2-40B4-BE49-F238E27FC236}">
                <a16:creationId xmlns:a16="http://schemas.microsoft.com/office/drawing/2014/main" id="{6CC8D77A-A194-5B2B-BC6F-68E8DCC68BC8}"/>
              </a:ext>
            </a:extLst>
          </p:cNvPr>
          <p:cNvSpPr/>
          <p:nvPr/>
        </p:nvSpPr>
        <p:spPr>
          <a:xfrm>
            <a:off x="184374" y="1437077"/>
            <a:ext cx="1336974" cy="137491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group in “years”</a:t>
            </a:r>
          </a:p>
        </p:txBody>
      </p:sp>
    </p:spTree>
    <p:extLst>
      <p:ext uri="{BB962C8B-B14F-4D97-AF65-F5344CB8AC3E}">
        <p14:creationId xmlns:p14="http://schemas.microsoft.com/office/powerpoint/2010/main" val="165996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a:t>
            </a:r>
            <a:r>
              <a:rPr lang="en-US" sz="1500" b="1" dirty="0" err="1">
                <a:solidFill>
                  <a:schemeClr val="bg1"/>
                </a:solidFill>
                <a:latin typeface="Swis721 Blk BT" panose="020B0904030502020204" pitchFamily="34" charset="0"/>
              </a:rPr>
              <a:t>unchurned</a:t>
            </a:r>
            <a:endParaRPr lang="en-US" sz="1500" b="1" dirty="0">
              <a:solidFill>
                <a:schemeClr val="bg1"/>
              </a:solidFill>
              <a:latin typeface="Swis721 Blk BT" panose="020B0904030502020204" pitchFamily="34" charset="0"/>
            </a:endParaRPr>
          </a:p>
          <a:p>
            <a:pPr algn="ctr"/>
            <a:r>
              <a:rPr lang="en-US" sz="1500" b="1" dirty="0">
                <a:solidFill>
                  <a:schemeClr val="bg1"/>
                </a:solidFill>
                <a:latin typeface="Swis721 Blk BT" panose="020B0904030502020204" pitchFamily="34" charset="0"/>
              </a:rPr>
              <a:t>1 churned</a:t>
            </a: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35</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3346034" cy="334603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solidFill>
                  <a:schemeClr val="tx1">
                    <a:lumMod val="75000"/>
                    <a:lumOff val="25000"/>
                  </a:schemeClr>
                </a:solidFill>
                <a:latin typeface="Swis721 Blk BT" panose="020B0904030502020204" pitchFamily="34" charset="0"/>
              </a:rPr>
              <a:t>CUSTOMER GENDER</a:t>
            </a:r>
          </a:p>
        </p:txBody>
      </p:sp>
      <p:sp>
        <p:nvSpPr>
          <p:cNvPr id="2" name="TextBox 1">
            <a:extLst>
              <a:ext uri="{FF2B5EF4-FFF2-40B4-BE49-F238E27FC236}">
                <a16:creationId xmlns:a16="http://schemas.microsoft.com/office/drawing/2014/main" id="{491D72EF-7702-86AE-ACD3-8F7F99487D77}"/>
              </a:ext>
            </a:extLst>
          </p:cNvPr>
          <p:cNvSpPr txBox="1"/>
          <p:nvPr/>
        </p:nvSpPr>
        <p:spPr>
          <a:xfrm>
            <a:off x="1824345" y="4049772"/>
            <a:ext cx="2658524" cy="880369"/>
          </a:xfrm>
          <a:prstGeom prst="rect">
            <a:avLst/>
          </a:prstGeom>
          <a:noFill/>
        </p:spPr>
        <p:txBody>
          <a:bodyPr wrap="square">
            <a:spAutoFit/>
          </a:bodyPr>
          <a:lstStyle/>
          <a:p>
            <a:pPr lvl="0" algn="ctr" rtl="0">
              <a:lnSpc>
                <a:spcPct val="150000"/>
              </a:lnSpc>
              <a:spcAft>
                <a:spcPts val="800"/>
              </a:spcAft>
            </a:pPr>
            <a:r>
              <a:rPr lang="en-US" sz="1800" kern="100" dirty="0">
                <a:effectLst/>
                <a:latin typeface="Swis721 Blk BT" panose="020B0904030502020204" pitchFamily="34" charset="0"/>
                <a:ea typeface="Calibri" panose="020F0502020204030204" pitchFamily="34" charset="0"/>
                <a:cs typeface="Arial" panose="020B0604020202020204" pitchFamily="34" charset="0"/>
              </a:rPr>
              <a:t>Males, Females, unknown and Null </a:t>
            </a:r>
          </a:p>
        </p:txBody>
      </p:sp>
      <p:sp>
        <p:nvSpPr>
          <p:cNvPr id="53" name="Oval 52">
            <a:extLst>
              <a:ext uri="{FF2B5EF4-FFF2-40B4-BE49-F238E27FC236}">
                <a16:creationId xmlns:a16="http://schemas.microsoft.com/office/drawing/2014/main" id="{64C42843-4629-6899-B1CD-3C32BD34177C}"/>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54" name="Picture 53">
            <a:extLst>
              <a:ext uri="{FF2B5EF4-FFF2-40B4-BE49-F238E27FC236}">
                <a16:creationId xmlns:a16="http://schemas.microsoft.com/office/drawing/2014/main" id="{105EDFC0-9FCC-7652-26D6-B6AEBEDD9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
        <p:nvSpPr>
          <p:cNvPr id="4" name="Oval 3">
            <a:extLst>
              <a:ext uri="{FF2B5EF4-FFF2-40B4-BE49-F238E27FC236}">
                <a16:creationId xmlns:a16="http://schemas.microsoft.com/office/drawing/2014/main" id="{3908B21A-FB72-728C-3627-4762742A6E79}"/>
              </a:ext>
            </a:extLst>
          </p:cNvPr>
          <p:cNvSpPr/>
          <p:nvPr/>
        </p:nvSpPr>
        <p:spPr>
          <a:xfrm>
            <a:off x="184374" y="1437077"/>
            <a:ext cx="1336974" cy="137491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group in “years”</a:t>
            </a:r>
          </a:p>
        </p:txBody>
      </p:sp>
    </p:spTree>
    <p:extLst>
      <p:ext uri="{BB962C8B-B14F-4D97-AF65-F5344CB8AC3E}">
        <p14:creationId xmlns:p14="http://schemas.microsoft.com/office/powerpoint/2010/main" val="3090100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a:t>
            </a:r>
            <a:r>
              <a:rPr lang="en-US" sz="1500" b="1" dirty="0" err="1">
                <a:solidFill>
                  <a:schemeClr val="bg1"/>
                </a:solidFill>
                <a:latin typeface="Swis721 Blk BT" panose="020B0904030502020204" pitchFamily="34" charset="0"/>
              </a:rPr>
              <a:t>unchurned</a:t>
            </a:r>
            <a:endParaRPr lang="en-US" sz="1500" b="1" dirty="0">
              <a:solidFill>
                <a:schemeClr val="bg1"/>
              </a:solidFill>
              <a:latin typeface="Swis721 Blk BT" panose="020B0904030502020204" pitchFamily="34" charset="0"/>
            </a:endParaRPr>
          </a:p>
          <a:p>
            <a:pPr algn="ctr"/>
            <a:r>
              <a:rPr lang="en-US" sz="1500" b="1" dirty="0">
                <a:solidFill>
                  <a:schemeClr val="bg1"/>
                </a:solidFill>
                <a:latin typeface="Swis721 Blk BT" panose="020B0904030502020204" pitchFamily="34" charset="0"/>
              </a:rPr>
              <a:t>1 churned</a:t>
            </a: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2" name="Oval 11">
            <a:extLst>
              <a:ext uri="{FF2B5EF4-FFF2-40B4-BE49-F238E27FC236}">
                <a16:creationId xmlns:a16="http://schemas.microsoft.com/office/drawing/2014/main" id="{532ED555-219C-F5B7-4D2F-1D47049B19E3}"/>
              </a:ext>
            </a:extLst>
          </p:cNvPr>
          <p:cNvSpPr/>
          <p:nvPr/>
        </p:nvSpPr>
        <p:spPr>
          <a:xfrm>
            <a:off x="6701201" y="227477"/>
            <a:ext cx="3904305" cy="390430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36</a:t>
            </a:fld>
            <a:endParaRPr lang="en-US" dirty="0"/>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19" name="Oval 18">
            <a:extLst>
              <a:ext uri="{FF2B5EF4-FFF2-40B4-BE49-F238E27FC236}">
                <a16:creationId xmlns:a16="http://schemas.microsoft.com/office/drawing/2014/main" id="{551EFB99-1904-7EE3-AAD9-4EDAD823DB1F}"/>
              </a:ext>
            </a:extLst>
          </p:cNvPr>
          <p:cNvSpPr/>
          <p:nvPr/>
        </p:nvSpPr>
        <p:spPr>
          <a:xfrm>
            <a:off x="8610600" y="2833010"/>
            <a:ext cx="3452594" cy="345259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solidFill>
                  <a:schemeClr val="tx1">
                    <a:lumMod val="75000"/>
                    <a:lumOff val="25000"/>
                  </a:schemeClr>
                </a:solidFill>
                <a:latin typeface="Swis721 Blk BT" panose="020B0904030502020204" pitchFamily="34" charset="0"/>
              </a:rPr>
              <a:t>COMMETMENT FG</a:t>
            </a:r>
          </a:p>
        </p:txBody>
      </p:sp>
      <p:sp>
        <p:nvSpPr>
          <p:cNvPr id="2" name="TextBox 1">
            <a:extLst>
              <a:ext uri="{FF2B5EF4-FFF2-40B4-BE49-F238E27FC236}">
                <a16:creationId xmlns:a16="http://schemas.microsoft.com/office/drawing/2014/main" id="{1C5C4AD1-027A-8154-8E07-0843CF13F9AB}"/>
              </a:ext>
            </a:extLst>
          </p:cNvPr>
          <p:cNvSpPr txBox="1"/>
          <p:nvPr/>
        </p:nvSpPr>
        <p:spPr>
          <a:xfrm>
            <a:off x="7464507" y="2391389"/>
            <a:ext cx="2658524" cy="787267"/>
          </a:xfrm>
          <a:prstGeom prst="rect">
            <a:avLst/>
          </a:prstGeom>
          <a:noFill/>
        </p:spPr>
        <p:txBody>
          <a:bodyPr wrap="square">
            <a:spAutoFit/>
          </a:bodyPr>
          <a:lstStyle/>
          <a:p>
            <a:pPr lvl="0" algn="ctr" rtl="0">
              <a:lnSpc>
                <a:spcPct val="150000"/>
              </a:lnSpc>
              <a:spcAft>
                <a:spcPts val="800"/>
              </a:spcAft>
            </a:pPr>
            <a:r>
              <a:rPr lang="en-US" sz="1600" dirty="0">
                <a:effectLst/>
                <a:latin typeface="Swis721 Blk BT" panose="020B0904030502020204" pitchFamily="34" charset="0"/>
                <a:ea typeface="Calibri" panose="020F0502020204030204" pitchFamily="34" charset="0"/>
                <a:cs typeface="Arial" panose="020B0604020202020204" pitchFamily="34" charset="0"/>
              </a:rPr>
              <a:t>Contract Period Type (12,24, &amp; 36) months</a:t>
            </a:r>
            <a:endParaRPr lang="en-US" sz="1600" kern="100" dirty="0">
              <a:effectLst/>
              <a:latin typeface="Swis721 Blk BT" panose="020B090403050202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FC490554-FB1F-1762-ECA4-7EE9E6CD4793}"/>
              </a:ext>
            </a:extLst>
          </p:cNvPr>
          <p:cNvSpPr txBox="1"/>
          <p:nvPr/>
        </p:nvSpPr>
        <p:spPr>
          <a:xfrm>
            <a:off x="9010092" y="4854178"/>
            <a:ext cx="2658524" cy="1156599"/>
          </a:xfrm>
          <a:prstGeom prst="rect">
            <a:avLst/>
          </a:prstGeom>
          <a:noFill/>
        </p:spPr>
        <p:txBody>
          <a:bodyPr wrap="square">
            <a:spAutoFit/>
          </a:bodyPr>
          <a:lstStyle/>
          <a:p>
            <a:pPr lvl="0" algn="ctr" rtl="0">
              <a:lnSpc>
                <a:spcPct val="150000"/>
              </a:lnSpc>
              <a:spcAft>
                <a:spcPts val="800"/>
              </a:spcAft>
            </a:pPr>
            <a:r>
              <a:rPr lang="en-US" sz="1600" dirty="0">
                <a:effectLst/>
                <a:latin typeface="Swis721 Blk BT" panose="020B0904030502020204" pitchFamily="34" charset="0"/>
                <a:ea typeface="Calibri" panose="020F0502020204030204" pitchFamily="34" charset="0"/>
                <a:cs typeface="Arial" panose="020B0604020202020204" pitchFamily="34" charset="0"/>
              </a:rPr>
              <a:t>it indicates customer obligation in terms of contract type</a:t>
            </a:r>
            <a:endParaRPr lang="en-US" sz="1600" kern="100" dirty="0">
              <a:effectLst/>
              <a:latin typeface="Swis721 Blk BT" panose="020B0904030502020204" pitchFamily="34" charset="0"/>
              <a:ea typeface="Calibri" panose="020F0502020204030204" pitchFamily="34" charset="0"/>
              <a:cs typeface="Arial" panose="020B0604020202020204" pitchFamily="34" charset="0"/>
            </a:endParaRPr>
          </a:p>
        </p:txBody>
      </p:sp>
      <p:sp>
        <p:nvSpPr>
          <p:cNvPr id="4" name="Oval 3">
            <a:extLst>
              <a:ext uri="{FF2B5EF4-FFF2-40B4-BE49-F238E27FC236}">
                <a16:creationId xmlns:a16="http://schemas.microsoft.com/office/drawing/2014/main" id="{B7BD4EBF-603C-C6F8-416B-C60C50C5E064}"/>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8" name="Picture 7">
            <a:extLst>
              <a:ext uri="{FF2B5EF4-FFF2-40B4-BE49-F238E27FC236}">
                <a16:creationId xmlns:a16="http://schemas.microsoft.com/office/drawing/2014/main" id="{AC889F88-441C-33DD-A36E-590C658FDB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
        <p:nvSpPr>
          <p:cNvPr id="28" name="Oval 27">
            <a:extLst>
              <a:ext uri="{FF2B5EF4-FFF2-40B4-BE49-F238E27FC236}">
                <a16:creationId xmlns:a16="http://schemas.microsoft.com/office/drawing/2014/main" id="{6AE89320-0C4B-DC18-C513-6EA39528ABB4}"/>
              </a:ext>
            </a:extLst>
          </p:cNvPr>
          <p:cNvSpPr/>
          <p:nvPr/>
        </p:nvSpPr>
        <p:spPr>
          <a:xfrm>
            <a:off x="184374" y="1437077"/>
            <a:ext cx="1336974" cy="137491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group in “years”</a:t>
            </a:r>
          </a:p>
        </p:txBody>
      </p:sp>
    </p:spTree>
    <p:extLst>
      <p:ext uri="{BB962C8B-B14F-4D97-AF65-F5344CB8AC3E}">
        <p14:creationId xmlns:p14="http://schemas.microsoft.com/office/powerpoint/2010/main" val="233603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1" name="Oval 10">
            <a:extLst>
              <a:ext uri="{FF2B5EF4-FFF2-40B4-BE49-F238E27FC236}">
                <a16:creationId xmlns:a16="http://schemas.microsoft.com/office/drawing/2014/main" id="{1D75709E-FA84-B6AB-CA5C-9403DC0C7206}"/>
              </a:ext>
            </a:extLst>
          </p:cNvPr>
          <p:cNvSpPr/>
          <p:nvPr/>
        </p:nvSpPr>
        <p:spPr>
          <a:xfrm>
            <a:off x="117572" y="1446258"/>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MONTHS</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1527591"/>
            <a:ext cx="2700142" cy="270014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a:t>
            </a:r>
            <a:r>
              <a:rPr lang="en-US" sz="1500" b="1" dirty="0" err="1">
                <a:solidFill>
                  <a:schemeClr val="bg1"/>
                </a:solidFill>
                <a:latin typeface="Swis721 Blk BT" panose="020B0904030502020204" pitchFamily="34" charset="0"/>
              </a:rPr>
              <a:t>unchurned</a:t>
            </a:r>
            <a:endParaRPr lang="en-US" sz="1500" b="1" dirty="0">
              <a:solidFill>
                <a:schemeClr val="bg1"/>
              </a:solidFill>
              <a:latin typeface="Swis721 Blk BT" panose="020B0904030502020204" pitchFamily="34" charset="0"/>
            </a:endParaRPr>
          </a:p>
          <a:p>
            <a:pPr algn="ctr"/>
            <a:r>
              <a:rPr lang="en-US" sz="1500" b="1" dirty="0">
                <a:solidFill>
                  <a:schemeClr val="bg1"/>
                </a:solidFill>
                <a:latin typeface="Swis721 Blk BT" panose="020B0904030502020204" pitchFamily="34" charset="0"/>
              </a:rPr>
              <a:t>1 churned</a:t>
            </a:r>
            <a:r>
              <a:rPr lang="en-US" sz="1000" b="1" dirty="0">
                <a:solidFill>
                  <a:schemeClr val="tx1">
                    <a:lumMod val="75000"/>
                    <a:lumOff val="25000"/>
                  </a:schemeClr>
                </a:solidFill>
                <a:latin typeface="Swis721 Blk BT" panose="020B0904030502020204" pitchFamily="34" charset="0"/>
              </a:rPr>
              <a:t> </a:t>
            </a:r>
          </a:p>
          <a:p>
            <a:pPr algn="ct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37</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2" name="TextBox 1">
            <a:extLst>
              <a:ext uri="{FF2B5EF4-FFF2-40B4-BE49-F238E27FC236}">
                <a16:creationId xmlns:a16="http://schemas.microsoft.com/office/drawing/2014/main" id="{429A269C-E4F8-FE9A-26D1-CFBB88F85745}"/>
              </a:ext>
            </a:extLst>
          </p:cNvPr>
          <p:cNvSpPr txBox="1"/>
          <p:nvPr/>
        </p:nvSpPr>
        <p:spPr>
          <a:xfrm>
            <a:off x="773962" y="4906268"/>
            <a:ext cx="2658524" cy="1090042"/>
          </a:xfrm>
          <a:prstGeom prst="rect">
            <a:avLst/>
          </a:prstGeom>
          <a:noFill/>
        </p:spPr>
        <p:txBody>
          <a:bodyPr wrap="square">
            <a:spAutoFit/>
          </a:bodyPr>
          <a:lstStyle/>
          <a:p>
            <a:pPr lvl="0" algn="ctr" rtl="0">
              <a:lnSpc>
                <a:spcPct val="150000"/>
              </a:lnSpc>
              <a:spcAft>
                <a:spcPts val="800"/>
              </a:spcAft>
            </a:pPr>
            <a:r>
              <a:rPr lang="en-US" sz="1500" dirty="0">
                <a:effectLst/>
                <a:latin typeface="Swis721 Blk BT" panose="020B0904030502020204" pitchFamily="34" charset="0"/>
                <a:ea typeface="Calibri" panose="020F0502020204030204" pitchFamily="34" charset="0"/>
                <a:cs typeface="Arial" panose="020B0604020202020204" pitchFamily="34" charset="0"/>
              </a:rPr>
              <a:t>Optical Fiber Previous Speed, 70% of the data are missing </a:t>
            </a:r>
            <a:endParaRPr lang="en-US" sz="1500" kern="100" dirty="0">
              <a:effectLst/>
              <a:latin typeface="Swis721 Blk BT" panose="020B0904030502020204" pitchFamily="34" charset="0"/>
              <a:ea typeface="Calibri" panose="020F050202020403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DC6E075E-3502-25A4-0ACF-AB3B3F1F380D}"/>
              </a:ext>
            </a:extLst>
          </p:cNvPr>
          <p:cNvSpPr txBox="1"/>
          <p:nvPr/>
        </p:nvSpPr>
        <p:spPr>
          <a:xfrm>
            <a:off x="211579" y="2952495"/>
            <a:ext cx="2658524" cy="397545"/>
          </a:xfrm>
          <a:prstGeom prst="rect">
            <a:avLst/>
          </a:prstGeom>
          <a:noFill/>
        </p:spPr>
        <p:txBody>
          <a:bodyPr wrap="square">
            <a:spAutoFit/>
          </a:bodyPr>
          <a:lstStyle/>
          <a:p>
            <a:pPr lvl="0" algn="ctr" rtl="0">
              <a:lnSpc>
                <a:spcPct val="150000"/>
              </a:lnSpc>
              <a:spcAft>
                <a:spcPts val="800"/>
              </a:spcAft>
            </a:pPr>
            <a:r>
              <a:rPr lang="en-US" sz="1500" dirty="0">
                <a:effectLst/>
                <a:latin typeface="Swis721 Blk BT" panose="020B0904030502020204" pitchFamily="34" charset="0"/>
                <a:ea typeface="Calibri" panose="020F0502020204030204" pitchFamily="34" charset="0"/>
                <a:cs typeface="Arial" panose="020B0604020202020204" pitchFamily="34" charset="0"/>
              </a:rPr>
              <a:t>Optical Fiber Speed</a:t>
            </a:r>
            <a:endParaRPr lang="en-US" sz="1500" kern="100" dirty="0">
              <a:effectLst/>
              <a:latin typeface="Swis721 Blk BT" panose="020B0904030502020204" pitchFamily="34" charset="0"/>
              <a:ea typeface="Calibri" panose="020F0502020204030204" pitchFamily="34" charset="0"/>
              <a:cs typeface="Arial" panose="020B0604020202020204" pitchFamily="34" charset="0"/>
            </a:endParaRPr>
          </a:p>
        </p:txBody>
      </p:sp>
      <p:sp>
        <p:nvSpPr>
          <p:cNvPr id="4" name="Oval 3">
            <a:extLst>
              <a:ext uri="{FF2B5EF4-FFF2-40B4-BE49-F238E27FC236}">
                <a16:creationId xmlns:a16="http://schemas.microsoft.com/office/drawing/2014/main" id="{310666DA-264D-0E34-332E-2E6012D2C59A}"/>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6" name="Picture 5">
            <a:extLst>
              <a:ext uri="{FF2B5EF4-FFF2-40B4-BE49-F238E27FC236}">
                <a16:creationId xmlns:a16="http://schemas.microsoft.com/office/drawing/2014/main" id="{98C32273-0B00-3A8B-B57C-5FE8F50B1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
        <p:nvSpPr>
          <p:cNvPr id="21" name="Oval 20">
            <a:extLst>
              <a:ext uri="{FF2B5EF4-FFF2-40B4-BE49-F238E27FC236}">
                <a16:creationId xmlns:a16="http://schemas.microsoft.com/office/drawing/2014/main" id="{DD43546D-F8C8-C0DF-9073-C894EF065A65}"/>
              </a:ext>
            </a:extLst>
          </p:cNvPr>
          <p:cNvSpPr/>
          <p:nvPr/>
        </p:nvSpPr>
        <p:spPr>
          <a:xfrm>
            <a:off x="714875" y="3432762"/>
            <a:ext cx="2786408" cy="278640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OF PREV- SPEED</a:t>
            </a:r>
          </a:p>
        </p:txBody>
      </p:sp>
      <p:pic>
        <p:nvPicPr>
          <p:cNvPr id="41" name="Picture 40">
            <a:extLst>
              <a:ext uri="{FF2B5EF4-FFF2-40B4-BE49-F238E27FC236}">
                <a16:creationId xmlns:a16="http://schemas.microsoft.com/office/drawing/2014/main" id="{CE7BE67B-9103-CBF8-9265-E4C8B80F4F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521916" y="3407655"/>
            <a:ext cx="1464703" cy="1464703"/>
          </a:xfrm>
          <a:prstGeom prst="rect">
            <a:avLst/>
          </a:prstGeom>
          <a:noFill/>
          <a:effectLst>
            <a:reflection stA="0" endPos="65000" dist="50800" dir="5400000" sy="-100000" algn="bl" rotWithShape="0"/>
          </a:effectLst>
        </p:spPr>
      </p:pic>
      <p:sp>
        <p:nvSpPr>
          <p:cNvPr id="8" name="TextBox 7">
            <a:extLst>
              <a:ext uri="{FF2B5EF4-FFF2-40B4-BE49-F238E27FC236}">
                <a16:creationId xmlns:a16="http://schemas.microsoft.com/office/drawing/2014/main" id="{16D139B0-44A9-3D3D-C2C1-5BD22243068E}"/>
              </a:ext>
            </a:extLst>
          </p:cNvPr>
          <p:cNvSpPr txBox="1"/>
          <p:nvPr/>
        </p:nvSpPr>
        <p:spPr>
          <a:xfrm>
            <a:off x="818470" y="4983514"/>
            <a:ext cx="2658524" cy="402803"/>
          </a:xfrm>
          <a:prstGeom prst="rect">
            <a:avLst/>
          </a:prstGeom>
          <a:noFill/>
        </p:spPr>
        <p:txBody>
          <a:bodyPr wrap="square">
            <a:spAutoFit/>
          </a:bodyPr>
          <a:lstStyle/>
          <a:p>
            <a:pPr lvl="0" algn="ctr" rtl="0">
              <a:lnSpc>
                <a:spcPct val="150000"/>
              </a:lnSpc>
              <a:spcAft>
                <a:spcPts val="800"/>
              </a:spcAft>
            </a:pPr>
            <a:r>
              <a:rPr lang="en-US" sz="1500" dirty="0">
                <a:latin typeface="Swis721 Blk BT" panose="020B0904030502020204" pitchFamily="34" charset="0"/>
                <a:ea typeface="Calibri" panose="020F0502020204030204" pitchFamily="34" charset="0"/>
                <a:cs typeface="Arial" panose="020B0604020202020204" pitchFamily="34" charset="0"/>
              </a:rPr>
              <a:t>Previous </a:t>
            </a:r>
            <a:r>
              <a:rPr lang="en-US" sz="1500" dirty="0">
                <a:effectLst/>
                <a:latin typeface="Swis721 Blk BT" panose="020B0904030502020204" pitchFamily="34" charset="0"/>
                <a:ea typeface="Calibri" panose="020F0502020204030204" pitchFamily="34" charset="0"/>
                <a:cs typeface="Arial" panose="020B0604020202020204" pitchFamily="34" charset="0"/>
              </a:rPr>
              <a:t>Optical Fiber Speed</a:t>
            </a:r>
            <a:endParaRPr lang="en-US" sz="1500" kern="100" dirty="0">
              <a:effectLst/>
              <a:latin typeface="Swis721 Blk BT" panose="020B09040305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2363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a:t>
            </a:r>
            <a:r>
              <a:rPr lang="en-US" sz="1500" b="1" dirty="0" err="1">
                <a:solidFill>
                  <a:schemeClr val="bg1"/>
                </a:solidFill>
                <a:latin typeface="Swis721 Blk BT" panose="020B0904030502020204" pitchFamily="34" charset="0"/>
              </a:rPr>
              <a:t>unchurned</a:t>
            </a:r>
            <a:endParaRPr lang="en-US" sz="1500" b="1" dirty="0">
              <a:solidFill>
                <a:schemeClr val="bg1"/>
              </a:solidFill>
              <a:latin typeface="Swis721 Blk BT" panose="020B0904030502020204" pitchFamily="34" charset="0"/>
            </a:endParaRPr>
          </a:p>
          <a:p>
            <a:pPr algn="ctr"/>
            <a:r>
              <a:rPr lang="en-US" sz="1500" b="1" dirty="0">
                <a:solidFill>
                  <a:schemeClr val="bg1"/>
                </a:solidFill>
                <a:latin typeface="Swis721 Blk BT" panose="020B0904030502020204" pitchFamily="34" charset="0"/>
              </a:rPr>
              <a:t>1 churned</a:t>
            </a: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38</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pic>
        <p:nvPicPr>
          <p:cNvPr id="2" name="Picture 1">
            <a:extLst>
              <a:ext uri="{FF2B5EF4-FFF2-40B4-BE49-F238E27FC236}">
                <a16:creationId xmlns:a16="http://schemas.microsoft.com/office/drawing/2014/main" id="{DB9F2CC4-7375-5DAC-A85E-3373FD40A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313657" y="4130906"/>
            <a:ext cx="888247" cy="888247"/>
          </a:xfrm>
          <a:prstGeom prst="rect">
            <a:avLst/>
          </a:prstGeom>
          <a:noFill/>
          <a:effectLst>
            <a:reflection stA="0" endPos="65000" dist="50800" dir="5400000" sy="-100000" algn="bl" rotWithShape="0"/>
          </a:effectLst>
        </p:spPr>
      </p:pic>
      <p:sp>
        <p:nvSpPr>
          <p:cNvPr id="22" name="Oval 21">
            <a:extLst>
              <a:ext uri="{FF2B5EF4-FFF2-40B4-BE49-F238E27FC236}">
                <a16:creationId xmlns:a16="http://schemas.microsoft.com/office/drawing/2014/main" id="{057484B1-9E0B-95F3-733F-077FACACF00A}"/>
              </a:ext>
            </a:extLst>
          </p:cNvPr>
          <p:cNvSpPr/>
          <p:nvPr/>
        </p:nvSpPr>
        <p:spPr>
          <a:xfrm>
            <a:off x="6794845" y="133272"/>
            <a:ext cx="3167348" cy="316734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a:solidFill>
                  <a:schemeClr val="tx1">
                    <a:lumMod val="75000"/>
                    <a:lumOff val="25000"/>
                  </a:schemeClr>
                </a:solidFill>
                <a:latin typeface="Swis721 Blk BT" panose="020B0904030502020204" pitchFamily="34" charset="0"/>
              </a:rPr>
              <a:t>MIGRATION FLAG</a:t>
            </a:r>
          </a:p>
        </p:txBody>
      </p:sp>
      <p:sp>
        <p:nvSpPr>
          <p:cNvPr id="6" name="TextBox 5">
            <a:extLst>
              <a:ext uri="{FF2B5EF4-FFF2-40B4-BE49-F238E27FC236}">
                <a16:creationId xmlns:a16="http://schemas.microsoft.com/office/drawing/2014/main" id="{EE3AEFDF-5FF1-3AD5-D545-76FD37C2CBB9}"/>
              </a:ext>
            </a:extLst>
          </p:cNvPr>
          <p:cNvSpPr txBox="1"/>
          <p:nvPr/>
        </p:nvSpPr>
        <p:spPr>
          <a:xfrm>
            <a:off x="7049257" y="1757022"/>
            <a:ext cx="2658524" cy="1436291"/>
          </a:xfrm>
          <a:prstGeom prst="rect">
            <a:avLst/>
          </a:prstGeom>
          <a:noFill/>
        </p:spPr>
        <p:txBody>
          <a:bodyPr wrap="square">
            <a:spAutoFit/>
          </a:bodyPr>
          <a:lstStyle/>
          <a:p>
            <a:pPr lvl="0" algn="ctr" rtl="0">
              <a:lnSpc>
                <a:spcPct val="150000"/>
              </a:lnSpc>
              <a:spcAft>
                <a:spcPts val="800"/>
              </a:spcAft>
            </a:pPr>
            <a:r>
              <a:rPr lang="en-US" sz="1500" dirty="0">
                <a:effectLst/>
                <a:latin typeface="Swis721 Blk BT" panose="020B0904030502020204" pitchFamily="34" charset="0"/>
                <a:ea typeface="Calibri" panose="020F0502020204030204" pitchFamily="34" charset="0"/>
                <a:cs typeface="Arial" panose="020B0604020202020204" pitchFamily="34" charset="0"/>
              </a:rPr>
              <a:t>It represents the customer upgrade to a higher contract period type</a:t>
            </a:r>
            <a:endParaRPr lang="en-US" sz="1500" kern="100" dirty="0">
              <a:effectLst/>
              <a:latin typeface="Swis721 Blk BT" panose="020B0904030502020204" pitchFamily="34" charset="0"/>
              <a:ea typeface="Calibri" panose="020F0502020204030204" pitchFamily="34" charset="0"/>
              <a:cs typeface="Arial" panose="020B0604020202020204" pitchFamily="34" charset="0"/>
            </a:endParaRPr>
          </a:p>
        </p:txBody>
      </p:sp>
      <p:sp>
        <p:nvSpPr>
          <p:cNvPr id="4" name="Oval 3">
            <a:extLst>
              <a:ext uri="{FF2B5EF4-FFF2-40B4-BE49-F238E27FC236}">
                <a16:creationId xmlns:a16="http://schemas.microsoft.com/office/drawing/2014/main" id="{89714AFF-BDE8-F9F7-5AE7-5BD78B4A290B}"/>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8" name="Picture 7">
            <a:extLst>
              <a:ext uri="{FF2B5EF4-FFF2-40B4-BE49-F238E27FC236}">
                <a16:creationId xmlns:a16="http://schemas.microsoft.com/office/drawing/2014/main" id="{F7E0F28F-C219-A23E-B7FC-B650E06F0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
        <p:nvSpPr>
          <p:cNvPr id="28" name="Oval 27">
            <a:extLst>
              <a:ext uri="{FF2B5EF4-FFF2-40B4-BE49-F238E27FC236}">
                <a16:creationId xmlns:a16="http://schemas.microsoft.com/office/drawing/2014/main" id="{E037AA7E-DA4C-9C0F-95E6-EC56C26CB2F7}"/>
              </a:ext>
            </a:extLst>
          </p:cNvPr>
          <p:cNvSpPr/>
          <p:nvPr/>
        </p:nvSpPr>
        <p:spPr>
          <a:xfrm>
            <a:off x="184374" y="1437077"/>
            <a:ext cx="1336974" cy="137491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group in “years”</a:t>
            </a:r>
          </a:p>
        </p:txBody>
      </p:sp>
    </p:spTree>
    <p:extLst>
      <p:ext uri="{BB962C8B-B14F-4D97-AF65-F5344CB8AC3E}">
        <p14:creationId xmlns:p14="http://schemas.microsoft.com/office/powerpoint/2010/main" val="33497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a:t>
            </a:r>
            <a:r>
              <a:rPr lang="en-US" sz="1500" b="1" dirty="0" err="1">
                <a:solidFill>
                  <a:schemeClr val="bg1"/>
                </a:solidFill>
                <a:latin typeface="Swis721 Blk BT" panose="020B0904030502020204" pitchFamily="34" charset="0"/>
              </a:rPr>
              <a:t>unchurned</a:t>
            </a:r>
            <a:endParaRPr lang="en-US" sz="1500" b="1" dirty="0">
              <a:solidFill>
                <a:schemeClr val="bg1"/>
              </a:solidFill>
              <a:latin typeface="Swis721 Blk BT" panose="020B0904030502020204" pitchFamily="34" charset="0"/>
            </a:endParaRPr>
          </a:p>
          <a:p>
            <a:pPr algn="ctr"/>
            <a:r>
              <a:rPr lang="en-US" sz="1500" b="1" dirty="0">
                <a:solidFill>
                  <a:schemeClr val="bg1"/>
                </a:solidFill>
                <a:latin typeface="Swis721 Blk BT" panose="020B0904030502020204" pitchFamily="34" charset="0"/>
              </a:rPr>
              <a:t>1 churned</a:t>
            </a:r>
            <a:r>
              <a:rPr lang="en-US" sz="1000" b="1" dirty="0">
                <a:solidFill>
                  <a:schemeClr val="tx1">
                    <a:lumMod val="75000"/>
                    <a:lumOff val="25000"/>
                  </a:schemeClr>
                </a:solidFill>
                <a:latin typeface="Swis721 Blk BT" panose="020B0904030502020204" pitchFamily="34" charset="0"/>
              </a:rPr>
              <a:t> </a:t>
            </a:r>
          </a:p>
        </p:txBody>
      </p:sp>
      <p:sp>
        <p:nvSpPr>
          <p:cNvPr id="36" name="Oval 35">
            <a:extLst>
              <a:ext uri="{FF2B5EF4-FFF2-40B4-BE49-F238E27FC236}">
                <a16:creationId xmlns:a16="http://schemas.microsoft.com/office/drawing/2014/main" id="{0CF00BC6-0F64-8B88-9380-0187251ACFF1}"/>
              </a:ext>
            </a:extLst>
          </p:cNvPr>
          <p:cNvSpPr/>
          <p:nvPr/>
        </p:nvSpPr>
        <p:spPr>
          <a:xfrm>
            <a:off x="2518687" y="3412796"/>
            <a:ext cx="1883102" cy="1883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3027935" y="162352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a:t>
            </a:r>
          </a:p>
          <a:p>
            <a:pPr algn="ctr"/>
            <a:r>
              <a:rPr lang="en-US" sz="1000" b="1" dirty="0">
                <a:solidFill>
                  <a:schemeClr val="tx1">
                    <a:lumMod val="75000"/>
                    <a:lumOff val="25000"/>
                  </a:schemeClr>
                </a:solidFill>
                <a:latin typeface="Swis721 Blk BT" panose="020B0904030502020204" pitchFamily="34" charset="0"/>
              </a:rPr>
              <a:t>MONTH 2 </a:t>
            </a:r>
          </a:p>
        </p:txBody>
      </p:sp>
      <p:sp>
        <p:nvSpPr>
          <p:cNvPr id="40" name="Oval 39">
            <a:extLst>
              <a:ext uri="{FF2B5EF4-FFF2-40B4-BE49-F238E27FC236}">
                <a16:creationId xmlns:a16="http://schemas.microsoft.com/office/drawing/2014/main" id="{C95E2CE0-98DC-79D2-19EC-D1572C1E6C32}"/>
              </a:ext>
            </a:extLst>
          </p:cNvPr>
          <p:cNvSpPr/>
          <p:nvPr/>
        </p:nvSpPr>
        <p:spPr>
          <a:xfrm>
            <a:off x="1934577" y="50743"/>
            <a:ext cx="1761560" cy="17615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9179093" y="2960846"/>
            <a:ext cx="2884102" cy="290457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39</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27" name="Oval 26">
            <a:extLst>
              <a:ext uri="{FF2B5EF4-FFF2-40B4-BE49-F238E27FC236}">
                <a16:creationId xmlns:a16="http://schemas.microsoft.com/office/drawing/2014/main" id="{2BB5942D-629A-FAB3-92B0-3CA3A2F91D58}"/>
              </a:ext>
            </a:extLst>
          </p:cNvPr>
          <p:cNvSpPr/>
          <p:nvPr/>
        </p:nvSpPr>
        <p:spPr>
          <a:xfrm>
            <a:off x="8950585" y="146571"/>
            <a:ext cx="3154049" cy="315404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LAST POWER VALIDATION</a:t>
            </a:r>
          </a:p>
        </p:txBody>
      </p:sp>
      <p:pic>
        <p:nvPicPr>
          <p:cNvPr id="6" name="Picture 5">
            <a:extLst>
              <a:ext uri="{FF2B5EF4-FFF2-40B4-BE49-F238E27FC236}">
                <a16:creationId xmlns:a16="http://schemas.microsoft.com/office/drawing/2014/main" id="{0E959B2B-BC4D-1F23-363B-AFB3EB460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9876541" y="351836"/>
            <a:ext cx="1464703" cy="1464703"/>
          </a:xfrm>
          <a:prstGeom prst="rect">
            <a:avLst/>
          </a:prstGeom>
          <a:noFill/>
          <a:effectLst>
            <a:reflection stA="0" endPos="65000" dist="50800" dir="5400000" sy="-100000" algn="bl" rotWithShape="0"/>
          </a:effectLst>
        </p:spPr>
      </p:pic>
      <p:sp>
        <p:nvSpPr>
          <p:cNvPr id="8" name="TextBox 7">
            <a:extLst>
              <a:ext uri="{FF2B5EF4-FFF2-40B4-BE49-F238E27FC236}">
                <a16:creationId xmlns:a16="http://schemas.microsoft.com/office/drawing/2014/main" id="{FFDCDDF8-5020-301C-5699-911B1604EA07}"/>
              </a:ext>
            </a:extLst>
          </p:cNvPr>
          <p:cNvSpPr txBox="1"/>
          <p:nvPr/>
        </p:nvSpPr>
        <p:spPr>
          <a:xfrm>
            <a:off x="9270647" y="4575350"/>
            <a:ext cx="2658524" cy="1090042"/>
          </a:xfrm>
          <a:prstGeom prst="rect">
            <a:avLst/>
          </a:prstGeom>
          <a:noFill/>
        </p:spPr>
        <p:txBody>
          <a:bodyPr wrap="square">
            <a:spAutoFit/>
          </a:bodyPr>
          <a:lstStyle/>
          <a:p>
            <a:pPr lvl="0" algn="ctr" rtl="0">
              <a:lnSpc>
                <a:spcPct val="150000"/>
              </a:lnSpc>
              <a:spcAft>
                <a:spcPts val="800"/>
              </a:spcAft>
            </a:pPr>
            <a:r>
              <a:rPr lang="en-US" sz="1500" kern="100" dirty="0">
                <a:effectLst/>
                <a:latin typeface="Swis721 Blk BT" panose="020B0904030502020204" pitchFamily="34" charset="0"/>
                <a:ea typeface="Calibri" panose="020F0502020204030204" pitchFamily="34" charset="0"/>
                <a:cs typeface="Arial" panose="020B0604020202020204" pitchFamily="34" charset="0"/>
              </a:rPr>
              <a:t>There is no relationship with other features or the target</a:t>
            </a:r>
          </a:p>
        </p:txBody>
      </p:sp>
      <p:pic>
        <p:nvPicPr>
          <p:cNvPr id="28" name="Picture 27">
            <a:extLst>
              <a:ext uri="{FF2B5EF4-FFF2-40B4-BE49-F238E27FC236}">
                <a16:creationId xmlns:a16="http://schemas.microsoft.com/office/drawing/2014/main" id="{29DB2DF7-AA9D-98D1-FC7D-67FA8BE4D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9861386" y="2943409"/>
            <a:ext cx="1464703" cy="1464703"/>
          </a:xfrm>
          <a:prstGeom prst="rect">
            <a:avLst/>
          </a:prstGeom>
          <a:noFill/>
          <a:effectLst>
            <a:reflection stA="0" endPos="65000" dist="50800" dir="5400000" sy="-100000" algn="bl" rotWithShape="0"/>
          </a:effectLst>
        </p:spPr>
      </p:pic>
      <p:sp>
        <p:nvSpPr>
          <p:cNvPr id="25" name="Oval 24">
            <a:extLst>
              <a:ext uri="{FF2B5EF4-FFF2-40B4-BE49-F238E27FC236}">
                <a16:creationId xmlns:a16="http://schemas.microsoft.com/office/drawing/2014/main" id="{B7C54443-9A29-1192-1F36-69C3999E9C5E}"/>
              </a:ext>
            </a:extLst>
          </p:cNvPr>
          <p:cNvSpPr/>
          <p:nvPr/>
        </p:nvSpPr>
        <p:spPr>
          <a:xfrm>
            <a:off x="77455" y="3638887"/>
            <a:ext cx="2830760" cy="28307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3951480"/>
            <a:ext cx="2809744" cy="28097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LAST LINK STATUS</a:t>
            </a:r>
          </a:p>
        </p:txBody>
      </p:sp>
      <p:pic>
        <p:nvPicPr>
          <p:cNvPr id="32" name="Picture 31">
            <a:extLst>
              <a:ext uri="{FF2B5EF4-FFF2-40B4-BE49-F238E27FC236}">
                <a16:creationId xmlns:a16="http://schemas.microsoft.com/office/drawing/2014/main" id="{86F4B3A5-55D0-93AB-FA97-82EE73E9B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3110197" y="3908801"/>
            <a:ext cx="1464703" cy="1464703"/>
          </a:xfrm>
          <a:prstGeom prst="rect">
            <a:avLst/>
          </a:prstGeom>
          <a:noFill/>
          <a:effectLst>
            <a:reflection stA="0" endPos="65000" dist="50800" dir="5400000" sy="-100000" algn="bl" rotWithShape="0"/>
          </a:effectLst>
        </p:spPr>
      </p:pic>
      <p:pic>
        <p:nvPicPr>
          <p:cNvPr id="35" name="Picture 34">
            <a:extLst>
              <a:ext uri="{FF2B5EF4-FFF2-40B4-BE49-F238E27FC236}">
                <a16:creationId xmlns:a16="http://schemas.microsoft.com/office/drawing/2014/main" id="{44184053-DFF4-B35E-D7F0-D9DF5FC74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527155" y="3831367"/>
            <a:ext cx="1464703" cy="1464703"/>
          </a:xfrm>
          <a:prstGeom prst="rect">
            <a:avLst/>
          </a:prstGeom>
          <a:noFill/>
          <a:effectLst>
            <a:reflection stA="0" endPos="65000" dist="50800" dir="5400000" sy="-100000" algn="bl" rotWithShape="0"/>
          </a:effectLst>
        </p:spPr>
      </p:pic>
      <p:sp>
        <p:nvSpPr>
          <p:cNvPr id="2" name="TextBox 1">
            <a:extLst>
              <a:ext uri="{FF2B5EF4-FFF2-40B4-BE49-F238E27FC236}">
                <a16:creationId xmlns:a16="http://schemas.microsoft.com/office/drawing/2014/main" id="{86A4A900-EAAD-5C30-3FAD-667323360A71}"/>
              </a:ext>
            </a:extLst>
          </p:cNvPr>
          <p:cNvSpPr txBox="1"/>
          <p:nvPr/>
        </p:nvSpPr>
        <p:spPr>
          <a:xfrm>
            <a:off x="2450057" y="5490463"/>
            <a:ext cx="2658524" cy="1090042"/>
          </a:xfrm>
          <a:prstGeom prst="rect">
            <a:avLst/>
          </a:prstGeom>
          <a:noFill/>
        </p:spPr>
        <p:txBody>
          <a:bodyPr wrap="square">
            <a:spAutoFit/>
          </a:bodyPr>
          <a:lstStyle/>
          <a:p>
            <a:pPr lvl="0" algn="ctr" rtl="0">
              <a:lnSpc>
                <a:spcPct val="150000"/>
              </a:lnSpc>
              <a:spcAft>
                <a:spcPts val="800"/>
              </a:spcAft>
            </a:pPr>
            <a:r>
              <a:rPr lang="en-US" sz="1500" kern="100" dirty="0">
                <a:effectLst/>
                <a:latin typeface="Swis721 Blk BT" panose="020B0904030502020204" pitchFamily="34" charset="0"/>
                <a:ea typeface="Calibri" panose="020F0502020204030204" pitchFamily="34" charset="0"/>
                <a:cs typeface="Arial" panose="020B0604020202020204" pitchFamily="34" charset="0"/>
              </a:rPr>
              <a:t>There is no relationship with other features or the target</a:t>
            </a:r>
          </a:p>
        </p:txBody>
      </p:sp>
      <p:sp>
        <p:nvSpPr>
          <p:cNvPr id="37" name="TextBox 36">
            <a:extLst>
              <a:ext uri="{FF2B5EF4-FFF2-40B4-BE49-F238E27FC236}">
                <a16:creationId xmlns:a16="http://schemas.microsoft.com/office/drawing/2014/main" id="{B91A2DAD-C72B-EEAB-17DD-D88395DE052A}"/>
              </a:ext>
            </a:extLst>
          </p:cNvPr>
          <p:cNvSpPr txBox="1"/>
          <p:nvPr/>
        </p:nvSpPr>
        <p:spPr>
          <a:xfrm>
            <a:off x="60629" y="5277233"/>
            <a:ext cx="2658524" cy="1023550"/>
          </a:xfrm>
          <a:prstGeom prst="rect">
            <a:avLst/>
          </a:prstGeom>
          <a:noFill/>
        </p:spPr>
        <p:txBody>
          <a:bodyPr wrap="square">
            <a:spAutoFit/>
          </a:bodyPr>
          <a:lstStyle/>
          <a:p>
            <a:pPr lvl="0" algn="ctr" rtl="0">
              <a:lnSpc>
                <a:spcPct val="150000"/>
              </a:lnSpc>
              <a:spcAft>
                <a:spcPts val="800"/>
              </a:spcAft>
            </a:pPr>
            <a:r>
              <a:rPr lang="en-US" sz="1400" kern="100" dirty="0">
                <a:effectLst/>
                <a:latin typeface="Swis721 Blk BT" panose="020B0904030502020204" pitchFamily="34" charset="0"/>
                <a:ea typeface="Calibri" panose="020F0502020204030204" pitchFamily="34" charset="0"/>
                <a:cs typeface="Arial" panose="020B0604020202020204" pitchFamily="34" charset="0"/>
              </a:rPr>
              <a:t>There is no relationship with other features or the target</a:t>
            </a:r>
          </a:p>
        </p:txBody>
      </p:sp>
      <p:sp>
        <p:nvSpPr>
          <p:cNvPr id="4" name="Oval 3">
            <a:extLst>
              <a:ext uri="{FF2B5EF4-FFF2-40B4-BE49-F238E27FC236}">
                <a16:creationId xmlns:a16="http://schemas.microsoft.com/office/drawing/2014/main" id="{D17F3C4E-2035-B042-FA0F-FF39D67E26F8}"/>
              </a:ext>
            </a:extLst>
          </p:cNvPr>
          <p:cNvSpPr/>
          <p:nvPr/>
        </p:nvSpPr>
        <p:spPr>
          <a:xfrm>
            <a:off x="184374" y="1437077"/>
            <a:ext cx="1336974" cy="137491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group in “years”</a:t>
            </a:r>
          </a:p>
        </p:txBody>
      </p:sp>
      <p:sp>
        <p:nvSpPr>
          <p:cNvPr id="41" name="TextBox 40">
            <a:extLst>
              <a:ext uri="{FF2B5EF4-FFF2-40B4-BE49-F238E27FC236}">
                <a16:creationId xmlns:a16="http://schemas.microsoft.com/office/drawing/2014/main" id="{7B9EF0BE-3C28-A7A9-5C61-E89B1F63034A}"/>
              </a:ext>
            </a:extLst>
          </p:cNvPr>
          <p:cNvSpPr txBox="1"/>
          <p:nvPr/>
        </p:nvSpPr>
        <p:spPr>
          <a:xfrm>
            <a:off x="9255605" y="1919776"/>
            <a:ext cx="2658524" cy="1090042"/>
          </a:xfrm>
          <a:prstGeom prst="rect">
            <a:avLst/>
          </a:prstGeom>
          <a:noFill/>
        </p:spPr>
        <p:txBody>
          <a:bodyPr wrap="square">
            <a:spAutoFit/>
          </a:bodyPr>
          <a:lstStyle/>
          <a:p>
            <a:pPr lvl="0" algn="ctr" rtl="0">
              <a:lnSpc>
                <a:spcPct val="150000"/>
              </a:lnSpc>
              <a:spcAft>
                <a:spcPts val="800"/>
              </a:spcAft>
            </a:pPr>
            <a:r>
              <a:rPr lang="en-US" sz="1500" kern="100" dirty="0">
                <a:effectLst/>
                <a:latin typeface="Swis721 Blk BT" panose="020B0904030502020204" pitchFamily="34" charset="0"/>
                <a:ea typeface="Calibri" panose="020F0502020204030204" pitchFamily="34" charset="0"/>
                <a:cs typeface="Arial" panose="020B0604020202020204" pitchFamily="34" charset="0"/>
              </a:rPr>
              <a:t>There is no relationship with other features or the target</a:t>
            </a:r>
          </a:p>
        </p:txBody>
      </p:sp>
    </p:spTree>
    <p:extLst>
      <p:ext uri="{BB962C8B-B14F-4D97-AF65-F5344CB8AC3E}">
        <p14:creationId xmlns:p14="http://schemas.microsoft.com/office/powerpoint/2010/main" val="230950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9125" y="1368550"/>
            <a:ext cx="12192000" cy="1327138"/>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125434" y="1769340"/>
            <a:ext cx="4529752"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O  U T L I N E S</a:t>
            </a:r>
          </a:p>
        </p:txBody>
      </p:sp>
      <p:pic>
        <p:nvPicPr>
          <p:cNvPr id="5" name="Picture 4">
            <a:extLst>
              <a:ext uri="{FF2B5EF4-FFF2-40B4-BE49-F238E27FC236}">
                <a16:creationId xmlns:a16="http://schemas.microsoft.com/office/drawing/2014/main" id="{CC46F681-C4BA-6471-2676-8B8C2F6A5C4A}"/>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tretch>
            <a:fillRect/>
          </a:stretch>
        </p:blipFill>
        <p:spPr>
          <a:xfrm>
            <a:off x="7594738" y="457200"/>
            <a:ext cx="4646390" cy="6527613"/>
          </a:xfrm>
          <a:prstGeom prst="rect">
            <a:avLst/>
          </a:prstGeom>
          <a:effectLst>
            <a:glow rad="127000">
              <a:schemeClr val="accent1">
                <a:alpha val="0"/>
              </a:schemeClr>
            </a:glow>
            <a:outerShdw blurRad="50800" dir="5400000" algn="ctr" rotWithShape="0">
              <a:srgbClr val="000000">
                <a:alpha val="0"/>
              </a:srgbClr>
            </a:outerShdw>
            <a:reflection stA="0" endPos="65000" dist="50800" dir="5400000" sy="-100000" algn="bl" rotWithShape="0"/>
          </a:effectLst>
        </p:spPr>
      </p:pic>
      <p:sp>
        <p:nvSpPr>
          <p:cNvPr id="6" name="Rectangle 5">
            <a:extLst>
              <a:ext uri="{FF2B5EF4-FFF2-40B4-BE49-F238E27FC236}">
                <a16:creationId xmlns:a16="http://schemas.microsoft.com/office/drawing/2014/main" id="{A6FDEDF4-B392-A1FA-F7F9-583856B218C0}"/>
              </a:ext>
            </a:extLst>
          </p:cNvPr>
          <p:cNvSpPr/>
          <p:nvPr/>
        </p:nvSpPr>
        <p:spPr>
          <a:xfrm>
            <a:off x="-415636" y="3235037"/>
            <a:ext cx="7370618" cy="574964"/>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BA9695-0E13-5F60-0C7C-84FD6BAAF4C0}"/>
              </a:ext>
            </a:extLst>
          </p:cNvPr>
          <p:cNvSpPr/>
          <p:nvPr/>
        </p:nvSpPr>
        <p:spPr>
          <a:xfrm>
            <a:off x="-415636" y="3985952"/>
            <a:ext cx="7370618" cy="574964"/>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EC47D9-F9B9-7B7E-8FC2-E94F88877F07}"/>
              </a:ext>
            </a:extLst>
          </p:cNvPr>
          <p:cNvSpPr/>
          <p:nvPr/>
        </p:nvSpPr>
        <p:spPr>
          <a:xfrm>
            <a:off x="-415636" y="4737007"/>
            <a:ext cx="7370618" cy="511612"/>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C59445-E02A-D285-6A24-3B5B47FE1D5E}"/>
              </a:ext>
            </a:extLst>
          </p:cNvPr>
          <p:cNvSpPr/>
          <p:nvPr/>
        </p:nvSpPr>
        <p:spPr>
          <a:xfrm>
            <a:off x="-415636" y="5403361"/>
            <a:ext cx="7370618" cy="511612"/>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8486491-8A20-9BAE-5ECC-D95739716111}"/>
              </a:ext>
            </a:extLst>
          </p:cNvPr>
          <p:cNvSpPr txBox="1"/>
          <p:nvPr/>
        </p:nvSpPr>
        <p:spPr>
          <a:xfrm>
            <a:off x="369846" y="3317416"/>
            <a:ext cx="4036545"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PROBLEM DEFINITION</a:t>
            </a:r>
          </a:p>
        </p:txBody>
      </p:sp>
      <p:sp>
        <p:nvSpPr>
          <p:cNvPr id="18" name="TextBox 17">
            <a:extLst>
              <a:ext uri="{FF2B5EF4-FFF2-40B4-BE49-F238E27FC236}">
                <a16:creationId xmlns:a16="http://schemas.microsoft.com/office/drawing/2014/main" id="{1C51B925-C19A-461F-2172-25A705C5E898}"/>
              </a:ext>
            </a:extLst>
          </p:cNvPr>
          <p:cNvSpPr txBox="1"/>
          <p:nvPr/>
        </p:nvSpPr>
        <p:spPr>
          <a:xfrm>
            <a:off x="369846" y="4826808"/>
            <a:ext cx="3398589"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FEATURES</a:t>
            </a:r>
          </a:p>
        </p:txBody>
      </p:sp>
      <p:sp>
        <p:nvSpPr>
          <p:cNvPr id="19" name="TextBox 18">
            <a:extLst>
              <a:ext uri="{FF2B5EF4-FFF2-40B4-BE49-F238E27FC236}">
                <a16:creationId xmlns:a16="http://schemas.microsoft.com/office/drawing/2014/main" id="{B1772CF7-D582-9503-0F00-B434B7BB9F05}"/>
              </a:ext>
            </a:extLst>
          </p:cNvPr>
          <p:cNvSpPr txBox="1"/>
          <p:nvPr/>
        </p:nvSpPr>
        <p:spPr>
          <a:xfrm>
            <a:off x="375331" y="5463520"/>
            <a:ext cx="4488557"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HYPOTHESIS</a:t>
            </a:r>
          </a:p>
        </p:txBody>
      </p:sp>
      <p:pic>
        <p:nvPicPr>
          <p:cNvPr id="22" name="Picture 21">
            <a:extLst>
              <a:ext uri="{FF2B5EF4-FFF2-40B4-BE49-F238E27FC236}">
                <a16:creationId xmlns:a16="http://schemas.microsoft.com/office/drawing/2014/main" id="{D4E19E1B-F650-2649-E46D-C0657CFAF569}"/>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7386" b="493"/>
          <a:stretch/>
        </p:blipFill>
        <p:spPr>
          <a:xfrm>
            <a:off x="-449148" y="7407880"/>
            <a:ext cx="12231314" cy="3825774"/>
          </a:xfrm>
          <a:prstGeom prst="rect">
            <a:avLst/>
          </a:prstGeom>
        </p:spPr>
      </p:pic>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25" name="TextBox 24">
            <a:extLst>
              <a:ext uri="{FF2B5EF4-FFF2-40B4-BE49-F238E27FC236}">
                <a16:creationId xmlns:a16="http://schemas.microsoft.com/office/drawing/2014/main" id="{25C6D879-3F50-95A2-4133-170A9EB34672}"/>
              </a:ext>
            </a:extLst>
          </p:cNvPr>
          <p:cNvSpPr txBox="1"/>
          <p:nvPr/>
        </p:nvSpPr>
        <p:spPr>
          <a:xfrm>
            <a:off x="3096992" y="711111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OF DEFINITION</a:t>
            </a:r>
          </a:p>
        </p:txBody>
      </p:sp>
      <p:cxnSp>
        <p:nvCxnSpPr>
          <p:cNvPr id="4" name="Straight Connector 3">
            <a:extLst>
              <a:ext uri="{FF2B5EF4-FFF2-40B4-BE49-F238E27FC236}">
                <a16:creationId xmlns:a16="http://schemas.microsoft.com/office/drawing/2014/main" id="{F962C9D6-742E-EA1A-C73F-5A2281E0853E}"/>
              </a:ext>
            </a:extLst>
          </p:cNvPr>
          <p:cNvCxnSpPr>
            <a:cxnSpLocks/>
          </p:cNvCxnSpPr>
          <p:nvPr/>
        </p:nvCxnSpPr>
        <p:spPr>
          <a:xfrm>
            <a:off x="316681" y="2695688"/>
            <a:ext cx="0" cy="4162308"/>
          </a:xfrm>
          <a:prstGeom prst="line">
            <a:avLst/>
          </a:prstGeom>
          <a:ln w="57150">
            <a:solidFill>
              <a:schemeClr val="bg2">
                <a:lumMod val="25000"/>
              </a:schemeClr>
            </a:solidFill>
          </a:ln>
        </p:spPr>
        <p:style>
          <a:lnRef idx="3">
            <a:schemeClr val="dk1"/>
          </a:lnRef>
          <a:fillRef idx="0">
            <a:schemeClr val="dk1"/>
          </a:fillRef>
          <a:effectRef idx="2">
            <a:schemeClr val="dk1"/>
          </a:effectRef>
          <a:fontRef idx="minor">
            <a:schemeClr val="tx1"/>
          </a:fontRef>
        </p:style>
      </p:cxnSp>
      <p:sp>
        <p:nvSpPr>
          <p:cNvPr id="27" name="Slide Number Placeholder 26">
            <a:extLst>
              <a:ext uri="{FF2B5EF4-FFF2-40B4-BE49-F238E27FC236}">
                <a16:creationId xmlns:a16="http://schemas.microsoft.com/office/drawing/2014/main" id="{4EE2D3EC-82DA-BE02-A948-86C1EEA006FC}"/>
              </a:ext>
            </a:extLst>
          </p:cNvPr>
          <p:cNvSpPr>
            <a:spLocks noGrp="1"/>
          </p:cNvSpPr>
          <p:nvPr>
            <p:ph type="sldNum" sz="quarter" idx="12"/>
          </p:nvPr>
        </p:nvSpPr>
        <p:spPr/>
        <p:txBody>
          <a:bodyPr/>
          <a:lstStyle/>
          <a:p>
            <a:fld id="{33568880-700E-4CBA-91FE-AF2D06116055}" type="slidenum">
              <a:rPr lang="en-US" smtClean="0"/>
              <a:t>4</a:t>
            </a:fld>
            <a:endParaRPr lang="en-US"/>
          </a:p>
        </p:txBody>
      </p:sp>
      <p:sp>
        <p:nvSpPr>
          <p:cNvPr id="2" name="TextBox 1">
            <a:extLst>
              <a:ext uri="{FF2B5EF4-FFF2-40B4-BE49-F238E27FC236}">
                <a16:creationId xmlns:a16="http://schemas.microsoft.com/office/drawing/2014/main" id="{45B39049-7C8E-A112-58FD-1E5B3AAEB7D0}"/>
              </a:ext>
            </a:extLst>
          </p:cNvPr>
          <p:cNvSpPr txBox="1"/>
          <p:nvPr/>
        </p:nvSpPr>
        <p:spPr>
          <a:xfrm>
            <a:off x="369846" y="4084289"/>
            <a:ext cx="4036545"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PROBLEM STRUCTURE</a:t>
            </a:r>
          </a:p>
        </p:txBody>
      </p:sp>
      <p:sp>
        <p:nvSpPr>
          <p:cNvPr id="20" name="Rectangle 19">
            <a:extLst>
              <a:ext uri="{FF2B5EF4-FFF2-40B4-BE49-F238E27FC236}">
                <a16:creationId xmlns:a16="http://schemas.microsoft.com/office/drawing/2014/main" id="{F550646C-EAC5-55AC-AB21-F8F3237BAC17}"/>
              </a:ext>
            </a:extLst>
          </p:cNvPr>
          <p:cNvSpPr/>
          <p:nvPr/>
        </p:nvSpPr>
        <p:spPr>
          <a:xfrm>
            <a:off x="-415636" y="6075108"/>
            <a:ext cx="7370618" cy="511612"/>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F4D1297-93A2-7A64-8731-1BFBFF0FCE20}"/>
              </a:ext>
            </a:extLst>
          </p:cNvPr>
          <p:cNvSpPr txBox="1"/>
          <p:nvPr/>
        </p:nvSpPr>
        <p:spPr>
          <a:xfrm>
            <a:off x="389561" y="6153374"/>
            <a:ext cx="4488557"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RECOMMENDATION</a:t>
            </a:r>
          </a:p>
        </p:txBody>
      </p:sp>
      <p:sp>
        <p:nvSpPr>
          <p:cNvPr id="16" name="TextBox 15">
            <a:extLst>
              <a:ext uri="{FF2B5EF4-FFF2-40B4-BE49-F238E27FC236}">
                <a16:creationId xmlns:a16="http://schemas.microsoft.com/office/drawing/2014/main" id="{A8186C02-EBAE-AEF6-C7BB-97C17864B627}"/>
              </a:ext>
            </a:extLst>
          </p:cNvPr>
          <p:cNvSpPr txBox="1"/>
          <p:nvPr/>
        </p:nvSpPr>
        <p:spPr>
          <a:xfrm>
            <a:off x="3660548" y="-1325101"/>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DEFINITION</a:t>
            </a:r>
          </a:p>
        </p:txBody>
      </p:sp>
    </p:spTree>
    <p:extLst>
      <p:ext uri="{BB962C8B-B14F-4D97-AF65-F5344CB8AC3E}">
        <p14:creationId xmlns:p14="http://schemas.microsoft.com/office/powerpoint/2010/main" val="133712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churned</a:t>
            </a:r>
          </a:p>
          <a:p>
            <a:pPr algn="ctr"/>
            <a:r>
              <a:rPr lang="en-US" sz="1500" b="1" dirty="0">
                <a:solidFill>
                  <a:schemeClr val="bg1"/>
                </a:solidFill>
                <a:latin typeface="Swis721 Blk BT" panose="020B0904030502020204" pitchFamily="34" charset="0"/>
              </a:rPr>
              <a:t>1 </a:t>
            </a:r>
            <a:r>
              <a:rPr lang="en-US" sz="1500" b="1" dirty="0" err="1">
                <a:solidFill>
                  <a:schemeClr val="bg1"/>
                </a:solidFill>
                <a:latin typeface="Swis721 Blk BT" panose="020B0904030502020204" pitchFamily="34" charset="0"/>
              </a:rPr>
              <a:t>unchurned</a:t>
            </a:r>
            <a:r>
              <a:rPr lang="en-US" sz="1000" b="1" dirty="0">
                <a:solidFill>
                  <a:schemeClr val="tx1">
                    <a:lumMod val="75000"/>
                    <a:lumOff val="25000"/>
                  </a:schemeClr>
                </a:solidFill>
                <a:latin typeface="Swis721 Blk BT" panose="020B0904030502020204" pitchFamily="34" charset="0"/>
              </a:rPr>
              <a:t>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40</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pic>
        <p:nvPicPr>
          <p:cNvPr id="2" name="Picture 1">
            <a:extLst>
              <a:ext uri="{FF2B5EF4-FFF2-40B4-BE49-F238E27FC236}">
                <a16:creationId xmlns:a16="http://schemas.microsoft.com/office/drawing/2014/main" id="{7EF89DF8-7243-6E5E-ECF6-25B6F305F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313657" y="4130906"/>
            <a:ext cx="888247" cy="888247"/>
          </a:xfrm>
          <a:prstGeom prst="rect">
            <a:avLst/>
          </a:prstGeom>
          <a:noFill/>
          <a:effectLst>
            <a:reflection stA="0" endPos="65000" dist="50800" dir="5400000" sy="-100000" algn="bl" rotWithShape="0"/>
          </a:effectLst>
        </p:spPr>
      </p:pic>
      <p:pic>
        <p:nvPicPr>
          <p:cNvPr id="6" name="Picture 5">
            <a:extLst>
              <a:ext uri="{FF2B5EF4-FFF2-40B4-BE49-F238E27FC236}">
                <a16:creationId xmlns:a16="http://schemas.microsoft.com/office/drawing/2014/main" id="{86FD7978-21BA-7224-7B14-5B57FE21F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815326" y="5376681"/>
            <a:ext cx="888247" cy="888247"/>
          </a:xfrm>
          <a:prstGeom prst="rect">
            <a:avLst/>
          </a:prstGeom>
          <a:noFill/>
          <a:effectLst>
            <a:reflection stA="0" endPos="65000" dist="50800" dir="5400000" sy="-100000" algn="bl" rotWithShape="0"/>
          </a:effectLst>
        </p:spPr>
      </p:pic>
      <p:pic>
        <p:nvPicPr>
          <p:cNvPr id="8" name="Picture 7">
            <a:extLst>
              <a:ext uri="{FF2B5EF4-FFF2-40B4-BE49-F238E27FC236}">
                <a16:creationId xmlns:a16="http://schemas.microsoft.com/office/drawing/2014/main" id="{26E4284E-D7B9-B60D-55DC-E4712E526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2597512" y="5541922"/>
            <a:ext cx="888247" cy="888247"/>
          </a:xfrm>
          <a:prstGeom prst="rect">
            <a:avLst/>
          </a:prstGeom>
          <a:noFill/>
          <a:effectLst>
            <a:reflection stA="0" endPos="65000" dist="50800" dir="5400000" sy="-100000" algn="bl" rotWithShape="0"/>
          </a:effectLst>
        </p:spPr>
      </p:pic>
      <p:pic>
        <p:nvPicPr>
          <p:cNvPr id="28" name="Picture 27">
            <a:extLst>
              <a:ext uri="{FF2B5EF4-FFF2-40B4-BE49-F238E27FC236}">
                <a16:creationId xmlns:a16="http://schemas.microsoft.com/office/drawing/2014/main" id="{694256A1-EE6C-13F9-3EF5-FD0EB25EC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43831" y="3181742"/>
            <a:ext cx="888247" cy="888247"/>
          </a:xfrm>
          <a:prstGeom prst="rect">
            <a:avLst/>
          </a:prstGeom>
          <a:noFill/>
          <a:effectLst>
            <a:reflection stA="0" endPos="65000" dist="50800" dir="5400000" sy="-100000" algn="bl" rotWithShape="0"/>
          </a:effectLst>
        </p:spPr>
      </p:pic>
      <p:pic>
        <p:nvPicPr>
          <p:cNvPr id="32" name="Picture 31">
            <a:extLst>
              <a:ext uri="{FF2B5EF4-FFF2-40B4-BE49-F238E27FC236}">
                <a16:creationId xmlns:a16="http://schemas.microsoft.com/office/drawing/2014/main" id="{D8A9E7F4-F66A-08BA-EC8B-AD195382A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22320" y="1501791"/>
            <a:ext cx="888247" cy="888247"/>
          </a:xfrm>
          <a:prstGeom prst="rect">
            <a:avLst/>
          </a:prstGeom>
          <a:noFill/>
          <a:effectLst>
            <a:reflection stA="0" endPos="65000" dist="50800" dir="5400000" sy="-100000" algn="bl" rotWithShape="0"/>
          </a:effectLst>
        </p:spPr>
      </p:pic>
      <p:sp>
        <p:nvSpPr>
          <p:cNvPr id="39" name="Oval 38">
            <a:extLst>
              <a:ext uri="{FF2B5EF4-FFF2-40B4-BE49-F238E27FC236}">
                <a16:creationId xmlns:a16="http://schemas.microsoft.com/office/drawing/2014/main" id="{2F2B14FC-78D2-8BC3-3035-B06974EE1CEE}"/>
              </a:ext>
            </a:extLst>
          </p:cNvPr>
          <p:cNvSpPr/>
          <p:nvPr/>
        </p:nvSpPr>
        <p:spPr>
          <a:xfrm>
            <a:off x="3027935" y="1623523"/>
            <a:ext cx="2730824" cy="273082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a:t>
            </a:r>
          </a:p>
          <a:p>
            <a:pPr algn="ctr"/>
            <a:r>
              <a:rPr lang="en-US" sz="1500" b="1" dirty="0">
                <a:solidFill>
                  <a:schemeClr val="tx1">
                    <a:lumMod val="75000"/>
                    <a:lumOff val="25000"/>
                  </a:schemeClr>
                </a:solidFill>
                <a:latin typeface="Swis721 Blk BT" panose="020B0904030502020204" pitchFamily="34" charset="0"/>
              </a:rPr>
              <a:t>MONTH 2 </a:t>
            </a:r>
          </a:p>
        </p:txBody>
      </p:sp>
      <p:sp>
        <p:nvSpPr>
          <p:cNvPr id="36" name="Oval 35">
            <a:extLst>
              <a:ext uri="{FF2B5EF4-FFF2-40B4-BE49-F238E27FC236}">
                <a16:creationId xmlns:a16="http://schemas.microsoft.com/office/drawing/2014/main" id="{0CF00BC6-0F64-8B88-9380-0187251ACFF1}"/>
              </a:ext>
            </a:extLst>
          </p:cNvPr>
          <p:cNvSpPr/>
          <p:nvPr/>
        </p:nvSpPr>
        <p:spPr>
          <a:xfrm>
            <a:off x="2518686" y="3412795"/>
            <a:ext cx="3185951" cy="318595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 MONTH 1 </a:t>
            </a:r>
          </a:p>
        </p:txBody>
      </p:sp>
      <p:sp>
        <p:nvSpPr>
          <p:cNvPr id="35" name="Oval 34">
            <a:extLst>
              <a:ext uri="{FF2B5EF4-FFF2-40B4-BE49-F238E27FC236}">
                <a16:creationId xmlns:a16="http://schemas.microsoft.com/office/drawing/2014/main" id="{EC487334-7652-662A-3FCF-99F92561F692}"/>
              </a:ext>
            </a:extLst>
          </p:cNvPr>
          <p:cNvSpPr/>
          <p:nvPr/>
        </p:nvSpPr>
        <p:spPr>
          <a:xfrm>
            <a:off x="1832878" y="-3253700"/>
            <a:ext cx="3185951" cy="318595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(AVERAGE)</a:t>
            </a:r>
          </a:p>
          <a:p>
            <a:pPr algn="ctr"/>
            <a:r>
              <a:rPr lang="en-US" sz="1500" b="1" dirty="0">
                <a:solidFill>
                  <a:schemeClr val="tx1">
                    <a:lumMod val="75000"/>
                    <a:lumOff val="25000"/>
                  </a:schemeClr>
                </a:solidFill>
                <a:latin typeface="Swis721 Blk BT" panose="020B0904030502020204" pitchFamily="34" charset="0"/>
              </a:rPr>
              <a:t>GP TOTAL CONSUMPTION</a:t>
            </a:r>
          </a:p>
        </p:txBody>
      </p:sp>
      <p:sp>
        <p:nvSpPr>
          <p:cNvPr id="4" name="Oval 3">
            <a:extLst>
              <a:ext uri="{FF2B5EF4-FFF2-40B4-BE49-F238E27FC236}">
                <a16:creationId xmlns:a16="http://schemas.microsoft.com/office/drawing/2014/main" id="{C0FAAD6C-4938-C96C-3FD9-C5E427F540F1}"/>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37" name="Picture 36">
            <a:extLst>
              <a:ext uri="{FF2B5EF4-FFF2-40B4-BE49-F238E27FC236}">
                <a16:creationId xmlns:a16="http://schemas.microsoft.com/office/drawing/2014/main" id="{47CDD670-176F-D992-9F5F-BBABBDD7D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
        <p:nvSpPr>
          <p:cNvPr id="41" name="Oval 40">
            <a:extLst>
              <a:ext uri="{FF2B5EF4-FFF2-40B4-BE49-F238E27FC236}">
                <a16:creationId xmlns:a16="http://schemas.microsoft.com/office/drawing/2014/main" id="{0AA2E164-57B9-09A2-8BFB-320F3D2D115B}"/>
              </a:ext>
            </a:extLst>
          </p:cNvPr>
          <p:cNvSpPr/>
          <p:nvPr/>
        </p:nvSpPr>
        <p:spPr>
          <a:xfrm>
            <a:off x="184374" y="1437077"/>
            <a:ext cx="1336974" cy="137491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group in “years”</a:t>
            </a:r>
          </a:p>
        </p:txBody>
      </p:sp>
      <p:sp>
        <p:nvSpPr>
          <p:cNvPr id="40" name="Oval 39">
            <a:extLst>
              <a:ext uri="{FF2B5EF4-FFF2-40B4-BE49-F238E27FC236}">
                <a16:creationId xmlns:a16="http://schemas.microsoft.com/office/drawing/2014/main" id="{C95E2CE0-98DC-79D2-19EC-D1572C1E6C32}"/>
              </a:ext>
            </a:extLst>
          </p:cNvPr>
          <p:cNvSpPr/>
          <p:nvPr/>
        </p:nvSpPr>
        <p:spPr>
          <a:xfrm>
            <a:off x="866035" y="50743"/>
            <a:ext cx="2830102" cy="2830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 MONTH 3 </a:t>
            </a:r>
          </a:p>
        </p:txBody>
      </p:sp>
    </p:spTree>
    <p:extLst>
      <p:ext uri="{BB962C8B-B14F-4D97-AF65-F5344CB8AC3E}">
        <p14:creationId xmlns:p14="http://schemas.microsoft.com/office/powerpoint/2010/main" val="82649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429323" y="228546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a:t>
            </a:r>
            <a:r>
              <a:rPr lang="en-US" sz="1500" b="1" dirty="0" err="1">
                <a:solidFill>
                  <a:schemeClr val="bg1"/>
                </a:solidFill>
                <a:latin typeface="Swis721 Blk BT" panose="020B0904030502020204" pitchFamily="34" charset="0"/>
              </a:rPr>
              <a:t>unchurned</a:t>
            </a:r>
            <a:endParaRPr lang="en-US" sz="1500" b="1" dirty="0">
              <a:solidFill>
                <a:schemeClr val="bg1"/>
              </a:solidFill>
              <a:latin typeface="Swis721 Blk BT" panose="020B0904030502020204" pitchFamily="34" charset="0"/>
            </a:endParaRPr>
          </a:p>
          <a:p>
            <a:pPr algn="ctr"/>
            <a:r>
              <a:rPr lang="en-US" sz="1500" b="1" dirty="0">
                <a:solidFill>
                  <a:schemeClr val="bg1"/>
                </a:solidFill>
                <a:latin typeface="Swis721 Blk BT" panose="020B0904030502020204" pitchFamily="34" charset="0"/>
              </a:rPr>
              <a:t>1 churned</a:t>
            </a:r>
            <a:r>
              <a:rPr lang="en-US" sz="1000" b="1" dirty="0">
                <a:solidFill>
                  <a:schemeClr val="tx1">
                    <a:lumMod val="75000"/>
                    <a:lumOff val="25000"/>
                  </a:schemeClr>
                </a:solidFill>
                <a:latin typeface="Swis721 Blk BT" panose="020B0904030502020204" pitchFamily="34" charset="0"/>
              </a:rPr>
              <a:t>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40" name="Oval 39">
            <a:extLst>
              <a:ext uri="{FF2B5EF4-FFF2-40B4-BE49-F238E27FC236}">
                <a16:creationId xmlns:a16="http://schemas.microsoft.com/office/drawing/2014/main" id="{C95E2CE0-98DC-79D2-19EC-D1572C1E6C32}"/>
              </a:ext>
            </a:extLst>
          </p:cNvPr>
          <p:cNvSpPr/>
          <p:nvPr/>
        </p:nvSpPr>
        <p:spPr>
          <a:xfrm>
            <a:off x="2011610" y="823686"/>
            <a:ext cx="2830102" cy="2830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41</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pic>
        <p:nvPicPr>
          <p:cNvPr id="2" name="Picture 1">
            <a:extLst>
              <a:ext uri="{FF2B5EF4-FFF2-40B4-BE49-F238E27FC236}">
                <a16:creationId xmlns:a16="http://schemas.microsoft.com/office/drawing/2014/main" id="{7EF89DF8-7243-6E5E-ECF6-25B6F305F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313657" y="4130906"/>
            <a:ext cx="888247" cy="888247"/>
          </a:xfrm>
          <a:prstGeom prst="rect">
            <a:avLst/>
          </a:prstGeom>
          <a:noFill/>
          <a:effectLst>
            <a:reflection stA="0" endPos="65000" dist="50800" dir="5400000" sy="-100000" algn="bl" rotWithShape="0"/>
          </a:effectLst>
        </p:spPr>
      </p:pic>
      <p:pic>
        <p:nvPicPr>
          <p:cNvPr id="6" name="Picture 5">
            <a:extLst>
              <a:ext uri="{FF2B5EF4-FFF2-40B4-BE49-F238E27FC236}">
                <a16:creationId xmlns:a16="http://schemas.microsoft.com/office/drawing/2014/main" id="{86FD7978-21BA-7224-7B14-5B57FE21F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815326" y="5376681"/>
            <a:ext cx="888247" cy="888247"/>
          </a:xfrm>
          <a:prstGeom prst="rect">
            <a:avLst/>
          </a:prstGeom>
          <a:noFill/>
          <a:effectLst>
            <a:reflection stA="0" endPos="65000" dist="50800" dir="5400000" sy="-100000" algn="bl" rotWithShape="0"/>
          </a:effectLst>
        </p:spPr>
      </p:pic>
      <p:pic>
        <p:nvPicPr>
          <p:cNvPr id="8" name="Picture 7">
            <a:extLst>
              <a:ext uri="{FF2B5EF4-FFF2-40B4-BE49-F238E27FC236}">
                <a16:creationId xmlns:a16="http://schemas.microsoft.com/office/drawing/2014/main" id="{26E4284E-D7B9-B60D-55DC-E4712E526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2597512" y="5541922"/>
            <a:ext cx="888247" cy="888247"/>
          </a:xfrm>
          <a:prstGeom prst="rect">
            <a:avLst/>
          </a:prstGeom>
          <a:noFill/>
          <a:effectLst>
            <a:reflection stA="0" endPos="65000" dist="50800" dir="5400000" sy="-100000" algn="bl" rotWithShape="0"/>
          </a:effectLst>
        </p:spPr>
      </p:pic>
      <p:pic>
        <p:nvPicPr>
          <p:cNvPr id="28" name="Picture 27">
            <a:extLst>
              <a:ext uri="{FF2B5EF4-FFF2-40B4-BE49-F238E27FC236}">
                <a16:creationId xmlns:a16="http://schemas.microsoft.com/office/drawing/2014/main" id="{694256A1-EE6C-13F9-3EF5-FD0EB25EC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43831" y="3181742"/>
            <a:ext cx="888247" cy="888247"/>
          </a:xfrm>
          <a:prstGeom prst="rect">
            <a:avLst/>
          </a:prstGeom>
          <a:noFill/>
          <a:effectLst>
            <a:reflection stA="0" endPos="65000" dist="50800" dir="5400000" sy="-100000" algn="bl" rotWithShape="0"/>
          </a:effectLst>
        </p:spPr>
      </p:pic>
      <p:pic>
        <p:nvPicPr>
          <p:cNvPr id="32" name="Picture 31">
            <a:extLst>
              <a:ext uri="{FF2B5EF4-FFF2-40B4-BE49-F238E27FC236}">
                <a16:creationId xmlns:a16="http://schemas.microsoft.com/office/drawing/2014/main" id="{D8A9E7F4-F66A-08BA-EC8B-AD195382A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22320" y="1501791"/>
            <a:ext cx="888247" cy="888247"/>
          </a:xfrm>
          <a:prstGeom prst="rect">
            <a:avLst/>
          </a:prstGeom>
          <a:noFill/>
          <a:effectLst>
            <a:reflection stA="0" endPos="65000" dist="50800" dir="5400000" sy="-100000" algn="bl" rotWithShape="0"/>
          </a:effectLst>
        </p:spPr>
      </p:pic>
      <p:sp>
        <p:nvSpPr>
          <p:cNvPr id="39" name="Oval 38">
            <a:extLst>
              <a:ext uri="{FF2B5EF4-FFF2-40B4-BE49-F238E27FC236}">
                <a16:creationId xmlns:a16="http://schemas.microsoft.com/office/drawing/2014/main" id="{2F2B14FC-78D2-8BC3-3035-B06974EE1CEE}"/>
              </a:ext>
            </a:extLst>
          </p:cNvPr>
          <p:cNvSpPr/>
          <p:nvPr/>
        </p:nvSpPr>
        <p:spPr>
          <a:xfrm>
            <a:off x="2023192" y="823012"/>
            <a:ext cx="2821421" cy="282142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a:t>
            </a:r>
          </a:p>
          <a:p>
            <a:pPr algn="ctr"/>
            <a:r>
              <a:rPr lang="en-US" sz="1500" b="1" dirty="0">
                <a:solidFill>
                  <a:schemeClr val="tx1">
                    <a:lumMod val="75000"/>
                    <a:lumOff val="25000"/>
                  </a:schemeClr>
                </a:solidFill>
                <a:latin typeface="Swis721 Blk BT" panose="020B0904030502020204" pitchFamily="34" charset="0"/>
              </a:rPr>
              <a:t>MONTH 2 </a:t>
            </a:r>
          </a:p>
        </p:txBody>
      </p:sp>
      <p:sp>
        <p:nvSpPr>
          <p:cNvPr id="36" name="Oval 35">
            <a:extLst>
              <a:ext uri="{FF2B5EF4-FFF2-40B4-BE49-F238E27FC236}">
                <a16:creationId xmlns:a16="http://schemas.microsoft.com/office/drawing/2014/main" id="{0CF00BC6-0F64-8B88-9380-0187251ACFF1}"/>
              </a:ext>
            </a:extLst>
          </p:cNvPr>
          <p:cNvSpPr/>
          <p:nvPr/>
        </p:nvSpPr>
        <p:spPr>
          <a:xfrm>
            <a:off x="1832878" y="683300"/>
            <a:ext cx="3185951" cy="318595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 MONTH 1 </a:t>
            </a:r>
          </a:p>
        </p:txBody>
      </p:sp>
      <p:sp>
        <p:nvSpPr>
          <p:cNvPr id="35" name="Oval 34">
            <a:extLst>
              <a:ext uri="{FF2B5EF4-FFF2-40B4-BE49-F238E27FC236}">
                <a16:creationId xmlns:a16="http://schemas.microsoft.com/office/drawing/2014/main" id="{7D349CE7-898D-80BD-14FB-6D227BE758D0}"/>
              </a:ext>
            </a:extLst>
          </p:cNvPr>
          <p:cNvSpPr/>
          <p:nvPr/>
        </p:nvSpPr>
        <p:spPr>
          <a:xfrm>
            <a:off x="1832878" y="670600"/>
            <a:ext cx="3185951" cy="318595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(AVERAGE)</a:t>
            </a:r>
          </a:p>
          <a:p>
            <a:pPr algn="ctr"/>
            <a:r>
              <a:rPr lang="en-US" sz="1500" b="1" dirty="0">
                <a:solidFill>
                  <a:schemeClr val="tx1">
                    <a:lumMod val="75000"/>
                    <a:lumOff val="25000"/>
                  </a:schemeClr>
                </a:solidFill>
                <a:latin typeface="Swis721 Blk BT" panose="020B0904030502020204" pitchFamily="34" charset="0"/>
              </a:rPr>
              <a:t>GP TOTAL CONSUMPTION</a:t>
            </a:r>
          </a:p>
        </p:txBody>
      </p:sp>
      <p:sp>
        <p:nvSpPr>
          <p:cNvPr id="4" name="Oval 3">
            <a:extLst>
              <a:ext uri="{FF2B5EF4-FFF2-40B4-BE49-F238E27FC236}">
                <a16:creationId xmlns:a16="http://schemas.microsoft.com/office/drawing/2014/main" id="{0E5EE9A3-0F92-269C-E0DF-540F3B1F273A}"/>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37" name="Picture 36">
            <a:extLst>
              <a:ext uri="{FF2B5EF4-FFF2-40B4-BE49-F238E27FC236}">
                <a16:creationId xmlns:a16="http://schemas.microsoft.com/office/drawing/2014/main" id="{2977320E-C92B-6B1A-A928-30A97EFFB1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
        <p:nvSpPr>
          <p:cNvPr id="41" name="Oval 40">
            <a:extLst>
              <a:ext uri="{FF2B5EF4-FFF2-40B4-BE49-F238E27FC236}">
                <a16:creationId xmlns:a16="http://schemas.microsoft.com/office/drawing/2014/main" id="{7EDCED9D-BB2E-7D9C-9C7A-B4F569E6BF67}"/>
              </a:ext>
            </a:extLst>
          </p:cNvPr>
          <p:cNvSpPr/>
          <p:nvPr/>
        </p:nvSpPr>
        <p:spPr>
          <a:xfrm>
            <a:off x="184374" y="1437077"/>
            <a:ext cx="1336974" cy="137491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group in “years”</a:t>
            </a:r>
          </a:p>
        </p:txBody>
      </p:sp>
    </p:spTree>
    <p:extLst>
      <p:ext uri="{BB962C8B-B14F-4D97-AF65-F5344CB8AC3E}">
        <p14:creationId xmlns:p14="http://schemas.microsoft.com/office/powerpoint/2010/main" val="880973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501860" y="2558479"/>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a:t>
            </a:r>
            <a:r>
              <a:rPr lang="en-US" sz="1500" b="1" dirty="0" err="1">
                <a:solidFill>
                  <a:schemeClr val="bg1"/>
                </a:solidFill>
                <a:latin typeface="Swis721 Blk BT" panose="020B0904030502020204" pitchFamily="34" charset="0"/>
              </a:rPr>
              <a:t>unchurned</a:t>
            </a:r>
            <a:endParaRPr lang="en-US" sz="1500" b="1" dirty="0">
              <a:solidFill>
                <a:schemeClr val="bg1"/>
              </a:solidFill>
              <a:latin typeface="Swis721 Blk BT" panose="020B0904030502020204" pitchFamily="34" charset="0"/>
            </a:endParaRPr>
          </a:p>
          <a:p>
            <a:pPr algn="ctr"/>
            <a:r>
              <a:rPr lang="en-US" sz="1500" b="1" dirty="0">
                <a:solidFill>
                  <a:schemeClr val="bg1"/>
                </a:solidFill>
                <a:latin typeface="Swis721 Blk BT" panose="020B0904030502020204" pitchFamily="34" charset="0"/>
              </a:rPr>
              <a:t>1 churned</a:t>
            </a:r>
            <a:r>
              <a:rPr lang="en-US" sz="1000" b="1" dirty="0">
                <a:solidFill>
                  <a:schemeClr val="tx1">
                    <a:lumMod val="75000"/>
                    <a:lumOff val="25000"/>
                  </a:schemeClr>
                </a:solidFill>
                <a:latin typeface="Swis721 Blk BT" panose="020B0904030502020204" pitchFamily="34" charset="0"/>
              </a:rPr>
              <a:t>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40" name="Oval 39">
            <a:extLst>
              <a:ext uri="{FF2B5EF4-FFF2-40B4-BE49-F238E27FC236}">
                <a16:creationId xmlns:a16="http://schemas.microsoft.com/office/drawing/2014/main" id="{C95E2CE0-98DC-79D2-19EC-D1572C1E6C32}"/>
              </a:ext>
            </a:extLst>
          </p:cNvPr>
          <p:cNvSpPr/>
          <p:nvPr/>
        </p:nvSpPr>
        <p:spPr>
          <a:xfrm>
            <a:off x="2023981" y="-3046403"/>
            <a:ext cx="2830102" cy="2830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42</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pic>
        <p:nvPicPr>
          <p:cNvPr id="2" name="Picture 1">
            <a:extLst>
              <a:ext uri="{FF2B5EF4-FFF2-40B4-BE49-F238E27FC236}">
                <a16:creationId xmlns:a16="http://schemas.microsoft.com/office/drawing/2014/main" id="{7EF89DF8-7243-6E5E-ECF6-25B6F305F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313657" y="4130906"/>
            <a:ext cx="888247" cy="888247"/>
          </a:xfrm>
          <a:prstGeom prst="rect">
            <a:avLst/>
          </a:prstGeom>
          <a:noFill/>
          <a:effectLst>
            <a:reflection stA="0" endPos="65000" dist="50800" dir="5400000" sy="-100000" algn="bl" rotWithShape="0"/>
          </a:effectLst>
        </p:spPr>
      </p:pic>
      <p:pic>
        <p:nvPicPr>
          <p:cNvPr id="6" name="Picture 5">
            <a:extLst>
              <a:ext uri="{FF2B5EF4-FFF2-40B4-BE49-F238E27FC236}">
                <a16:creationId xmlns:a16="http://schemas.microsoft.com/office/drawing/2014/main" id="{86FD7978-21BA-7224-7B14-5B57FE21F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815326" y="5376681"/>
            <a:ext cx="888247" cy="888247"/>
          </a:xfrm>
          <a:prstGeom prst="rect">
            <a:avLst/>
          </a:prstGeom>
          <a:noFill/>
          <a:effectLst>
            <a:reflection stA="0" endPos="65000" dist="50800" dir="5400000" sy="-100000" algn="bl" rotWithShape="0"/>
          </a:effectLst>
        </p:spPr>
      </p:pic>
      <p:pic>
        <p:nvPicPr>
          <p:cNvPr id="8" name="Picture 7">
            <a:extLst>
              <a:ext uri="{FF2B5EF4-FFF2-40B4-BE49-F238E27FC236}">
                <a16:creationId xmlns:a16="http://schemas.microsoft.com/office/drawing/2014/main" id="{26E4284E-D7B9-B60D-55DC-E4712E526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2597512" y="5541922"/>
            <a:ext cx="888247" cy="888247"/>
          </a:xfrm>
          <a:prstGeom prst="rect">
            <a:avLst/>
          </a:prstGeom>
          <a:noFill/>
          <a:effectLst>
            <a:reflection stA="0" endPos="65000" dist="50800" dir="5400000" sy="-100000" algn="bl" rotWithShape="0"/>
          </a:effectLst>
        </p:spPr>
      </p:pic>
      <p:pic>
        <p:nvPicPr>
          <p:cNvPr id="28" name="Picture 27">
            <a:extLst>
              <a:ext uri="{FF2B5EF4-FFF2-40B4-BE49-F238E27FC236}">
                <a16:creationId xmlns:a16="http://schemas.microsoft.com/office/drawing/2014/main" id="{694256A1-EE6C-13F9-3EF5-FD0EB25EC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43831" y="3181742"/>
            <a:ext cx="888247" cy="888247"/>
          </a:xfrm>
          <a:prstGeom prst="rect">
            <a:avLst/>
          </a:prstGeom>
          <a:noFill/>
          <a:effectLst>
            <a:reflection stA="0" endPos="65000" dist="50800" dir="5400000" sy="-100000" algn="bl" rotWithShape="0"/>
          </a:effectLst>
        </p:spPr>
      </p:pic>
      <p:pic>
        <p:nvPicPr>
          <p:cNvPr id="32" name="Picture 31">
            <a:extLst>
              <a:ext uri="{FF2B5EF4-FFF2-40B4-BE49-F238E27FC236}">
                <a16:creationId xmlns:a16="http://schemas.microsoft.com/office/drawing/2014/main" id="{D8A9E7F4-F66A-08BA-EC8B-AD195382A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22320" y="1501791"/>
            <a:ext cx="888247" cy="888247"/>
          </a:xfrm>
          <a:prstGeom prst="rect">
            <a:avLst/>
          </a:prstGeom>
          <a:noFill/>
          <a:effectLst>
            <a:reflection stA="0" endPos="65000" dist="50800" dir="5400000" sy="-100000" algn="bl" rotWithShape="0"/>
          </a:effectLst>
        </p:spPr>
      </p:pic>
      <p:sp>
        <p:nvSpPr>
          <p:cNvPr id="39" name="Oval 38">
            <a:extLst>
              <a:ext uri="{FF2B5EF4-FFF2-40B4-BE49-F238E27FC236}">
                <a16:creationId xmlns:a16="http://schemas.microsoft.com/office/drawing/2014/main" id="{2F2B14FC-78D2-8BC3-3035-B06974EE1CEE}"/>
              </a:ext>
            </a:extLst>
          </p:cNvPr>
          <p:cNvSpPr/>
          <p:nvPr/>
        </p:nvSpPr>
        <p:spPr>
          <a:xfrm>
            <a:off x="1931506" y="-3037700"/>
            <a:ext cx="2821421" cy="282142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a:t>
            </a:r>
          </a:p>
          <a:p>
            <a:pPr algn="ctr"/>
            <a:r>
              <a:rPr lang="en-US" sz="1500" b="1" dirty="0">
                <a:solidFill>
                  <a:schemeClr val="tx1">
                    <a:lumMod val="75000"/>
                    <a:lumOff val="25000"/>
                  </a:schemeClr>
                </a:solidFill>
                <a:latin typeface="Swis721 Blk BT" panose="020B0904030502020204" pitchFamily="34" charset="0"/>
              </a:rPr>
              <a:t>MONTH 2 </a:t>
            </a:r>
          </a:p>
        </p:txBody>
      </p:sp>
      <p:sp>
        <p:nvSpPr>
          <p:cNvPr id="36" name="Oval 35">
            <a:extLst>
              <a:ext uri="{FF2B5EF4-FFF2-40B4-BE49-F238E27FC236}">
                <a16:creationId xmlns:a16="http://schemas.microsoft.com/office/drawing/2014/main" id="{0CF00BC6-0F64-8B88-9380-0187251ACFF1}"/>
              </a:ext>
            </a:extLst>
          </p:cNvPr>
          <p:cNvSpPr/>
          <p:nvPr/>
        </p:nvSpPr>
        <p:spPr>
          <a:xfrm>
            <a:off x="1840926" y="-3521852"/>
            <a:ext cx="3185951" cy="318595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 MONTH 1 </a:t>
            </a:r>
          </a:p>
        </p:txBody>
      </p:sp>
      <p:sp>
        <p:nvSpPr>
          <p:cNvPr id="35" name="Oval 34">
            <a:extLst>
              <a:ext uri="{FF2B5EF4-FFF2-40B4-BE49-F238E27FC236}">
                <a16:creationId xmlns:a16="http://schemas.microsoft.com/office/drawing/2014/main" id="{7D349CE7-898D-80BD-14FB-6D227BE758D0}"/>
              </a:ext>
            </a:extLst>
          </p:cNvPr>
          <p:cNvSpPr/>
          <p:nvPr/>
        </p:nvSpPr>
        <p:spPr>
          <a:xfrm>
            <a:off x="2133220" y="256243"/>
            <a:ext cx="2543289" cy="254328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(AVERAGE)</a:t>
            </a:r>
          </a:p>
          <a:p>
            <a:pPr algn="ctr"/>
            <a:r>
              <a:rPr lang="en-US" sz="1500" b="1" dirty="0">
                <a:solidFill>
                  <a:schemeClr val="tx1">
                    <a:lumMod val="75000"/>
                    <a:lumOff val="25000"/>
                  </a:schemeClr>
                </a:solidFill>
                <a:latin typeface="Swis721 Blk BT" panose="020B0904030502020204" pitchFamily="34" charset="0"/>
              </a:rPr>
              <a:t>GP TOTAL CONSUMPTION</a:t>
            </a:r>
          </a:p>
        </p:txBody>
      </p:sp>
      <p:sp>
        <p:nvSpPr>
          <p:cNvPr id="4" name="Oval 3">
            <a:extLst>
              <a:ext uri="{FF2B5EF4-FFF2-40B4-BE49-F238E27FC236}">
                <a16:creationId xmlns:a16="http://schemas.microsoft.com/office/drawing/2014/main" id="{BC6D80D1-FB05-8914-820F-4E9402F87583}"/>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37" name="Picture 36">
            <a:extLst>
              <a:ext uri="{FF2B5EF4-FFF2-40B4-BE49-F238E27FC236}">
                <a16:creationId xmlns:a16="http://schemas.microsoft.com/office/drawing/2014/main" id="{D0267C95-4848-2E7A-BB95-14A9266B1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
        <p:nvSpPr>
          <p:cNvPr id="41" name="Oval 40">
            <a:extLst>
              <a:ext uri="{FF2B5EF4-FFF2-40B4-BE49-F238E27FC236}">
                <a16:creationId xmlns:a16="http://schemas.microsoft.com/office/drawing/2014/main" id="{C87E9E87-0196-70B4-8A1E-3334F3AA6692}"/>
              </a:ext>
            </a:extLst>
          </p:cNvPr>
          <p:cNvSpPr/>
          <p:nvPr/>
        </p:nvSpPr>
        <p:spPr>
          <a:xfrm>
            <a:off x="184374" y="1437077"/>
            <a:ext cx="1336974" cy="137491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group in “years”</a:t>
            </a:r>
          </a:p>
        </p:txBody>
      </p:sp>
    </p:spTree>
    <p:extLst>
      <p:ext uri="{BB962C8B-B14F-4D97-AF65-F5344CB8AC3E}">
        <p14:creationId xmlns:p14="http://schemas.microsoft.com/office/powerpoint/2010/main" val="88333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501860" y="2558479"/>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a:t>
            </a:r>
            <a:r>
              <a:rPr lang="en-US" sz="1500" b="1" dirty="0" err="1">
                <a:solidFill>
                  <a:schemeClr val="bg1"/>
                </a:solidFill>
                <a:latin typeface="Swis721 Blk BT" panose="020B0904030502020204" pitchFamily="34" charset="0"/>
              </a:rPr>
              <a:t>unchurned</a:t>
            </a:r>
            <a:endParaRPr lang="en-US" sz="1500" b="1" dirty="0">
              <a:solidFill>
                <a:schemeClr val="bg1"/>
              </a:solidFill>
              <a:latin typeface="Swis721 Blk BT" panose="020B0904030502020204" pitchFamily="34" charset="0"/>
            </a:endParaRPr>
          </a:p>
          <a:p>
            <a:pPr algn="ctr"/>
            <a:r>
              <a:rPr lang="en-US" sz="1500" b="1" dirty="0">
                <a:solidFill>
                  <a:schemeClr val="bg1"/>
                </a:solidFill>
                <a:latin typeface="Swis721 Blk BT" panose="020B0904030502020204" pitchFamily="34" charset="0"/>
              </a:rPr>
              <a:t>1 churned</a:t>
            </a:r>
            <a:r>
              <a:rPr lang="en-US" sz="1000" b="1" dirty="0">
                <a:solidFill>
                  <a:schemeClr val="tx1">
                    <a:lumMod val="75000"/>
                    <a:lumOff val="25000"/>
                  </a:schemeClr>
                </a:solidFill>
                <a:latin typeface="Swis721 Blk BT" panose="020B0904030502020204" pitchFamily="34" charset="0"/>
              </a:rPr>
              <a:t> </a:t>
            </a:r>
          </a:p>
        </p:txBody>
      </p:sp>
      <p:sp>
        <p:nvSpPr>
          <p:cNvPr id="40" name="Oval 39">
            <a:extLst>
              <a:ext uri="{FF2B5EF4-FFF2-40B4-BE49-F238E27FC236}">
                <a16:creationId xmlns:a16="http://schemas.microsoft.com/office/drawing/2014/main" id="{C95E2CE0-98DC-79D2-19EC-D1572C1E6C32}"/>
              </a:ext>
            </a:extLst>
          </p:cNvPr>
          <p:cNvSpPr/>
          <p:nvPr/>
        </p:nvSpPr>
        <p:spPr>
          <a:xfrm>
            <a:off x="2023981" y="-3046403"/>
            <a:ext cx="2830102" cy="2830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43</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5133905" y="3822700"/>
            <a:ext cx="2965047" cy="2965047"/>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DISCONNECTION TOTAL MAX/DAY</a:t>
            </a:r>
          </a:p>
        </p:txBody>
      </p:sp>
      <p:pic>
        <p:nvPicPr>
          <p:cNvPr id="2" name="Picture 1">
            <a:extLst>
              <a:ext uri="{FF2B5EF4-FFF2-40B4-BE49-F238E27FC236}">
                <a16:creationId xmlns:a16="http://schemas.microsoft.com/office/drawing/2014/main" id="{7EF89DF8-7243-6E5E-ECF6-25B6F305F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313657" y="4130906"/>
            <a:ext cx="888247" cy="888247"/>
          </a:xfrm>
          <a:prstGeom prst="rect">
            <a:avLst/>
          </a:prstGeom>
          <a:noFill/>
          <a:effectLst>
            <a:reflection stA="0" endPos="65000" dist="50800" dir="5400000" sy="-100000" algn="bl" rotWithShape="0"/>
          </a:effectLst>
        </p:spPr>
      </p:pic>
      <p:pic>
        <p:nvPicPr>
          <p:cNvPr id="6" name="Picture 5">
            <a:extLst>
              <a:ext uri="{FF2B5EF4-FFF2-40B4-BE49-F238E27FC236}">
                <a16:creationId xmlns:a16="http://schemas.microsoft.com/office/drawing/2014/main" id="{86FD7978-21BA-7224-7B14-5B57FE21F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815326" y="5376681"/>
            <a:ext cx="888247" cy="888247"/>
          </a:xfrm>
          <a:prstGeom prst="rect">
            <a:avLst/>
          </a:prstGeom>
          <a:noFill/>
          <a:effectLst>
            <a:reflection stA="0" endPos="65000" dist="50800" dir="5400000" sy="-100000" algn="bl" rotWithShape="0"/>
          </a:effectLst>
        </p:spPr>
      </p:pic>
      <p:pic>
        <p:nvPicPr>
          <p:cNvPr id="8" name="Picture 7">
            <a:extLst>
              <a:ext uri="{FF2B5EF4-FFF2-40B4-BE49-F238E27FC236}">
                <a16:creationId xmlns:a16="http://schemas.microsoft.com/office/drawing/2014/main" id="{26E4284E-D7B9-B60D-55DC-E4712E526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2597512" y="5541922"/>
            <a:ext cx="888247" cy="888247"/>
          </a:xfrm>
          <a:prstGeom prst="rect">
            <a:avLst/>
          </a:prstGeom>
          <a:noFill/>
          <a:effectLst>
            <a:reflection stA="0" endPos="65000" dist="50800" dir="5400000" sy="-100000" algn="bl" rotWithShape="0"/>
          </a:effectLst>
        </p:spPr>
      </p:pic>
      <p:pic>
        <p:nvPicPr>
          <p:cNvPr id="28" name="Picture 27">
            <a:extLst>
              <a:ext uri="{FF2B5EF4-FFF2-40B4-BE49-F238E27FC236}">
                <a16:creationId xmlns:a16="http://schemas.microsoft.com/office/drawing/2014/main" id="{694256A1-EE6C-13F9-3EF5-FD0EB25EC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43831" y="3181742"/>
            <a:ext cx="888247" cy="888247"/>
          </a:xfrm>
          <a:prstGeom prst="rect">
            <a:avLst/>
          </a:prstGeom>
          <a:noFill/>
          <a:effectLst>
            <a:reflection stA="0" endPos="65000" dist="50800" dir="5400000" sy="-100000" algn="bl" rotWithShape="0"/>
          </a:effectLst>
        </p:spPr>
      </p:pic>
      <p:pic>
        <p:nvPicPr>
          <p:cNvPr id="32" name="Picture 31">
            <a:extLst>
              <a:ext uri="{FF2B5EF4-FFF2-40B4-BE49-F238E27FC236}">
                <a16:creationId xmlns:a16="http://schemas.microsoft.com/office/drawing/2014/main" id="{D8A9E7F4-F66A-08BA-EC8B-AD195382A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22320" y="1501791"/>
            <a:ext cx="888247" cy="888247"/>
          </a:xfrm>
          <a:prstGeom prst="rect">
            <a:avLst/>
          </a:prstGeom>
          <a:noFill/>
          <a:effectLst>
            <a:reflection stA="0" endPos="65000" dist="50800" dir="5400000" sy="-100000" algn="bl" rotWithShape="0"/>
          </a:effectLst>
        </p:spPr>
      </p:pic>
      <p:sp>
        <p:nvSpPr>
          <p:cNvPr id="39" name="Oval 38">
            <a:extLst>
              <a:ext uri="{FF2B5EF4-FFF2-40B4-BE49-F238E27FC236}">
                <a16:creationId xmlns:a16="http://schemas.microsoft.com/office/drawing/2014/main" id="{2F2B14FC-78D2-8BC3-3035-B06974EE1CEE}"/>
              </a:ext>
            </a:extLst>
          </p:cNvPr>
          <p:cNvSpPr/>
          <p:nvPr/>
        </p:nvSpPr>
        <p:spPr>
          <a:xfrm>
            <a:off x="1931506" y="-3037700"/>
            <a:ext cx="2821421" cy="282142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a:t>
            </a:r>
          </a:p>
          <a:p>
            <a:pPr algn="ctr"/>
            <a:r>
              <a:rPr lang="en-US" sz="1500" b="1" dirty="0">
                <a:solidFill>
                  <a:schemeClr val="tx1">
                    <a:lumMod val="75000"/>
                    <a:lumOff val="25000"/>
                  </a:schemeClr>
                </a:solidFill>
                <a:latin typeface="Swis721 Blk BT" panose="020B0904030502020204" pitchFamily="34" charset="0"/>
              </a:rPr>
              <a:t>MONTH 2 </a:t>
            </a:r>
          </a:p>
        </p:txBody>
      </p:sp>
      <p:sp>
        <p:nvSpPr>
          <p:cNvPr id="36" name="Oval 35">
            <a:extLst>
              <a:ext uri="{FF2B5EF4-FFF2-40B4-BE49-F238E27FC236}">
                <a16:creationId xmlns:a16="http://schemas.microsoft.com/office/drawing/2014/main" id="{0CF00BC6-0F64-8B88-9380-0187251ACFF1}"/>
              </a:ext>
            </a:extLst>
          </p:cNvPr>
          <p:cNvSpPr/>
          <p:nvPr/>
        </p:nvSpPr>
        <p:spPr>
          <a:xfrm>
            <a:off x="1840926" y="-3521852"/>
            <a:ext cx="3185951" cy="318595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 MONTH 1 </a:t>
            </a:r>
          </a:p>
        </p:txBody>
      </p:sp>
      <p:sp>
        <p:nvSpPr>
          <p:cNvPr id="35" name="Oval 34">
            <a:extLst>
              <a:ext uri="{FF2B5EF4-FFF2-40B4-BE49-F238E27FC236}">
                <a16:creationId xmlns:a16="http://schemas.microsoft.com/office/drawing/2014/main" id="{7D349CE7-898D-80BD-14FB-6D227BE758D0}"/>
              </a:ext>
            </a:extLst>
          </p:cNvPr>
          <p:cNvSpPr/>
          <p:nvPr/>
        </p:nvSpPr>
        <p:spPr>
          <a:xfrm>
            <a:off x="2133220" y="256243"/>
            <a:ext cx="2543289" cy="254328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(AVERAGE)</a:t>
            </a:r>
          </a:p>
          <a:p>
            <a:pPr algn="ctr"/>
            <a:r>
              <a:rPr lang="en-US" sz="1500" b="1" dirty="0">
                <a:solidFill>
                  <a:schemeClr val="tx1">
                    <a:lumMod val="75000"/>
                    <a:lumOff val="25000"/>
                  </a:schemeClr>
                </a:solidFill>
                <a:latin typeface="Swis721 Blk BT" panose="020B0904030502020204" pitchFamily="34" charset="0"/>
              </a:rPr>
              <a:t>GP TOTAL CONSUMPTION</a:t>
            </a:r>
          </a:p>
        </p:txBody>
      </p:sp>
      <p:sp>
        <p:nvSpPr>
          <p:cNvPr id="38" name="Oval 37">
            <a:extLst>
              <a:ext uri="{FF2B5EF4-FFF2-40B4-BE49-F238E27FC236}">
                <a16:creationId xmlns:a16="http://schemas.microsoft.com/office/drawing/2014/main" id="{5D0A8A42-1567-A1B7-101C-ADD26C3F9028}"/>
              </a:ext>
            </a:extLst>
          </p:cNvPr>
          <p:cNvSpPr/>
          <p:nvPr/>
        </p:nvSpPr>
        <p:spPr>
          <a:xfrm>
            <a:off x="5692763" y="1469915"/>
            <a:ext cx="3292965" cy="329296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4" name="TextBox 3">
            <a:extLst>
              <a:ext uri="{FF2B5EF4-FFF2-40B4-BE49-F238E27FC236}">
                <a16:creationId xmlns:a16="http://schemas.microsoft.com/office/drawing/2014/main" id="{1951C8DF-77EF-DEED-77F9-34C93A61B301}"/>
              </a:ext>
            </a:extLst>
          </p:cNvPr>
          <p:cNvSpPr txBox="1"/>
          <p:nvPr/>
        </p:nvSpPr>
        <p:spPr>
          <a:xfrm>
            <a:off x="6088082" y="3300620"/>
            <a:ext cx="2658524" cy="397545"/>
          </a:xfrm>
          <a:prstGeom prst="rect">
            <a:avLst/>
          </a:prstGeom>
          <a:noFill/>
        </p:spPr>
        <p:txBody>
          <a:bodyPr wrap="square">
            <a:spAutoFit/>
          </a:bodyPr>
          <a:lstStyle/>
          <a:p>
            <a:pPr lvl="0" algn="ctr" rtl="0">
              <a:lnSpc>
                <a:spcPct val="150000"/>
              </a:lnSpc>
              <a:spcAft>
                <a:spcPts val="800"/>
              </a:spcAft>
            </a:pPr>
            <a:r>
              <a:rPr lang="en-US" sz="1500" kern="100" dirty="0">
                <a:effectLst/>
                <a:latin typeface="Swis721 Blk BT" panose="020B0904030502020204" pitchFamily="34" charset="0"/>
                <a:ea typeface="Calibri" panose="020F0502020204030204" pitchFamily="34" charset="0"/>
                <a:cs typeface="Arial" panose="020B0604020202020204" pitchFamily="34" charset="0"/>
              </a:rPr>
              <a:t>Irrelevant features</a:t>
            </a:r>
          </a:p>
        </p:txBody>
      </p:sp>
      <p:pic>
        <p:nvPicPr>
          <p:cNvPr id="43" name="Picture 42">
            <a:extLst>
              <a:ext uri="{FF2B5EF4-FFF2-40B4-BE49-F238E27FC236}">
                <a16:creationId xmlns:a16="http://schemas.microsoft.com/office/drawing/2014/main" id="{C74AB212-1DB9-76A9-6270-3B9955ED0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6853234" y="1693844"/>
            <a:ext cx="888247" cy="888247"/>
          </a:xfrm>
          <a:prstGeom prst="rect">
            <a:avLst/>
          </a:prstGeom>
          <a:noFill/>
          <a:effectLst>
            <a:reflection stA="0" endPos="65000" dist="50800" dir="5400000" sy="-100000" algn="bl" rotWithShape="0"/>
          </a:effectLst>
        </p:spPr>
      </p:pic>
      <p:sp>
        <p:nvSpPr>
          <p:cNvPr id="45" name="Oval 44">
            <a:extLst>
              <a:ext uri="{FF2B5EF4-FFF2-40B4-BE49-F238E27FC236}">
                <a16:creationId xmlns:a16="http://schemas.microsoft.com/office/drawing/2014/main" id="{F3768C08-685B-E488-E076-B1A2702A1C5A}"/>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46" name="Picture 45">
            <a:extLst>
              <a:ext uri="{FF2B5EF4-FFF2-40B4-BE49-F238E27FC236}">
                <a16:creationId xmlns:a16="http://schemas.microsoft.com/office/drawing/2014/main" id="{D1C4C439-26A8-EAD3-2420-05C38B359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sp>
        <p:nvSpPr>
          <p:cNvPr id="37" name="Oval 36">
            <a:extLst>
              <a:ext uri="{FF2B5EF4-FFF2-40B4-BE49-F238E27FC236}">
                <a16:creationId xmlns:a16="http://schemas.microsoft.com/office/drawing/2014/main" id="{DBA3334C-1A54-FA31-51EB-A6C8423E3C1D}"/>
              </a:ext>
            </a:extLst>
          </p:cNvPr>
          <p:cNvSpPr/>
          <p:nvPr/>
        </p:nvSpPr>
        <p:spPr>
          <a:xfrm>
            <a:off x="184374" y="1437077"/>
            <a:ext cx="1336974" cy="137491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group in “years”</a:t>
            </a:r>
          </a:p>
        </p:txBody>
      </p:sp>
    </p:spTree>
    <p:extLst>
      <p:ext uri="{BB962C8B-B14F-4D97-AF65-F5344CB8AC3E}">
        <p14:creationId xmlns:p14="http://schemas.microsoft.com/office/powerpoint/2010/main" val="224817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501860" y="2558479"/>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4" name="Oval 33">
            <a:extLst>
              <a:ext uri="{FF2B5EF4-FFF2-40B4-BE49-F238E27FC236}">
                <a16:creationId xmlns:a16="http://schemas.microsoft.com/office/drawing/2014/main" id="{91C76206-EF3E-8519-E445-74A80314E16F}"/>
              </a:ext>
            </a:extLst>
          </p:cNvPr>
          <p:cNvSpPr/>
          <p:nvPr/>
        </p:nvSpPr>
        <p:spPr>
          <a:xfrm>
            <a:off x="4467515" y="2573629"/>
            <a:ext cx="2414548" cy="2480638"/>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a:t>
            </a:r>
            <a:r>
              <a:rPr lang="en-US" sz="1500" b="1" dirty="0" err="1">
                <a:solidFill>
                  <a:schemeClr val="bg1"/>
                </a:solidFill>
                <a:latin typeface="Swis721 Blk BT" panose="020B0904030502020204" pitchFamily="34" charset="0"/>
              </a:rPr>
              <a:t>unchurned</a:t>
            </a:r>
            <a:endParaRPr lang="en-US" sz="1500" b="1" dirty="0">
              <a:solidFill>
                <a:schemeClr val="bg1"/>
              </a:solidFill>
              <a:latin typeface="Swis721 Blk BT" panose="020B0904030502020204" pitchFamily="34" charset="0"/>
            </a:endParaRPr>
          </a:p>
          <a:p>
            <a:pPr algn="ctr"/>
            <a:r>
              <a:rPr lang="en-US" sz="1500" b="1" dirty="0">
                <a:solidFill>
                  <a:schemeClr val="bg1"/>
                </a:solidFill>
                <a:latin typeface="Swis721 Blk BT" panose="020B0904030502020204" pitchFamily="34" charset="0"/>
              </a:rPr>
              <a:t>1 churned</a:t>
            </a:r>
            <a:r>
              <a:rPr lang="en-US" sz="1000" b="1" dirty="0">
                <a:solidFill>
                  <a:schemeClr val="tx1">
                    <a:lumMod val="75000"/>
                    <a:lumOff val="25000"/>
                  </a:schemeClr>
                </a:solidFill>
                <a:latin typeface="Swis721 Blk BT" panose="020B0904030502020204" pitchFamily="34" charset="0"/>
              </a:rPr>
              <a:t> </a:t>
            </a: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40" name="Oval 39">
            <a:extLst>
              <a:ext uri="{FF2B5EF4-FFF2-40B4-BE49-F238E27FC236}">
                <a16:creationId xmlns:a16="http://schemas.microsoft.com/office/drawing/2014/main" id="{C95E2CE0-98DC-79D2-19EC-D1572C1E6C32}"/>
              </a:ext>
            </a:extLst>
          </p:cNvPr>
          <p:cNvSpPr/>
          <p:nvPr/>
        </p:nvSpPr>
        <p:spPr>
          <a:xfrm>
            <a:off x="2023981" y="-3046403"/>
            <a:ext cx="2830102" cy="283010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44</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pic>
        <p:nvPicPr>
          <p:cNvPr id="2" name="Picture 1">
            <a:extLst>
              <a:ext uri="{FF2B5EF4-FFF2-40B4-BE49-F238E27FC236}">
                <a16:creationId xmlns:a16="http://schemas.microsoft.com/office/drawing/2014/main" id="{7EF89DF8-7243-6E5E-ECF6-25B6F305F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313657" y="4130906"/>
            <a:ext cx="888247" cy="888247"/>
          </a:xfrm>
          <a:prstGeom prst="rect">
            <a:avLst/>
          </a:prstGeom>
          <a:noFill/>
          <a:effectLst>
            <a:reflection stA="0" endPos="65000" dist="50800" dir="5400000" sy="-100000" algn="bl" rotWithShape="0"/>
          </a:effectLst>
        </p:spPr>
      </p:pic>
      <p:pic>
        <p:nvPicPr>
          <p:cNvPr id="6" name="Picture 5">
            <a:extLst>
              <a:ext uri="{FF2B5EF4-FFF2-40B4-BE49-F238E27FC236}">
                <a16:creationId xmlns:a16="http://schemas.microsoft.com/office/drawing/2014/main" id="{86FD7978-21BA-7224-7B14-5B57FE21F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815326" y="5376681"/>
            <a:ext cx="888247" cy="888247"/>
          </a:xfrm>
          <a:prstGeom prst="rect">
            <a:avLst/>
          </a:prstGeom>
          <a:noFill/>
          <a:effectLst>
            <a:reflection stA="0" endPos="65000" dist="50800" dir="5400000" sy="-100000" algn="bl" rotWithShape="0"/>
          </a:effectLst>
        </p:spPr>
      </p:pic>
      <p:pic>
        <p:nvPicPr>
          <p:cNvPr id="8" name="Picture 7">
            <a:extLst>
              <a:ext uri="{FF2B5EF4-FFF2-40B4-BE49-F238E27FC236}">
                <a16:creationId xmlns:a16="http://schemas.microsoft.com/office/drawing/2014/main" id="{26E4284E-D7B9-B60D-55DC-E4712E526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2597512" y="5541922"/>
            <a:ext cx="888247" cy="888247"/>
          </a:xfrm>
          <a:prstGeom prst="rect">
            <a:avLst/>
          </a:prstGeom>
          <a:noFill/>
          <a:effectLst>
            <a:reflection stA="0" endPos="65000" dist="50800" dir="5400000" sy="-100000" algn="bl" rotWithShape="0"/>
          </a:effectLst>
        </p:spPr>
      </p:pic>
      <p:pic>
        <p:nvPicPr>
          <p:cNvPr id="28" name="Picture 27">
            <a:extLst>
              <a:ext uri="{FF2B5EF4-FFF2-40B4-BE49-F238E27FC236}">
                <a16:creationId xmlns:a16="http://schemas.microsoft.com/office/drawing/2014/main" id="{694256A1-EE6C-13F9-3EF5-FD0EB25EC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43831" y="3181742"/>
            <a:ext cx="888247" cy="888247"/>
          </a:xfrm>
          <a:prstGeom prst="rect">
            <a:avLst/>
          </a:prstGeom>
          <a:noFill/>
          <a:effectLst>
            <a:reflection stA="0" endPos="65000" dist="50800" dir="5400000" sy="-100000" algn="bl" rotWithShape="0"/>
          </a:effectLst>
        </p:spPr>
      </p:pic>
      <p:pic>
        <p:nvPicPr>
          <p:cNvPr id="32" name="Picture 31">
            <a:extLst>
              <a:ext uri="{FF2B5EF4-FFF2-40B4-BE49-F238E27FC236}">
                <a16:creationId xmlns:a16="http://schemas.microsoft.com/office/drawing/2014/main" id="{D8A9E7F4-F66A-08BA-EC8B-AD195382A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22320" y="1501791"/>
            <a:ext cx="888247" cy="888247"/>
          </a:xfrm>
          <a:prstGeom prst="rect">
            <a:avLst/>
          </a:prstGeom>
          <a:noFill/>
          <a:effectLst>
            <a:reflection stA="0" endPos="65000" dist="50800" dir="5400000" sy="-100000" algn="bl" rotWithShape="0"/>
          </a:effectLst>
        </p:spPr>
      </p:pic>
      <p:sp>
        <p:nvSpPr>
          <p:cNvPr id="39" name="Oval 38">
            <a:extLst>
              <a:ext uri="{FF2B5EF4-FFF2-40B4-BE49-F238E27FC236}">
                <a16:creationId xmlns:a16="http://schemas.microsoft.com/office/drawing/2014/main" id="{2F2B14FC-78D2-8BC3-3035-B06974EE1CEE}"/>
              </a:ext>
            </a:extLst>
          </p:cNvPr>
          <p:cNvSpPr/>
          <p:nvPr/>
        </p:nvSpPr>
        <p:spPr>
          <a:xfrm>
            <a:off x="1931506" y="-3037700"/>
            <a:ext cx="2821421" cy="282142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a:t>
            </a:r>
          </a:p>
          <a:p>
            <a:pPr algn="ctr"/>
            <a:r>
              <a:rPr lang="en-US" sz="1500" b="1" dirty="0">
                <a:solidFill>
                  <a:schemeClr val="tx1">
                    <a:lumMod val="75000"/>
                    <a:lumOff val="25000"/>
                  </a:schemeClr>
                </a:solidFill>
                <a:latin typeface="Swis721 Blk BT" panose="020B0904030502020204" pitchFamily="34" charset="0"/>
              </a:rPr>
              <a:t>MONTH 2 </a:t>
            </a:r>
          </a:p>
        </p:txBody>
      </p:sp>
      <p:sp>
        <p:nvSpPr>
          <p:cNvPr id="36" name="Oval 35">
            <a:extLst>
              <a:ext uri="{FF2B5EF4-FFF2-40B4-BE49-F238E27FC236}">
                <a16:creationId xmlns:a16="http://schemas.microsoft.com/office/drawing/2014/main" id="{0CF00BC6-0F64-8B88-9380-0187251ACFF1}"/>
              </a:ext>
            </a:extLst>
          </p:cNvPr>
          <p:cNvSpPr/>
          <p:nvPr/>
        </p:nvSpPr>
        <p:spPr>
          <a:xfrm>
            <a:off x="1840926" y="-3521852"/>
            <a:ext cx="3185951" cy="318595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GP TOTAL CONSUMPTION MONTH 1 </a:t>
            </a:r>
          </a:p>
        </p:txBody>
      </p:sp>
      <p:sp>
        <p:nvSpPr>
          <p:cNvPr id="35" name="Oval 34">
            <a:extLst>
              <a:ext uri="{FF2B5EF4-FFF2-40B4-BE49-F238E27FC236}">
                <a16:creationId xmlns:a16="http://schemas.microsoft.com/office/drawing/2014/main" id="{7D349CE7-898D-80BD-14FB-6D227BE758D0}"/>
              </a:ext>
            </a:extLst>
          </p:cNvPr>
          <p:cNvSpPr/>
          <p:nvPr/>
        </p:nvSpPr>
        <p:spPr>
          <a:xfrm>
            <a:off x="2133220" y="256243"/>
            <a:ext cx="2543289" cy="254328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(AVERAGE)</a:t>
            </a:r>
          </a:p>
          <a:p>
            <a:pPr algn="ctr"/>
            <a:r>
              <a:rPr lang="en-US" sz="1500" b="1" dirty="0">
                <a:solidFill>
                  <a:schemeClr val="tx1">
                    <a:lumMod val="75000"/>
                    <a:lumOff val="25000"/>
                  </a:schemeClr>
                </a:solidFill>
                <a:latin typeface="Swis721 Blk BT" panose="020B0904030502020204" pitchFamily="34" charset="0"/>
              </a:rPr>
              <a:t>GP TOTAL CONSUMPTION</a:t>
            </a:r>
          </a:p>
        </p:txBody>
      </p:sp>
      <p:pic>
        <p:nvPicPr>
          <p:cNvPr id="4" name="Picture 3">
            <a:extLst>
              <a:ext uri="{FF2B5EF4-FFF2-40B4-BE49-F238E27FC236}">
                <a16:creationId xmlns:a16="http://schemas.microsoft.com/office/drawing/2014/main" id="{C5350653-D5B8-EB8F-2231-76D403B2E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7391979" y="2013400"/>
            <a:ext cx="888247" cy="888247"/>
          </a:xfrm>
          <a:prstGeom prst="rect">
            <a:avLst/>
          </a:prstGeom>
          <a:noFill/>
          <a:effectLst>
            <a:reflection stA="0" endPos="65000" dist="50800" dir="5400000" sy="-100000" algn="bl" rotWithShape="0"/>
          </a:effectLst>
        </p:spPr>
      </p:pic>
      <p:sp>
        <p:nvSpPr>
          <p:cNvPr id="31" name="Oval 30">
            <a:extLst>
              <a:ext uri="{FF2B5EF4-FFF2-40B4-BE49-F238E27FC236}">
                <a16:creationId xmlns:a16="http://schemas.microsoft.com/office/drawing/2014/main" id="{38892FC5-15B4-CE62-A4B8-4368B34CF50E}"/>
              </a:ext>
            </a:extLst>
          </p:cNvPr>
          <p:cNvSpPr/>
          <p:nvPr/>
        </p:nvSpPr>
        <p:spPr>
          <a:xfrm>
            <a:off x="7166534" y="149821"/>
            <a:ext cx="3433375" cy="343337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6559553" y="2737790"/>
            <a:ext cx="3509731" cy="3509731"/>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41" name="TextBox 40">
            <a:extLst>
              <a:ext uri="{FF2B5EF4-FFF2-40B4-BE49-F238E27FC236}">
                <a16:creationId xmlns:a16="http://schemas.microsoft.com/office/drawing/2014/main" id="{90D51B52-6C45-913A-9B6B-A7C86CBA4D06}"/>
              </a:ext>
            </a:extLst>
          </p:cNvPr>
          <p:cNvSpPr txBox="1"/>
          <p:nvPr/>
        </p:nvSpPr>
        <p:spPr>
          <a:xfrm>
            <a:off x="7634179" y="2013753"/>
            <a:ext cx="2658524" cy="397545"/>
          </a:xfrm>
          <a:prstGeom prst="rect">
            <a:avLst/>
          </a:prstGeom>
          <a:noFill/>
        </p:spPr>
        <p:txBody>
          <a:bodyPr wrap="square">
            <a:spAutoFit/>
          </a:bodyPr>
          <a:lstStyle/>
          <a:p>
            <a:pPr lvl="0" algn="ctr" rtl="0">
              <a:lnSpc>
                <a:spcPct val="150000"/>
              </a:lnSpc>
              <a:spcAft>
                <a:spcPts val="800"/>
              </a:spcAft>
            </a:pPr>
            <a:r>
              <a:rPr lang="en-US" sz="1500" kern="100" dirty="0">
                <a:latin typeface="Swis721 Blk BT" panose="020B0904030502020204" pitchFamily="34" charset="0"/>
                <a:ea typeface="Calibri" panose="020F0502020204030204" pitchFamily="34" charset="0"/>
                <a:cs typeface="Arial" panose="020B0604020202020204" pitchFamily="34" charset="0"/>
              </a:rPr>
              <a:t>Irrelevant feature</a:t>
            </a:r>
            <a:endParaRPr lang="en-US" sz="1500" kern="100" dirty="0">
              <a:effectLst/>
              <a:latin typeface="Swis721 Blk BT" panose="020B0904030502020204" pitchFamily="34" charset="0"/>
              <a:ea typeface="Calibri" panose="020F050202020403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C3E150C9-EDEC-3D44-BB5C-ABE465A96241}"/>
              </a:ext>
            </a:extLst>
          </p:cNvPr>
          <p:cNvSpPr txBox="1"/>
          <p:nvPr/>
        </p:nvSpPr>
        <p:spPr>
          <a:xfrm>
            <a:off x="7020247" y="4585426"/>
            <a:ext cx="2658524" cy="749051"/>
          </a:xfrm>
          <a:prstGeom prst="rect">
            <a:avLst/>
          </a:prstGeom>
          <a:noFill/>
        </p:spPr>
        <p:txBody>
          <a:bodyPr wrap="square">
            <a:spAutoFit/>
          </a:bodyPr>
          <a:lstStyle/>
          <a:p>
            <a:pPr lvl="0" algn="ctr" rtl="0">
              <a:lnSpc>
                <a:spcPct val="150000"/>
              </a:lnSpc>
              <a:spcAft>
                <a:spcPts val="800"/>
              </a:spcAft>
            </a:pPr>
            <a:r>
              <a:rPr lang="en-US" sz="1500" dirty="0">
                <a:effectLst/>
                <a:latin typeface="Swis721 Blk BT" panose="020B0904030502020204" pitchFamily="34" charset="0"/>
                <a:ea typeface="Calibri" panose="020F0502020204030204" pitchFamily="34" charset="0"/>
                <a:cs typeface="Arial" panose="020B0604020202020204" pitchFamily="34" charset="0"/>
              </a:rPr>
              <a:t>Average disconnection Per Month</a:t>
            </a:r>
            <a:endParaRPr lang="en-US" sz="1500" kern="100" dirty="0">
              <a:effectLst/>
              <a:latin typeface="Swis721 Blk BT" panose="020B0904030502020204" pitchFamily="34" charset="0"/>
              <a:ea typeface="Calibri" panose="020F0502020204030204" pitchFamily="34" charset="0"/>
              <a:cs typeface="Arial" panose="020B0604020202020204" pitchFamily="34" charset="0"/>
            </a:endParaRPr>
          </a:p>
        </p:txBody>
      </p:sp>
      <p:sp>
        <p:nvSpPr>
          <p:cNvPr id="45" name="Oval 44">
            <a:extLst>
              <a:ext uri="{FF2B5EF4-FFF2-40B4-BE49-F238E27FC236}">
                <a16:creationId xmlns:a16="http://schemas.microsoft.com/office/drawing/2014/main" id="{3B2DD4CE-6A7D-8EEA-6F74-8265DA3FF4C1}"/>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46" name="Picture 45">
            <a:extLst>
              <a:ext uri="{FF2B5EF4-FFF2-40B4-BE49-F238E27FC236}">
                <a16:creationId xmlns:a16="http://schemas.microsoft.com/office/drawing/2014/main" id="{5D6123B6-BED1-3089-8DB3-F067F1C58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pic>
        <p:nvPicPr>
          <p:cNvPr id="48" name="Picture 47">
            <a:extLst>
              <a:ext uri="{FF2B5EF4-FFF2-40B4-BE49-F238E27FC236}">
                <a16:creationId xmlns:a16="http://schemas.microsoft.com/office/drawing/2014/main" id="{4F8D0436-8A7E-C484-E2A9-1665F092E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8308131" y="713220"/>
            <a:ext cx="888247" cy="888247"/>
          </a:xfrm>
          <a:prstGeom prst="rect">
            <a:avLst/>
          </a:prstGeom>
          <a:noFill/>
          <a:effectLst>
            <a:reflection stA="0" endPos="65000" dist="50800" dir="5400000" sy="-100000" algn="bl" rotWithShape="0"/>
          </a:effectLst>
        </p:spPr>
      </p:pic>
      <p:sp>
        <p:nvSpPr>
          <p:cNvPr id="37" name="Oval 36">
            <a:extLst>
              <a:ext uri="{FF2B5EF4-FFF2-40B4-BE49-F238E27FC236}">
                <a16:creationId xmlns:a16="http://schemas.microsoft.com/office/drawing/2014/main" id="{74E34591-46B7-F920-A6B7-8A518A47E21B}"/>
              </a:ext>
            </a:extLst>
          </p:cNvPr>
          <p:cNvSpPr/>
          <p:nvPr/>
        </p:nvSpPr>
        <p:spPr>
          <a:xfrm>
            <a:off x="184374" y="1437077"/>
            <a:ext cx="1336974" cy="137491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group in “years”</a:t>
            </a:r>
          </a:p>
        </p:txBody>
      </p:sp>
    </p:spTree>
    <p:extLst>
      <p:ext uri="{BB962C8B-B14F-4D97-AF65-F5344CB8AC3E}">
        <p14:creationId xmlns:p14="http://schemas.microsoft.com/office/powerpoint/2010/main" val="4198350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8515"/>
            <a:ext cx="12192000" cy="2349934"/>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67720" y="61174"/>
            <a:ext cx="2377977"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DATASET</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16" name="Oval 15">
            <a:extLst>
              <a:ext uri="{FF2B5EF4-FFF2-40B4-BE49-F238E27FC236}">
                <a16:creationId xmlns:a16="http://schemas.microsoft.com/office/drawing/2014/main" id="{6566263B-E865-C51C-A33A-5F9B4C394E0C}"/>
              </a:ext>
            </a:extLst>
          </p:cNvPr>
          <p:cNvSpPr/>
          <p:nvPr/>
        </p:nvSpPr>
        <p:spPr>
          <a:xfrm>
            <a:off x="1692537" y="263118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180879" y="296084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4319389" y="521965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1169459" y="39519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6794845" y="13327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596346" y="52052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2355828" y="536772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10628254" y="1230780"/>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31" name="Oval 30">
            <a:extLst>
              <a:ext uri="{FF2B5EF4-FFF2-40B4-BE49-F238E27FC236}">
                <a16:creationId xmlns:a16="http://schemas.microsoft.com/office/drawing/2014/main" id="{38892FC5-15B4-CE62-A4B8-4368B34CF50E}"/>
              </a:ext>
            </a:extLst>
          </p:cNvPr>
          <p:cNvSpPr/>
          <p:nvPr/>
        </p:nvSpPr>
        <p:spPr>
          <a:xfrm>
            <a:off x="8566649" y="149822"/>
            <a:ext cx="2033260" cy="203326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8098952" y="4094142"/>
            <a:ext cx="1970332" cy="1970332"/>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8" name="Oval 37">
            <a:extLst>
              <a:ext uri="{FF2B5EF4-FFF2-40B4-BE49-F238E27FC236}">
                <a16:creationId xmlns:a16="http://schemas.microsoft.com/office/drawing/2014/main" id="{5D0A8A42-1567-A1B7-101C-ADD26C3F9028}"/>
              </a:ext>
            </a:extLst>
          </p:cNvPr>
          <p:cNvSpPr/>
          <p:nvPr/>
        </p:nvSpPr>
        <p:spPr>
          <a:xfrm>
            <a:off x="6834924" y="1852801"/>
            <a:ext cx="1973845" cy="197384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9" name="Oval 8">
            <a:extLst>
              <a:ext uri="{FF2B5EF4-FFF2-40B4-BE49-F238E27FC236}">
                <a16:creationId xmlns:a16="http://schemas.microsoft.com/office/drawing/2014/main" id="{CE141517-6BF4-0032-A960-C5F5B6E47637}"/>
              </a:ext>
            </a:extLst>
          </p:cNvPr>
          <p:cNvSpPr/>
          <p:nvPr/>
        </p:nvSpPr>
        <p:spPr>
          <a:xfrm>
            <a:off x="4897346" y="689287"/>
            <a:ext cx="1775510" cy="177551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10305750" y="4528160"/>
            <a:ext cx="1757444" cy="1757444"/>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8834228" y="2360504"/>
            <a:ext cx="1771278" cy="1771278"/>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10669694" y="296084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5" name="Slide Number Placeholder 4">
            <a:extLst>
              <a:ext uri="{FF2B5EF4-FFF2-40B4-BE49-F238E27FC236}">
                <a16:creationId xmlns:a16="http://schemas.microsoft.com/office/drawing/2014/main" id="{315AB616-1DBD-828E-2B53-1AF2EC7EA7ED}"/>
              </a:ext>
            </a:extLst>
          </p:cNvPr>
          <p:cNvSpPr>
            <a:spLocks noGrp="1"/>
          </p:cNvSpPr>
          <p:nvPr>
            <p:ph type="sldNum" sz="quarter" idx="12"/>
          </p:nvPr>
        </p:nvSpPr>
        <p:spPr/>
        <p:txBody>
          <a:bodyPr/>
          <a:lstStyle/>
          <a:p>
            <a:fld id="{33568880-700E-4CBA-91FE-AF2D06116055}" type="slidenum">
              <a:rPr lang="en-US" smtClean="0"/>
              <a:t>45</a:t>
            </a:fld>
            <a:endParaRPr lang="en-US"/>
          </a:p>
        </p:txBody>
      </p:sp>
      <p:sp>
        <p:nvSpPr>
          <p:cNvPr id="29" name="Oval 28">
            <a:extLst>
              <a:ext uri="{FF2B5EF4-FFF2-40B4-BE49-F238E27FC236}">
                <a16:creationId xmlns:a16="http://schemas.microsoft.com/office/drawing/2014/main" id="{9AD30A2F-5C0D-8557-CE89-285AA0FBF01C}"/>
              </a:ext>
            </a:extLst>
          </p:cNvPr>
          <p:cNvSpPr/>
          <p:nvPr/>
        </p:nvSpPr>
        <p:spPr>
          <a:xfrm>
            <a:off x="6003772" y="4638151"/>
            <a:ext cx="2095180" cy="20951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pic>
        <p:nvPicPr>
          <p:cNvPr id="2" name="Picture 1">
            <a:extLst>
              <a:ext uri="{FF2B5EF4-FFF2-40B4-BE49-F238E27FC236}">
                <a16:creationId xmlns:a16="http://schemas.microsoft.com/office/drawing/2014/main" id="{63FA1F66-B029-0217-90A7-58883C7DCF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313657" y="4130906"/>
            <a:ext cx="888247" cy="888247"/>
          </a:xfrm>
          <a:prstGeom prst="rect">
            <a:avLst/>
          </a:prstGeom>
          <a:noFill/>
          <a:effectLst>
            <a:reflection stA="0" endPos="65000" dist="50800" dir="5400000" sy="-100000" algn="bl" rotWithShape="0"/>
          </a:effectLst>
        </p:spPr>
      </p:pic>
      <p:pic>
        <p:nvPicPr>
          <p:cNvPr id="6" name="Picture 5">
            <a:extLst>
              <a:ext uri="{FF2B5EF4-FFF2-40B4-BE49-F238E27FC236}">
                <a16:creationId xmlns:a16="http://schemas.microsoft.com/office/drawing/2014/main" id="{FD8247CA-9B93-3493-E7AF-8B31BC221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841392" y="5404964"/>
            <a:ext cx="888247" cy="888247"/>
          </a:xfrm>
          <a:prstGeom prst="rect">
            <a:avLst/>
          </a:prstGeom>
          <a:noFill/>
          <a:effectLst>
            <a:reflection stA="0" endPos="65000" dist="50800" dir="5400000" sy="-100000" algn="bl" rotWithShape="0"/>
          </a:effectLst>
        </p:spPr>
      </p:pic>
      <p:pic>
        <p:nvPicPr>
          <p:cNvPr id="8" name="Picture 7">
            <a:extLst>
              <a:ext uri="{FF2B5EF4-FFF2-40B4-BE49-F238E27FC236}">
                <a16:creationId xmlns:a16="http://schemas.microsoft.com/office/drawing/2014/main" id="{C8226D97-E73C-03E5-2461-41F677177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2583810" y="5604491"/>
            <a:ext cx="888247" cy="888247"/>
          </a:xfrm>
          <a:prstGeom prst="rect">
            <a:avLst/>
          </a:prstGeom>
          <a:noFill/>
          <a:effectLst>
            <a:reflection stA="0" endPos="65000" dist="50800" dir="5400000" sy="-100000" algn="bl" rotWithShape="0"/>
          </a:effectLst>
        </p:spPr>
      </p:pic>
      <p:pic>
        <p:nvPicPr>
          <p:cNvPr id="32" name="Picture 31">
            <a:extLst>
              <a:ext uri="{FF2B5EF4-FFF2-40B4-BE49-F238E27FC236}">
                <a16:creationId xmlns:a16="http://schemas.microsoft.com/office/drawing/2014/main" id="{116EBF0E-1527-1CBF-1431-CFD788A119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7379336" y="2391535"/>
            <a:ext cx="888247" cy="888247"/>
          </a:xfrm>
          <a:prstGeom prst="rect">
            <a:avLst/>
          </a:prstGeom>
          <a:noFill/>
          <a:effectLst>
            <a:reflection stA="0" endPos="65000" dist="50800" dir="5400000" sy="-100000" algn="bl" rotWithShape="0"/>
          </a:effectLst>
        </p:spPr>
      </p:pic>
      <p:pic>
        <p:nvPicPr>
          <p:cNvPr id="35" name="Picture 34">
            <a:extLst>
              <a:ext uri="{FF2B5EF4-FFF2-40B4-BE49-F238E27FC236}">
                <a16:creationId xmlns:a16="http://schemas.microsoft.com/office/drawing/2014/main" id="{7F3B48B3-EAC2-0CF4-8152-634B3124A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60267" y="1509986"/>
            <a:ext cx="888247" cy="888247"/>
          </a:xfrm>
          <a:prstGeom prst="rect">
            <a:avLst/>
          </a:prstGeom>
          <a:noFill/>
          <a:effectLst>
            <a:reflection stA="0" endPos="65000" dist="50800" dir="5400000" sy="-100000" algn="bl" rotWithShape="0"/>
          </a:effectLst>
        </p:spPr>
      </p:pic>
      <p:pic>
        <p:nvPicPr>
          <p:cNvPr id="37" name="Picture 36">
            <a:extLst>
              <a:ext uri="{FF2B5EF4-FFF2-40B4-BE49-F238E27FC236}">
                <a16:creationId xmlns:a16="http://schemas.microsoft.com/office/drawing/2014/main" id="{894CC3A6-4EB6-8658-EE25-9FD12783E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0978964" y="3235982"/>
            <a:ext cx="888247" cy="888247"/>
          </a:xfrm>
          <a:prstGeom prst="rect">
            <a:avLst/>
          </a:prstGeom>
          <a:noFill/>
          <a:effectLst>
            <a:reflection stA="0" endPos="65000" dist="50800" dir="5400000" sy="-100000" algn="bl" rotWithShape="0"/>
          </a:effectLst>
        </p:spPr>
      </p:pic>
      <p:sp>
        <p:nvSpPr>
          <p:cNvPr id="41" name="Oval 40">
            <a:extLst>
              <a:ext uri="{FF2B5EF4-FFF2-40B4-BE49-F238E27FC236}">
                <a16:creationId xmlns:a16="http://schemas.microsoft.com/office/drawing/2014/main" id="{D6449539-BF52-16BC-AC9B-DF0FAB0A4A24}"/>
              </a:ext>
            </a:extLst>
          </p:cNvPr>
          <p:cNvSpPr/>
          <p:nvPr/>
        </p:nvSpPr>
        <p:spPr>
          <a:xfrm>
            <a:off x="2133220" y="256243"/>
            <a:ext cx="2543289" cy="254328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tx1">
                    <a:lumMod val="75000"/>
                    <a:lumOff val="25000"/>
                  </a:schemeClr>
                </a:solidFill>
                <a:latin typeface="Swis721 Blk BT" panose="020B0904030502020204" pitchFamily="34" charset="0"/>
              </a:rPr>
              <a:t>(AVERAGE)</a:t>
            </a:r>
          </a:p>
          <a:p>
            <a:pPr algn="ctr"/>
            <a:r>
              <a:rPr lang="en-US" sz="1500" b="1" dirty="0">
                <a:solidFill>
                  <a:schemeClr val="tx1">
                    <a:lumMod val="75000"/>
                    <a:lumOff val="25000"/>
                  </a:schemeClr>
                </a:solidFill>
                <a:latin typeface="Swis721 Blk BT" panose="020B0904030502020204" pitchFamily="34" charset="0"/>
              </a:rPr>
              <a:t>GP TOTAL CONSUMPTION</a:t>
            </a:r>
          </a:p>
        </p:txBody>
      </p:sp>
      <p:sp>
        <p:nvSpPr>
          <p:cNvPr id="34" name="Oval 33">
            <a:extLst>
              <a:ext uri="{FF2B5EF4-FFF2-40B4-BE49-F238E27FC236}">
                <a16:creationId xmlns:a16="http://schemas.microsoft.com/office/drawing/2014/main" id="{91C76206-EF3E-8519-E445-74A80314E16F}"/>
              </a:ext>
            </a:extLst>
          </p:cNvPr>
          <p:cNvSpPr/>
          <p:nvPr/>
        </p:nvSpPr>
        <p:spPr>
          <a:xfrm>
            <a:off x="2653883" y="795572"/>
            <a:ext cx="5121643" cy="5261830"/>
          </a:xfrm>
          <a:prstGeom prst="ellipse">
            <a:avLst/>
          </a:prstGeom>
          <a:solidFill>
            <a:schemeClr val="tx1"/>
          </a:solid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solidFill>
                  <a:schemeClr val="bg1"/>
                </a:solidFill>
                <a:latin typeface="Swis721 Blk BT" panose="020B0904030502020204" pitchFamily="34" charset="0"/>
              </a:rPr>
              <a:t>TARGET</a:t>
            </a:r>
          </a:p>
          <a:p>
            <a:pPr algn="ctr"/>
            <a:r>
              <a:rPr lang="en-US" sz="1500" b="1" dirty="0">
                <a:solidFill>
                  <a:schemeClr val="bg1"/>
                </a:solidFill>
                <a:latin typeface="Swis721 Blk BT" panose="020B0904030502020204" pitchFamily="34" charset="0"/>
              </a:rPr>
              <a:t>0 </a:t>
            </a:r>
            <a:r>
              <a:rPr lang="en-US" sz="1500" b="1" dirty="0" err="1">
                <a:solidFill>
                  <a:schemeClr val="bg1"/>
                </a:solidFill>
                <a:latin typeface="Swis721 Blk BT" panose="020B0904030502020204" pitchFamily="34" charset="0"/>
              </a:rPr>
              <a:t>unchurned</a:t>
            </a:r>
            <a:endParaRPr lang="en-US" sz="1500" b="1" dirty="0">
              <a:solidFill>
                <a:schemeClr val="bg1"/>
              </a:solidFill>
              <a:latin typeface="Swis721 Blk BT" panose="020B0904030502020204" pitchFamily="34" charset="0"/>
            </a:endParaRPr>
          </a:p>
          <a:p>
            <a:pPr algn="ctr"/>
            <a:r>
              <a:rPr lang="en-US" sz="1500" b="1" dirty="0">
                <a:solidFill>
                  <a:schemeClr val="bg1"/>
                </a:solidFill>
                <a:latin typeface="Swis721 Blk BT" panose="020B0904030502020204" pitchFamily="34" charset="0"/>
              </a:rPr>
              <a:t>1 churned</a:t>
            </a:r>
            <a:r>
              <a:rPr lang="en-US" sz="1000" b="1" dirty="0">
                <a:solidFill>
                  <a:schemeClr val="tx1">
                    <a:lumMod val="75000"/>
                    <a:lumOff val="25000"/>
                  </a:schemeClr>
                </a:solidFill>
                <a:latin typeface="Swis721 Blk BT" panose="020B0904030502020204" pitchFamily="34" charset="0"/>
              </a:rPr>
              <a:t> </a:t>
            </a:r>
          </a:p>
        </p:txBody>
      </p:sp>
      <p:sp>
        <p:nvSpPr>
          <p:cNvPr id="42" name="Oval 41">
            <a:extLst>
              <a:ext uri="{FF2B5EF4-FFF2-40B4-BE49-F238E27FC236}">
                <a16:creationId xmlns:a16="http://schemas.microsoft.com/office/drawing/2014/main" id="{1204500A-DD74-24EF-F49B-F59608039F60}"/>
              </a:ext>
            </a:extLst>
          </p:cNvPr>
          <p:cNvSpPr/>
          <p:nvPr/>
        </p:nvSpPr>
        <p:spPr>
          <a:xfrm>
            <a:off x="162533" y="4270037"/>
            <a:ext cx="956169" cy="956169"/>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ID </a:t>
            </a:r>
          </a:p>
        </p:txBody>
      </p:sp>
      <p:pic>
        <p:nvPicPr>
          <p:cNvPr id="43" name="Picture 42">
            <a:extLst>
              <a:ext uri="{FF2B5EF4-FFF2-40B4-BE49-F238E27FC236}">
                <a16:creationId xmlns:a16="http://schemas.microsoft.com/office/drawing/2014/main" id="{937BE734-F29C-F3CE-BD8C-D17F0905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178921" y="4377431"/>
            <a:ext cx="678120" cy="678120"/>
          </a:xfrm>
          <a:prstGeom prst="rect">
            <a:avLst/>
          </a:prstGeom>
          <a:noFill/>
          <a:effectLst>
            <a:reflection stA="0" endPos="65000" dist="50800" dir="5400000" sy="-100000" algn="bl" rotWithShape="0"/>
          </a:effectLst>
        </p:spPr>
      </p:pic>
      <p:pic>
        <p:nvPicPr>
          <p:cNvPr id="44" name="Picture 43">
            <a:extLst>
              <a:ext uri="{FF2B5EF4-FFF2-40B4-BE49-F238E27FC236}">
                <a16:creationId xmlns:a16="http://schemas.microsoft.com/office/drawing/2014/main" id="{D20D0FA9-31D6-AEE6-B06C-5A4786DBB6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9704">
            <a:off x="9206237" y="132514"/>
            <a:ext cx="888247" cy="888247"/>
          </a:xfrm>
          <a:prstGeom prst="rect">
            <a:avLst/>
          </a:prstGeom>
          <a:noFill/>
          <a:effectLst>
            <a:reflection stA="0" endPos="65000" dist="50800" dir="5400000" sy="-100000" algn="bl" rotWithShape="0"/>
          </a:effectLst>
        </p:spPr>
      </p:pic>
      <p:sp>
        <p:nvSpPr>
          <p:cNvPr id="4" name="Oval 3">
            <a:extLst>
              <a:ext uri="{FF2B5EF4-FFF2-40B4-BE49-F238E27FC236}">
                <a16:creationId xmlns:a16="http://schemas.microsoft.com/office/drawing/2014/main" id="{1D8FDA55-C58B-290B-93AD-FD1DD00D7E49}"/>
              </a:ext>
            </a:extLst>
          </p:cNvPr>
          <p:cNvSpPr/>
          <p:nvPr/>
        </p:nvSpPr>
        <p:spPr>
          <a:xfrm>
            <a:off x="184374" y="1437077"/>
            <a:ext cx="1336974" cy="1374915"/>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group in “years”</a:t>
            </a:r>
          </a:p>
        </p:txBody>
      </p:sp>
      <p:sp>
        <p:nvSpPr>
          <p:cNvPr id="28" name="Oval 27">
            <a:extLst>
              <a:ext uri="{FF2B5EF4-FFF2-40B4-BE49-F238E27FC236}">
                <a16:creationId xmlns:a16="http://schemas.microsoft.com/office/drawing/2014/main" id="{1F34D140-6359-A848-8414-557AA19AAA3A}"/>
              </a:ext>
            </a:extLst>
          </p:cNvPr>
          <p:cNvSpPr/>
          <p:nvPr/>
        </p:nvSpPr>
        <p:spPr>
          <a:xfrm>
            <a:off x="3215030" y="-3467881"/>
            <a:ext cx="2599658" cy="2599658"/>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498007D3-3941-F6E4-8035-90DFCB7E80B8}"/>
              </a:ext>
            </a:extLst>
          </p:cNvPr>
          <p:cNvPicPr>
            <a:picLocks noChangeAspect="1"/>
          </p:cNvPicPr>
          <p:nvPr/>
        </p:nvPicPr>
        <p:blipFill>
          <a:blip r:embed="rId5">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2834220" y="-3078767"/>
            <a:ext cx="3361278" cy="1639648"/>
          </a:xfrm>
          <a:prstGeom prst="rect">
            <a:avLst/>
          </a:prstGeom>
        </p:spPr>
      </p:pic>
    </p:spTree>
    <p:extLst>
      <p:ext uri="{BB962C8B-B14F-4D97-AF65-F5344CB8AC3E}">
        <p14:creationId xmlns:p14="http://schemas.microsoft.com/office/powerpoint/2010/main" val="278103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972867"/>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51126" y="1555333"/>
            <a:ext cx="12135072" cy="572396"/>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HYPOTHESIS</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11" name="Oval 10">
            <a:extLst>
              <a:ext uri="{FF2B5EF4-FFF2-40B4-BE49-F238E27FC236}">
                <a16:creationId xmlns:a16="http://schemas.microsoft.com/office/drawing/2014/main" id="{1D75709E-FA84-B6AB-CA5C-9403DC0C7206}"/>
              </a:ext>
            </a:extLst>
          </p:cNvPr>
          <p:cNvSpPr/>
          <p:nvPr/>
        </p:nvSpPr>
        <p:spPr>
          <a:xfrm>
            <a:off x="235065" y="-4044186"/>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AGE/ MONTHS</a:t>
            </a:r>
          </a:p>
        </p:txBody>
      </p:sp>
      <p:sp>
        <p:nvSpPr>
          <p:cNvPr id="16" name="Oval 15">
            <a:extLst>
              <a:ext uri="{FF2B5EF4-FFF2-40B4-BE49-F238E27FC236}">
                <a16:creationId xmlns:a16="http://schemas.microsoft.com/office/drawing/2014/main" id="{6566263B-E865-C51C-A33A-5F9B4C394E0C}"/>
              </a:ext>
            </a:extLst>
          </p:cNvPr>
          <p:cNvSpPr/>
          <p:nvPr/>
        </p:nvSpPr>
        <p:spPr>
          <a:xfrm>
            <a:off x="1449017" y="-276650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GENDER</a:t>
            </a:r>
          </a:p>
        </p:txBody>
      </p:sp>
      <p:sp>
        <p:nvSpPr>
          <p:cNvPr id="18" name="Oval 17">
            <a:extLst>
              <a:ext uri="{FF2B5EF4-FFF2-40B4-BE49-F238E27FC236}">
                <a16:creationId xmlns:a16="http://schemas.microsoft.com/office/drawing/2014/main" id="{B7AB3F86-77A7-B749-87FC-78C4631C78F1}"/>
              </a:ext>
            </a:extLst>
          </p:cNvPr>
          <p:cNvSpPr/>
          <p:nvPr/>
        </p:nvSpPr>
        <p:spPr>
          <a:xfrm>
            <a:off x="96749" y="-21426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SPEED</a:t>
            </a:r>
          </a:p>
        </p:txBody>
      </p:sp>
      <p:sp>
        <p:nvSpPr>
          <p:cNvPr id="20" name="Oval 19">
            <a:extLst>
              <a:ext uri="{FF2B5EF4-FFF2-40B4-BE49-F238E27FC236}">
                <a16:creationId xmlns:a16="http://schemas.microsoft.com/office/drawing/2014/main" id="{4A6275EB-5488-B1BB-9A1C-21E61407D620}"/>
              </a:ext>
            </a:extLst>
          </p:cNvPr>
          <p:cNvSpPr/>
          <p:nvPr/>
        </p:nvSpPr>
        <p:spPr>
          <a:xfrm>
            <a:off x="3021825" y="-343811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CUSTOMER WITH ORANGE/ MONTHS</a:t>
            </a:r>
          </a:p>
        </p:txBody>
      </p:sp>
      <p:sp>
        <p:nvSpPr>
          <p:cNvPr id="21" name="Oval 20">
            <a:extLst>
              <a:ext uri="{FF2B5EF4-FFF2-40B4-BE49-F238E27FC236}">
                <a16:creationId xmlns:a16="http://schemas.microsoft.com/office/drawing/2014/main" id="{DD43546D-F8C8-C0DF-9073-C894EF065A65}"/>
              </a:ext>
            </a:extLst>
          </p:cNvPr>
          <p:cNvSpPr/>
          <p:nvPr/>
        </p:nvSpPr>
        <p:spPr>
          <a:xfrm>
            <a:off x="263638" y="973485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OF PREV- SPEED</a:t>
            </a:r>
          </a:p>
        </p:txBody>
      </p:sp>
      <p:sp>
        <p:nvSpPr>
          <p:cNvPr id="22" name="Oval 21">
            <a:extLst>
              <a:ext uri="{FF2B5EF4-FFF2-40B4-BE49-F238E27FC236}">
                <a16:creationId xmlns:a16="http://schemas.microsoft.com/office/drawing/2014/main" id="{057484B1-9E0B-95F3-733F-077FACACF00A}"/>
              </a:ext>
            </a:extLst>
          </p:cNvPr>
          <p:cNvSpPr/>
          <p:nvPr/>
        </p:nvSpPr>
        <p:spPr>
          <a:xfrm>
            <a:off x="7938648" y="-5840615"/>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MIGRATION FLAG</a:t>
            </a:r>
          </a:p>
        </p:txBody>
      </p:sp>
      <p:sp>
        <p:nvSpPr>
          <p:cNvPr id="25" name="Oval 24">
            <a:extLst>
              <a:ext uri="{FF2B5EF4-FFF2-40B4-BE49-F238E27FC236}">
                <a16:creationId xmlns:a16="http://schemas.microsoft.com/office/drawing/2014/main" id="{B7C54443-9A29-1192-1F36-69C3999E9C5E}"/>
              </a:ext>
            </a:extLst>
          </p:cNvPr>
          <p:cNvSpPr/>
          <p:nvPr/>
        </p:nvSpPr>
        <p:spPr>
          <a:xfrm>
            <a:off x="1576239" y="8998134"/>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 INK QUALITY</a:t>
            </a:r>
          </a:p>
        </p:txBody>
      </p:sp>
      <p:sp>
        <p:nvSpPr>
          <p:cNvPr id="26" name="Oval 25">
            <a:extLst>
              <a:ext uri="{FF2B5EF4-FFF2-40B4-BE49-F238E27FC236}">
                <a16:creationId xmlns:a16="http://schemas.microsoft.com/office/drawing/2014/main" id="{9AD23008-AA13-2CEA-127D-23F3C1766560}"/>
              </a:ext>
            </a:extLst>
          </p:cNvPr>
          <p:cNvSpPr/>
          <p:nvPr/>
        </p:nvSpPr>
        <p:spPr>
          <a:xfrm>
            <a:off x="3074791" y="8315012"/>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STATUS</a:t>
            </a:r>
          </a:p>
        </p:txBody>
      </p:sp>
      <p:sp>
        <p:nvSpPr>
          <p:cNvPr id="27" name="Oval 26">
            <a:extLst>
              <a:ext uri="{FF2B5EF4-FFF2-40B4-BE49-F238E27FC236}">
                <a16:creationId xmlns:a16="http://schemas.microsoft.com/office/drawing/2014/main" id="{2BB5942D-629A-FAB3-92B0-3CA3A2F91D58}"/>
              </a:ext>
            </a:extLst>
          </p:cNvPr>
          <p:cNvSpPr/>
          <p:nvPr/>
        </p:nvSpPr>
        <p:spPr>
          <a:xfrm>
            <a:off x="9377530" y="7034553"/>
            <a:ext cx="1476380" cy="147638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POWER VALIDATION</a:t>
            </a:r>
          </a:p>
        </p:txBody>
      </p:sp>
      <p:sp>
        <p:nvSpPr>
          <p:cNvPr id="29" name="Oval 28">
            <a:extLst>
              <a:ext uri="{FF2B5EF4-FFF2-40B4-BE49-F238E27FC236}">
                <a16:creationId xmlns:a16="http://schemas.microsoft.com/office/drawing/2014/main" id="{9AD30A2F-5C0D-8557-CE89-285AA0FBF01C}"/>
              </a:ext>
            </a:extLst>
          </p:cNvPr>
          <p:cNvSpPr/>
          <p:nvPr/>
        </p:nvSpPr>
        <p:spPr>
          <a:xfrm>
            <a:off x="10627011" y="8296177"/>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MAX/DAY</a:t>
            </a:r>
          </a:p>
        </p:txBody>
      </p:sp>
      <p:sp>
        <p:nvSpPr>
          <p:cNvPr id="31" name="Oval 30">
            <a:extLst>
              <a:ext uri="{FF2B5EF4-FFF2-40B4-BE49-F238E27FC236}">
                <a16:creationId xmlns:a16="http://schemas.microsoft.com/office/drawing/2014/main" id="{38892FC5-15B4-CE62-A4B8-4368B34CF50E}"/>
              </a:ext>
            </a:extLst>
          </p:cNvPr>
          <p:cNvSpPr/>
          <p:nvPr/>
        </p:nvSpPr>
        <p:spPr>
          <a:xfrm>
            <a:off x="9779538" y="-4867441"/>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DISCONN-ECTION TOTAL MIN/DAY</a:t>
            </a:r>
          </a:p>
        </p:txBody>
      </p:sp>
      <p:sp>
        <p:nvSpPr>
          <p:cNvPr id="33" name="Oval 32">
            <a:extLst>
              <a:ext uri="{FF2B5EF4-FFF2-40B4-BE49-F238E27FC236}">
                <a16:creationId xmlns:a16="http://schemas.microsoft.com/office/drawing/2014/main" id="{DFE34D9F-DFD2-2E44-00FE-B3F00A608769}"/>
              </a:ext>
            </a:extLst>
          </p:cNvPr>
          <p:cNvSpPr/>
          <p:nvPr/>
        </p:nvSpPr>
        <p:spPr>
          <a:xfrm>
            <a:off x="6090198" y="9293077"/>
            <a:ext cx="1660120" cy="166012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MEAN/MONTH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4" name="Oval 33">
            <a:extLst>
              <a:ext uri="{FF2B5EF4-FFF2-40B4-BE49-F238E27FC236}">
                <a16:creationId xmlns:a16="http://schemas.microsoft.com/office/drawing/2014/main" id="{91C76206-EF3E-8519-E445-74A80314E16F}"/>
              </a:ext>
            </a:extLst>
          </p:cNvPr>
          <p:cNvSpPr/>
          <p:nvPr/>
        </p:nvSpPr>
        <p:spPr>
          <a:xfrm>
            <a:off x="4548700" y="9787129"/>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TARGET </a:t>
            </a:r>
          </a:p>
        </p:txBody>
      </p:sp>
      <p:sp>
        <p:nvSpPr>
          <p:cNvPr id="36" name="Oval 35">
            <a:extLst>
              <a:ext uri="{FF2B5EF4-FFF2-40B4-BE49-F238E27FC236}">
                <a16:creationId xmlns:a16="http://schemas.microsoft.com/office/drawing/2014/main" id="{0CF00BC6-0F64-8B88-9380-0187251ACFF1}"/>
              </a:ext>
            </a:extLst>
          </p:cNvPr>
          <p:cNvSpPr/>
          <p:nvPr/>
        </p:nvSpPr>
        <p:spPr>
          <a:xfrm>
            <a:off x="6209827" y="-3477657"/>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1 </a:t>
            </a:r>
          </a:p>
        </p:txBody>
      </p:sp>
      <p:sp>
        <p:nvSpPr>
          <p:cNvPr id="38" name="Oval 37">
            <a:extLst>
              <a:ext uri="{FF2B5EF4-FFF2-40B4-BE49-F238E27FC236}">
                <a16:creationId xmlns:a16="http://schemas.microsoft.com/office/drawing/2014/main" id="{5D0A8A42-1567-A1B7-101C-ADD26C3F9028}"/>
              </a:ext>
            </a:extLst>
          </p:cNvPr>
          <p:cNvSpPr/>
          <p:nvPr/>
        </p:nvSpPr>
        <p:spPr>
          <a:xfrm>
            <a:off x="7554146" y="-4225154"/>
            <a:ext cx="1660120" cy="166012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 DISCONN-ECTION TOTAL SUM/MONTH</a:t>
            </a:r>
          </a:p>
          <a:p>
            <a:pPr algn="ctr"/>
            <a:endParaRPr lang="en-US" sz="1000" b="1" dirty="0">
              <a:solidFill>
                <a:schemeClr val="tx1">
                  <a:lumMod val="75000"/>
                  <a:lumOff val="25000"/>
                </a:schemeClr>
              </a:solidFill>
              <a:latin typeface="Swis721 Blk BT" panose="020B0904030502020204" pitchFamily="34" charset="0"/>
            </a:endParaRPr>
          </a:p>
        </p:txBody>
      </p:sp>
      <p:sp>
        <p:nvSpPr>
          <p:cNvPr id="39" name="Oval 38">
            <a:extLst>
              <a:ext uri="{FF2B5EF4-FFF2-40B4-BE49-F238E27FC236}">
                <a16:creationId xmlns:a16="http://schemas.microsoft.com/office/drawing/2014/main" id="{2F2B14FC-78D2-8BC3-3035-B06974EE1CEE}"/>
              </a:ext>
            </a:extLst>
          </p:cNvPr>
          <p:cNvSpPr/>
          <p:nvPr/>
        </p:nvSpPr>
        <p:spPr>
          <a:xfrm>
            <a:off x="4715288" y="-3803204"/>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2 </a:t>
            </a:r>
          </a:p>
        </p:txBody>
      </p:sp>
      <p:sp>
        <p:nvSpPr>
          <p:cNvPr id="40" name="Oval 39">
            <a:extLst>
              <a:ext uri="{FF2B5EF4-FFF2-40B4-BE49-F238E27FC236}">
                <a16:creationId xmlns:a16="http://schemas.microsoft.com/office/drawing/2014/main" id="{C95E2CE0-98DC-79D2-19EC-D1572C1E6C32}"/>
              </a:ext>
            </a:extLst>
          </p:cNvPr>
          <p:cNvSpPr/>
          <p:nvPr/>
        </p:nvSpPr>
        <p:spPr>
          <a:xfrm>
            <a:off x="2335677" y="-4708986"/>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GP TOTAL CONSUM-PTION/ MONTH 3 </a:t>
            </a:r>
          </a:p>
        </p:txBody>
      </p:sp>
      <p:sp>
        <p:nvSpPr>
          <p:cNvPr id="9" name="Oval 8">
            <a:extLst>
              <a:ext uri="{FF2B5EF4-FFF2-40B4-BE49-F238E27FC236}">
                <a16:creationId xmlns:a16="http://schemas.microsoft.com/office/drawing/2014/main" id="{CE141517-6BF4-0032-A960-C5F5B6E47637}"/>
              </a:ext>
            </a:extLst>
          </p:cNvPr>
          <p:cNvSpPr/>
          <p:nvPr/>
        </p:nvSpPr>
        <p:spPr>
          <a:xfrm>
            <a:off x="2945363" y="9758191"/>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GOVERN-ORATE</a:t>
            </a:r>
          </a:p>
        </p:txBody>
      </p:sp>
      <p:sp>
        <p:nvSpPr>
          <p:cNvPr id="19" name="Oval 18">
            <a:extLst>
              <a:ext uri="{FF2B5EF4-FFF2-40B4-BE49-F238E27FC236}">
                <a16:creationId xmlns:a16="http://schemas.microsoft.com/office/drawing/2014/main" id="{551EFB99-1904-7EE3-AAD9-4EDAD823DB1F}"/>
              </a:ext>
            </a:extLst>
          </p:cNvPr>
          <p:cNvSpPr/>
          <p:nvPr/>
        </p:nvSpPr>
        <p:spPr>
          <a:xfrm>
            <a:off x="7938648" y="9456783"/>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FG</a:t>
            </a:r>
          </a:p>
        </p:txBody>
      </p:sp>
      <p:sp>
        <p:nvSpPr>
          <p:cNvPr id="12" name="Oval 11">
            <a:extLst>
              <a:ext uri="{FF2B5EF4-FFF2-40B4-BE49-F238E27FC236}">
                <a16:creationId xmlns:a16="http://schemas.microsoft.com/office/drawing/2014/main" id="{532ED555-219C-F5B7-4D2F-1D47049B19E3}"/>
              </a:ext>
            </a:extLst>
          </p:cNvPr>
          <p:cNvSpPr/>
          <p:nvPr/>
        </p:nvSpPr>
        <p:spPr>
          <a:xfrm>
            <a:off x="7883847" y="7954895"/>
            <a:ext cx="1266886" cy="1266886"/>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COMMET-MENT </a:t>
            </a:r>
          </a:p>
        </p:txBody>
      </p:sp>
      <p:sp>
        <p:nvSpPr>
          <p:cNvPr id="30" name="Oval 29">
            <a:extLst>
              <a:ext uri="{FF2B5EF4-FFF2-40B4-BE49-F238E27FC236}">
                <a16:creationId xmlns:a16="http://schemas.microsoft.com/office/drawing/2014/main" id="{2B7CC71E-4D6E-8CAC-7559-6FA8AFB63ED2}"/>
              </a:ext>
            </a:extLst>
          </p:cNvPr>
          <p:cNvSpPr/>
          <p:nvPr/>
        </p:nvSpPr>
        <p:spPr>
          <a:xfrm>
            <a:off x="9649325" y="9495239"/>
            <a:ext cx="1393500" cy="1393500"/>
          </a:xfrm>
          <a:prstGeom prst="ellipse">
            <a:avLst/>
          </a:prstGeom>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b="1" dirty="0">
                <a:solidFill>
                  <a:schemeClr val="tx1">
                    <a:lumMod val="75000"/>
                    <a:lumOff val="25000"/>
                  </a:schemeClr>
                </a:solidFill>
                <a:latin typeface="Swis721 Blk BT" panose="020B0904030502020204" pitchFamily="34" charset="0"/>
              </a:rPr>
              <a:t>LAST LINK PRIORITY</a:t>
            </a:r>
          </a:p>
        </p:txBody>
      </p:sp>
      <p:sp>
        <p:nvSpPr>
          <p:cNvPr id="4" name="Oval 3">
            <a:extLst>
              <a:ext uri="{FF2B5EF4-FFF2-40B4-BE49-F238E27FC236}">
                <a16:creationId xmlns:a16="http://schemas.microsoft.com/office/drawing/2014/main" id="{6311D527-3524-0B13-F1C3-733F8B5D85A1}"/>
              </a:ext>
            </a:extLst>
          </p:cNvPr>
          <p:cNvSpPr/>
          <p:nvPr/>
        </p:nvSpPr>
        <p:spPr>
          <a:xfrm>
            <a:off x="2969120" y="699027"/>
            <a:ext cx="5962720" cy="5962720"/>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1D43B88-3277-19A8-51A0-6A476636CE19}"/>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2279445" y="2127729"/>
            <a:ext cx="7369880" cy="3595064"/>
          </a:xfrm>
          <a:prstGeom prst="rect">
            <a:avLst/>
          </a:prstGeom>
        </p:spPr>
      </p:pic>
      <p:sp>
        <p:nvSpPr>
          <p:cNvPr id="2" name="Slide Number Placeholder 1">
            <a:extLst>
              <a:ext uri="{FF2B5EF4-FFF2-40B4-BE49-F238E27FC236}">
                <a16:creationId xmlns:a16="http://schemas.microsoft.com/office/drawing/2014/main" id="{3A2BD46D-BD6C-1838-95A9-6DB163C347EE}"/>
              </a:ext>
            </a:extLst>
          </p:cNvPr>
          <p:cNvSpPr>
            <a:spLocks noGrp="1"/>
          </p:cNvSpPr>
          <p:nvPr>
            <p:ph type="sldNum" sz="quarter" idx="12"/>
          </p:nvPr>
        </p:nvSpPr>
        <p:spPr/>
        <p:txBody>
          <a:bodyPr/>
          <a:lstStyle/>
          <a:p>
            <a:fld id="{33568880-700E-4CBA-91FE-AF2D06116055}" type="slidenum">
              <a:rPr lang="en-US" smtClean="0"/>
              <a:t>46</a:t>
            </a:fld>
            <a:endParaRPr lang="en-US"/>
          </a:p>
        </p:txBody>
      </p:sp>
    </p:spTree>
    <p:extLst>
      <p:ext uri="{BB962C8B-B14F-4D97-AF65-F5344CB8AC3E}">
        <p14:creationId xmlns:p14="http://schemas.microsoft.com/office/powerpoint/2010/main" val="415292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594713" y="1552577"/>
            <a:ext cx="2899708"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HYPOTHESIS</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2" name="Oval 1">
            <a:extLst>
              <a:ext uri="{FF2B5EF4-FFF2-40B4-BE49-F238E27FC236}">
                <a16:creationId xmlns:a16="http://schemas.microsoft.com/office/drawing/2014/main" id="{79B58590-CF5B-EAD0-04CC-913F2C7D7E49}"/>
              </a:ext>
            </a:extLst>
          </p:cNvPr>
          <p:cNvSpPr/>
          <p:nvPr/>
        </p:nvSpPr>
        <p:spPr>
          <a:xfrm>
            <a:off x="9704484" y="557643"/>
            <a:ext cx="2017697" cy="2017697"/>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A6B1A5-92E5-D6C2-B64C-7735A7090D88}"/>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9421816" y="810574"/>
            <a:ext cx="2690964" cy="1312666"/>
          </a:xfrm>
          <a:prstGeom prst="rect">
            <a:avLst/>
          </a:prstGeom>
        </p:spPr>
      </p:pic>
      <p:sp>
        <p:nvSpPr>
          <p:cNvPr id="4" name="TextBox 3">
            <a:extLst>
              <a:ext uri="{FF2B5EF4-FFF2-40B4-BE49-F238E27FC236}">
                <a16:creationId xmlns:a16="http://schemas.microsoft.com/office/drawing/2014/main" id="{9F4E0FDB-8C59-9DC6-E2EA-CBFC4D7F2107}"/>
              </a:ext>
            </a:extLst>
          </p:cNvPr>
          <p:cNvSpPr txBox="1"/>
          <p:nvPr/>
        </p:nvSpPr>
        <p:spPr>
          <a:xfrm>
            <a:off x="10295777" y="-27132"/>
            <a:ext cx="781399" cy="1169551"/>
          </a:xfrm>
          <a:prstGeom prst="rect">
            <a:avLst/>
          </a:prstGeom>
          <a:noFill/>
        </p:spPr>
        <p:txBody>
          <a:bodyPr wrap="square" rtlCol="0">
            <a:spAutoFit/>
          </a:bodyPr>
          <a:lstStyle/>
          <a:p>
            <a:r>
              <a:rPr lang="en-US" sz="7000" dirty="0">
                <a:latin typeface="Swis721 Blk BT" panose="020B0904030502020204" pitchFamily="34" charset="0"/>
              </a:rPr>
              <a:t>1</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47</a:t>
            </a:fld>
            <a:endParaRPr lang="en-US"/>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9F60F211-54D4-ACEF-4EA0-3591734841C2}"/>
              </a:ext>
            </a:extLst>
          </p:cNvPr>
          <p:cNvGrpSpPr/>
          <p:nvPr/>
        </p:nvGrpSpPr>
        <p:grpSpPr>
          <a:xfrm>
            <a:off x="306770" y="1576645"/>
            <a:ext cx="6513595" cy="5239031"/>
            <a:chOff x="305206" y="1992757"/>
            <a:chExt cx="6513595" cy="5239031"/>
          </a:xfrm>
        </p:grpSpPr>
        <p:grpSp>
          <p:nvGrpSpPr>
            <p:cNvPr id="40" name="Group 39">
              <a:extLst>
                <a:ext uri="{FF2B5EF4-FFF2-40B4-BE49-F238E27FC236}">
                  <a16:creationId xmlns:a16="http://schemas.microsoft.com/office/drawing/2014/main" id="{36E3F5B5-6DBF-F241-8C5F-90E0B02881EE}"/>
                </a:ext>
              </a:extLst>
            </p:cNvPr>
            <p:cNvGrpSpPr/>
            <p:nvPr/>
          </p:nvGrpSpPr>
          <p:grpSpPr>
            <a:xfrm>
              <a:off x="305206" y="1992757"/>
              <a:ext cx="6513595" cy="5086345"/>
              <a:chOff x="327475" y="1952410"/>
              <a:chExt cx="6513595" cy="5086345"/>
            </a:xfrm>
          </p:grpSpPr>
          <p:sp>
            <p:nvSpPr>
              <p:cNvPr id="27" name="TextBox 26">
                <a:extLst>
                  <a:ext uri="{FF2B5EF4-FFF2-40B4-BE49-F238E27FC236}">
                    <a16:creationId xmlns:a16="http://schemas.microsoft.com/office/drawing/2014/main" id="{5650792E-4A03-36B6-7E5A-913B6B507CC8}"/>
                  </a:ext>
                </a:extLst>
              </p:cNvPr>
              <p:cNvSpPr txBox="1"/>
              <p:nvPr/>
            </p:nvSpPr>
            <p:spPr>
              <a:xfrm>
                <a:off x="719050" y="6411527"/>
                <a:ext cx="555336" cy="323165"/>
              </a:xfrm>
              <a:prstGeom prst="rect">
                <a:avLst/>
              </a:prstGeom>
              <a:noFill/>
            </p:spPr>
            <p:txBody>
              <a:bodyPr wrap="square" rtlCol="0">
                <a:spAutoFit/>
              </a:bodyPr>
              <a:lstStyle/>
              <a:p>
                <a:r>
                  <a:rPr lang="en-US" sz="1500" dirty="0">
                    <a:solidFill>
                      <a:schemeClr val="bg1"/>
                    </a:solidFill>
                  </a:rPr>
                  <a:t>0</a:t>
                </a:r>
              </a:p>
            </p:txBody>
          </p:sp>
          <p:sp>
            <p:nvSpPr>
              <p:cNvPr id="28" name="TextBox 27">
                <a:extLst>
                  <a:ext uri="{FF2B5EF4-FFF2-40B4-BE49-F238E27FC236}">
                    <a16:creationId xmlns:a16="http://schemas.microsoft.com/office/drawing/2014/main" id="{28AABE7A-3065-EFA7-7E78-19EB9132B1CD}"/>
                  </a:ext>
                </a:extLst>
              </p:cNvPr>
              <p:cNvSpPr txBox="1"/>
              <p:nvPr/>
            </p:nvSpPr>
            <p:spPr>
              <a:xfrm>
                <a:off x="694049" y="6110538"/>
                <a:ext cx="644961" cy="323165"/>
              </a:xfrm>
              <a:prstGeom prst="rect">
                <a:avLst/>
              </a:prstGeom>
              <a:noFill/>
            </p:spPr>
            <p:txBody>
              <a:bodyPr wrap="square" rtlCol="0">
                <a:spAutoFit/>
              </a:bodyPr>
              <a:lstStyle/>
              <a:p>
                <a:r>
                  <a:rPr lang="en-US" sz="1500" dirty="0">
                    <a:solidFill>
                      <a:schemeClr val="bg1"/>
                    </a:solidFill>
                  </a:rPr>
                  <a:t>20</a:t>
                </a:r>
              </a:p>
            </p:txBody>
          </p:sp>
          <p:sp>
            <p:nvSpPr>
              <p:cNvPr id="29" name="TextBox 28">
                <a:extLst>
                  <a:ext uri="{FF2B5EF4-FFF2-40B4-BE49-F238E27FC236}">
                    <a16:creationId xmlns:a16="http://schemas.microsoft.com/office/drawing/2014/main" id="{8DB493C7-2A44-624C-D0DC-6AACFA2EAB52}"/>
                  </a:ext>
                </a:extLst>
              </p:cNvPr>
              <p:cNvSpPr txBox="1"/>
              <p:nvPr/>
            </p:nvSpPr>
            <p:spPr>
              <a:xfrm>
                <a:off x="703026" y="5862661"/>
                <a:ext cx="724629" cy="323165"/>
              </a:xfrm>
              <a:prstGeom prst="rect">
                <a:avLst/>
              </a:prstGeom>
              <a:noFill/>
            </p:spPr>
            <p:txBody>
              <a:bodyPr wrap="square" rtlCol="0">
                <a:spAutoFit/>
              </a:bodyPr>
              <a:lstStyle/>
              <a:p>
                <a:r>
                  <a:rPr lang="en-US" sz="1500" dirty="0">
                    <a:solidFill>
                      <a:schemeClr val="bg1"/>
                    </a:solidFill>
                  </a:rPr>
                  <a:t>40</a:t>
                </a:r>
              </a:p>
            </p:txBody>
          </p:sp>
          <p:sp>
            <p:nvSpPr>
              <p:cNvPr id="30" name="TextBox 29">
                <a:extLst>
                  <a:ext uri="{FF2B5EF4-FFF2-40B4-BE49-F238E27FC236}">
                    <a16:creationId xmlns:a16="http://schemas.microsoft.com/office/drawing/2014/main" id="{6F775396-17B8-AA2E-930D-5BAC2F418902}"/>
                  </a:ext>
                </a:extLst>
              </p:cNvPr>
              <p:cNvSpPr txBox="1"/>
              <p:nvPr/>
            </p:nvSpPr>
            <p:spPr>
              <a:xfrm>
                <a:off x="709215" y="5563174"/>
                <a:ext cx="688241" cy="323165"/>
              </a:xfrm>
              <a:prstGeom prst="rect">
                <a:avLst/>
              </a:prstGeom>
              <a:noFill/>
            </p:spPr>
            <p:txBody>
              <a:bodyPr wrap="square" rtlCol="0">
                <a:spAutoFit/>
              </a:bodyPr>
              <a:lstStyle/>
              <a:p>
                <a:r>
                  <a:rPr lang="en-US" sz="1500" dirty="0">
                    <a:solidFill>
                      <a:schemeClr val="bg1"/>
                    </a:solidFill>
                  </a:rPr>
                  <a:t>60</a:t>
                </a:r>
              </a:p>
            </p:txBody>
          </p:sp>
          <p:sp>
            <p:nvSpPr>
              <p:cNvPr id="31" name="TextBox 30">
                <a:extLst>
                  <a:ext uri="{FF2B5EF4-FFF2-40B4-BE49-F238E27FC236}">
                    <a16:creationId xmlns:a16="http://schemas.microsoft.com/office/drawing/2014/main" id="{333EFC7A-31EE-85CD-7CC8-741CBAC90D5F}"/>
                  </a:ext>
                </a:extLst>
              </p:cNvPr>
              <p:cNvSpPr txBox="1"/>
              <p:nvPr/>
            </p:nvSpPr>
            <p:spPr>
              <a:xfrm>
                <a:off x="707061" y="5290697"/>
                <a:ext cx="688241" cy="323165"/>
              </a:xfrm>
              <a:prstGeom prst="rect">
                <a:avLst/>
              </a:prstGeom>
              <a:noFill/>
            </p:spPr>
            <p:txBody>
              <a:bodyPr wrap="square" rtlCol="0">
                <a:spAutoFit/>
              </a:bodyPr>
              <a:lstStyle/>
              <a:p>
                <a:r>
                  <a:rPr lang="en-US" sz="1500" dirty="0">
                    <a:solidFill>
                      <a:schemeClr val="bg1"/>
                    </a:solidFill>
                  </a:rPr>
                  <a:t>80</a:t>
                </a:r>
              </a:p>
            </p:txBody>
          </p:sp>
          <p:sp>
            <p:nvSpPr>
              <p:cNvPr id="32" name="TextBox 31">
                <a:extLst>
                  <a:ext uri="{FF2B5EF4-FFF2-40B4-BE49-F238E27FC236}">
                    <a16:creationId xmlns:a16="http://schemas.microsoft.com/office/drawing/2014/main" id="{DA078DA6-060B-A0D6-2E67-297CC4B2F2CB}"/>
                  </a:ext>
                </a:extLst>
              </p:cNvPr>
              <p:cNvSpPr txBox="1"/>
              <p:nvPr/>
            </p:nvSpPr>
            <p:spPr>
              <a:xfrm>
                <a:off x="684472" y="4994628"/>
                <a:ext cx="688241" cy="323165"/>
              </a:xfrm>
              <a:prstGeom prst="rect">
                <a:avLst/>
              </a:prstGeom>
              <a:noFill/>
            </p:spPr>
            <p:txBody>
              <a:bodyPr wrap="square" rtlCol="0">
                <a:spAutoFit/>
              </a:bodyPr>
              <a:lstStyle/>
              <a:p>
                <a:r>
                  <a:rPr lang="en-US" sz="1500" dirty="0">
                    <a:solidFill>
                      <a:schemeClr val="bg1"/>
                    </a:solidFill>
                  </a:rPr>
                  <a:t>100</a:t>
                </a:r>
              </a:p>
            </p:txBody>
          </p:sp>
          <p:sp>
            <p:nvSpPr>
              <p:cNvPr id="33" name="TextBox 32">
                <a:extLst>
                  <a:ext uri="{FF2B5EF4-FFF2-40B4-BE49-F238E27FC236}">
                    <a16:creationId xmlns:a16="http://schemas.microsoft.com/office/drawing/2014/main" id="{BA2D61DC-E267-0331-2AF6-59A6CFA6B30C}"/>
                  </a:ext>
                </a:extLst>
              </p:cNvPr>
              <p:cNvSpPr txBox="1"/>
              <p:nvPr/>
            </p:nvSpPr>
            <p:spPr>
              <a:xfrm>
                <a:off x="684472" y="4728901"/>
                <a:ext cx="644961" cy="323165"/>
              </a:xfrm>
              <a:prstGeom prst="rect">
                <a:avLst/>
              </a:prstGeom>
              <a:noFill/>
            </p:spPr>
            <p:txBody>
              <a:bodyPr wrap="square" rtlCol="0">
                <a:spAutoFit/>
              </a:bodyPr>
              <a:lstStyle/>
              <a:p>
                <a:r>
                  <a:rPr lang="en-US" sz="1500" dirty="0">
                    <a:solidFill>
                      <a:schemeClr val="bg1"/>
                    </a:solidFill>
                  </a:rPr>
                  <a:t>120</a:t>
                </a:r>
              </a:p>
            </p:txBody>
          </p:sp>
          <p:sp>
            <p:nvSpPr>
              <p:cNvPr id="34" name="TextBox 33">
                <a:extLst>
                  <a:ext uri="{FF2B5EF4-FFF2-40B4-BE49-F238E27FC236}">
                    <a16:creationId xmlns:a16="http://schemas.microsoft.com/office/drawing/2014/main" id="{7913B8D0-55FD-7C4F-AAFA-D0B06D80F06F}"/>
                  </a:ext>
                </a:extLst>
              </p:cNvPr>
              <p:cNvSpPr txBox="1"/>
              <p:nvPr/>
            </p:nvSpPr>
            <p:spPr>
              <a:xfrm>
                <a:off x="696435" y="4481258"/>
                <a:ext cx="724629" cy="323165"/>
              </a:xfrm>
              <a:prstGeom prst="rect">
                <a:avLst/>
              </a:prstGeom>
              <a:noFill/>
            </p:spPr>
            <p:txBody>
              <a:bodyPr wrap="square" rtlCol="0">
                <a:spAutoFit/>
              </a:bodyPr>
              <a:lstStyle/>
              <a:p>
                <a:r>
                  <a:rPr lang="en-US" sz="1500" dirty="0">
                    <a:solidFill>
                      <a:schemeClr val="bg1"/>
                    </a:solidFill>
                  </a:rPr>
                  <a:t>140</a:t>
                </a:r>
              </a:p>
            </p:txBody>
          </p:sp>
          <p:sp>
            <p:nvSpPr>
              <p:cNvPr id="35" name="TextBox 34">
                <a:extLst>
                  <a:ext uri="{FF2B5EF4-FFF2-40B4-BE49-F238E27FC236}">
                    <a16:creationId xmlns:a16="http://schemas.microsoft.com/office/drawing/2014/main" id="{70F2E38E-2869-30ED-EE4D-452F260EEACF}"/>
                  </a:ext>
                </a:extLst>
              </p:cNvPr>
              <p:cNvSpPr txBox="1"/>
              <p:nvPr/>
            </p:nvSpPr>
            <p:spPr>
              <a:xfrm>
                <a:off x="697474" y="4211014"/>
                <a:ext cx="688241" cy="323165"/>
              </a:xfrm>
              <a:prstGeom prst="rect">
                <a:avLst/>
              </a:prstGeom>
              <a:noFill/>
            </p:spPr>
            <p:txBody>
              <a:bodyPr wrap="square" rtlCol="0">
                <a:spAutoFit/>
              </a:bodyPr>
              <a:lstStyle/>
              <a:p>
                <a:r>
                  <a:rPr lang="en-US" sz="1500" dirty="0">
                    <a:solidFill>
                      <a:schemeClr val="bg1"/>
                    </a:solidFill>
                  </a:rPr>
                  <a:t>160</a:t>
                </a:r>
              </a:p>
            </p:txBody>
          </p:sp>
          <p:sp>
            <p:nvSpPr>
              <p:cNvPr id="36" name="TextBox 35">
                <a:extLst>
                  <a:ext uri="{FF2B5EF4-FFF2-40B4-BE49-F238E27FC236}">
                    <a16:creationId xmlns:a16="http://schemas.microsoft.com/office/drawing/2014/main" id="{D68F8BFE-C5EC-F40B-4108-929ABA830C80}"/>
                  </a:ext>
                </a:extLst>
              </p:cNvPr>
              <p:cNvSpPr txBox="1"/>
              <p:nvPr/>
            </p:nvSpPr>
            <p:spPr>
              <a:xfrm>
                <a:off x="696435" y="3945777"/>
                <a:ext cx="688241" cy="323165"/>
              </a:xfrm>
              <a:prstGeom prst="rect">
                <a:avLst/>
              </a:prstGeom>
              <a:noFill/>
            </p:spPr>
            <p:txBody>
              <a:bodyPr wrap="square" rtlCol="0">
                <a:spAutoFit/>
              </a:bodyPr>
              <a:lstStyle/>
              <a:p>
                <a:r>
                  <a:rPr lang="en-US" sz="1500" dirty="0">
                    <a:solidFill>
                      <a:schemeClr val="bg1"/>
                    </a:solidFill>
                  </a:rPr>
                  <a:t>180</a:t>
                </a:r>
              </a:p>
            </p:txBody>
          </p:sp>
          <p:sp>
            <p:nvSpPr>
              <p:cNvPr id="37" name="TextBox 36">
                <a:extLst>
                  <a:ext uri="{FF2B5EF4-FFF2-40B4-BE49-F238E27FC236}">
                    <a16:creationId xmlns:a16="http://schemas.microsoft.com/office/drawing/2014/main" id="{68720170-4843-369C-9A32-7FB32E0BF0B6}"/>
                  </a:ext>
                </a:extLst>
              </p:cNvPr>
              <p:cNvSpPr txBox="1"/>
              <p:nvPr/>
            </p:nvSpPr>
            <p:spPr>
              <a:xfrm>
                <a:off x="708446" y="3637427"/>
                <a:ext cx="840495" cy="323165"/>
              </a:xfrm>
              <a:prstGeom prst="rect">
                <a:avLst/>
              </a:prstGeom>
              <a:noFill/>
            </p:spPr>
            <p:txBody>
              <a:bodyPr wrap="square" rtlCol="0">
                <a:spAutoFit/>
              </a:bodyPr>
              <a:lstStyle/>
              <a:p>
                <a:r>
                  <a:rPr lang="en-US" sz="1500" dirty="0">
                    <a:solidFill>
                      <a:schemeClr val="bg1"/>
                    </a:solidFill>
                  </a:rPr>
                  <a:t>200</a:t>
                </a:r>
              </a:p>
            </p:txBody>
          </p:sp>
          <p:sp>
            <p:nvSpPr>
              <p:cNvPr id="16" name="TextBox 15">
                <a:extLst>
                  <a:ext uri="{FF2B5EF4-FFF2-40B4-BE49-F238E27FC236}">
                    <a16:creationId xmlns:a16="http://schemas.microsoft.com/office/drawing/2014/main" id="{DB684483-A028-F813-8043-34BF3FBF2BEA}"/>
                  </a:ext>
                </a:extLst>
              </p:cNvPr>
              <p:cNvSpPr txBox="1"/>
              <p:nvPr/>
            </p:nvSpPr>
            <p:spPr>
              <a:xfrm rot="16200000">
                <a:off x="-1571833" y="4169491"/>
                <a:ext cx="4047995" cy="24938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of Total Count Of Customers With Orange Months</a:t>
                </a:r>
              </a:p>
            </p:txBody>
          </p:sp>
          <p:sp>
            <p:nvSpPr>
              <p:cNvPr id="42" name="Rectangle 41">
                <a:extLst>
                  <a:ext uri="{FF2B5EF4-FFF2-40B4-BE49-F238E27FC236}">
                    <a16:creationId xmlns:a16="http://schemas.microsoft.com/office/drawing/2014/main" id="{68D137BB-30A0-1855-2169-8252147CAC8F}"/>
                  </a:ext>
                </a:extLst>
              </p:cNvPr>
              <p:cNvSpPr/>
              <p:nvPr/>
            </p:nvSpPr>
            <p:spPr>
              <a:xfrm>
                <a:off x="1309264" y="2316988"/>
                <a:ext cx="518668" cy="4329139"/>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FC57584B-B53F-9810-C48E-9AD973E919A7}"/>
                  </a:ext>
                </a:extLst>
              </p:cNvPr>
              <p:cNvSpPr txBox="1"/>
              <p:nvPr/>
            </p:nvSpPr>
            <p:spPr>
              <a:xfrm>
                <a:off x="697474" y="3353333"/>
                <a:ext cx="688241" cy="323165"/>
              </a:xfrm>
              <a:prstGeom prst="rect">
                <a:avLst/>
              </a:prstGeom>
              <a:noFill/>
            </p:spPr>
            <p:txBody>
              <a:bodyPr wrap="square" rtlCol="0">
                <a:spAutoFit/>
              </a:bodyPr>
              <a:lstStyle/>
              <a:p>
                <a:r>
                  <a:rPr lang="en-US" sz="1500" dirty="0">
                    <a:solidFill>
                      <a:schemeClr val="bg1"/>
                    </a:solidFill>
                  </a:rPr>
                  <a:t>220</a:t>
                </a:r>
              </a:p>
            </p:txBody>
          </p:sp>
          <p:sp>
            <p:nvSpPr>
              <p:cNvPr id="11" name="TextBox 10">
                <a:extLst>
                  <a:ext uri="{FF2B5EF4-FFF2-40B4-BE49-F238E27FC236}">
                    <a16:creationId xmlns:a16="http://schemas.microsoft.com/office/drawing/2014/main" id="{7DBCE89A-E804-7C63-7D3B-CAE0D156F2C6}"/>
                  </a:ext>
                </a:extLst>
              </p:cNvPr>
              <p:cNvSpPr txBox="1"/>
              <p:nvPr/>
            </p:nvSpPr>
            <p:spPr>
              <a:xfrm>
                <a:off x="690633" y="3075631"/>
                <a:ext cx="644961" cy="323165"/>
              </a:xfrm>
              <a:prstGeom prst="rect">
                <a:avLst/>
              </a:prstGeom>
              <a:noFill/>
            </p:spPr>
            <p:txBody>
              <a:bodyPr wrap="square" rtlCol="0">
                <a:spAutoFit/>
              </a:bodyPr>
              <a:lstStyle/>
              <a:p>
                <a:r>
                  <a:rPr lang="en-US" sz="1500" dirty="0">
                    <a:solidFill>
                      <a:schemeClr val="bg1"/>
                    </a:solidFill>
                  </a:rPr>
                  <a:t>240</a:t>
                </a:r>
              </a:p>
            </p:txBody>
          </p:sp>
          <p:sp>
            <p:nvSpPr>
              <p:cNvPr id="12" name="TextBox 11">
                <a:extLst>
                  <a:ext uri="{FF2B5EF4-FFF2-40B4-BE49-F238E27FC236}">
                    <a16:creationId xmlns:a16="http://schemas.microsoft.com/office/drawing/2014/main" id="{4453A401-C761-DCF6-B5DB-95C1A646F48D}"/>
                  </a:ext>
                </a:extLst>
              </p:cNvPr>
              <p:cNvSpPr txBox="1"/>
              <p:nvPr/>
            </p:nvSpPr>
            <p:spPr>
              <a:xfrm>
                <a:off x="703026" y="2809351"/>
                <a:ext cx="724629" cy="323165"/>
              </a:xfrm>
              <a:prstGeom prst="rect">
                <a:avLst/>
              </a:prstGeom>
              <a:noFill/>
            </p:spPr>
            <p:txBody>
              <a:bodyPr wrap="square" rtlCol="0">
                <a:spAutoFit/>
              </a:bodyPr>
              <a:lstStyle/>
              <a:p>
                <a:r>
                  <a:rPr lang="en-US" sz="1500" dirty="0">
                    <a:solidFill>
                      <a:schemeClr val="bg1"/>
                    </a:solidFill>
                  </a:rPr>
                  <a:t>260</a:t>
                </a:r>
              </a:p>
            </p:txBody>
          </p:sp>
          <p:sp>
            <p:nvSpPr>
              <p:cNvPr id="18" name="TextBox 17">
                <a:extLst>
                  <a:ext uri="{FF2B5EF4-FFF2-40B4-BE49-F238E27FC236}">
                    <a16:creationId xmlns:a16="http://schemas.microsoft.com/office/drawing/2014/main" id="{BBEEA8D4-43B2-1AF9-A5F7-BD4022CC39E5}"/>
                  </a:ext>
                </a:extLst>
              </p:cNvPr>
              <p:cNvSpPr txBox="1"/>
              <p:nvPr/>
            </p:nvSpPr>
            <p:spPr>
              <a:xfrm>
                <a:off x="676392" y="2506621"/>
                <a:ext cx="688241" cy="323165"/>
              </a:xfrm>
              <a:prstGeom prst="rect">
                <a:avLst/>
              </a:prstGeom>
              <a:noFill/>
            </p:spPr>
            <p:txBody>
              <a:bodyPr wrap="square" rtlCol="0">
                <a:spAutoFit/>
              </a:bodyPr>
              <a:lstStyle/>
              <a:p>
                <a:r>
                  <a:rPr lang="en-US" sz="1500" dirty="0">
                    <a:solidFill>
                      <a:schemeClr val="bg1"/>
                    </a:solidFill>
                  </a:rPr>
                  <a:t>280</a:t>
                </a:r>
              </a:p>
            </p:txBody>
          </p:sp>
          <p:sp>
            <p:nvSpPr>
              <p:cNvPr id="20" name="TextBox 19">
                <a:extLst>
                  <a:ext uri="{FF2B5EF4-FFF2-40B4-BE49-F238E27FC236}">
                    <a16:creationId xmlns:a16="http://schemas.microsoft.com/office/drawing/2014/main" id="{AE80637E-BB98-88CC-633C-1751556449AD}"/>
                  </a:ext>
                </a:extLst>
              </p:cNvPr>
              <p:cNvSpPr txBox="1"/>
              <p:nvPr/>
            </p:nvSpPr>
            <p:spPr>
              <a:xfrm>
                <a:off x="690633" y="2220949"/>
                <a:ext cx="688241" cy="323165"/>
              </a:xfrm>
              <a:prstGeom prst="rect">
                <a:avLst/>
              </a:prstGeom>
              <a:noFill/>
            </p:spPr>
            <p:txBody>
              <a:bodyPr wrap="square" rtlCol="0">
                <a:spAutoFit/>
              </a:bodyPr>
              <a:lstStyle/>
              <a:p>
                <a:r>
                  <a:rPr lang="en-US" sz="1500" dirty="0">
                    <a:solidFill>
                      <a:schemeClr val="bg1"/>
                    </a:solidFill>
                  </a:rPr>
                  <a:t>300</a:t>
                </a:r>
              </a:p>
            </p:txBody>
          </p:sp>
          <p:sp>
            <p:nvSpPr>
              <p:cNvPr id="21" name="TextBox 20">
                <a:extLst>
                  <a:ext uri="{FF2B5EF4-FFF2-40B4-BE49-F238E27FC236}">
                    <a16:creationId xmlns:a16="http://schemas.microsoft.com/office/drawing/2014/main" id="{88102235-4217-16D3-FEE2-81C587E5EE9B}"/>
                  </a:ext>
                </a:extLst>
              </p:cNvPr>
              <p:cNvSpPr txBox="1"/>
              <p:nvPr/>
            </p:nvSpPr>
            <p:spPr>
              <a:xfrm>
                <a:off x="696435" y="1952410"/>
                <a:ext cx="840495" cy="323165"/>
              </a:xfrm>
              <a:prstGeom prst="rect">
                <a:avLst/>
              </a:prstGeom>
              <a:noFill/>
            </p:spPr>
            <p:txBody>
              <a:bodyPr wrap="square" rtlCol="0">
                <a:spAutoFit/>
              </a:bodyPr>
              <a:lstStyle/>
              <a:p>
                <a:r>
                  <a:rPr lang="en-US" sz="1500" dirty="0">
                    <a:solidFill>
                      <a:schemeClr val="bg1"/>
                    </a:solidFill>
                  </a:rPr>
                  <a:t>320</a:t>
                </a:r>
              </a:p>
            </p:txBody>
          </p:sp>
          <p:sp>
            <p:nvSpPr>
              <p:cNvPr id="38" name="Rectangle 37">
                <a:extLst>
                  <a:ext uri="{FF2B5EF4-FFF2-40B4-BE49-F238E27FC236}">
                    <a16:creationId xmlns:a16="http://schemas.microsoft.com/office/drawing/2014/main" id="{D0BB1372-5759-090F-24FD-2BD6CD671711}"/>
                  </a:ext>
                </a:extLst>
              </p:cNvPr>
              <p:cNvSpPr/>
              <p:nvPr/>
            </p:nvSpPr>
            <p:spPr>
              <a:xfrm>
                <a:off x="2090412" y="5154242"/>
                <a:ext cx="518668" cy="1491585"/>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AAE6D809-9402-8159-E621-6CDB76AA15EA}"/>
                  </a:ext>
                </a:extLst>
              </p:cNvPr>
              <p:cNvSpPr/>
              <p:nvPr/>
            </p:nvSpPr>
            <p:spPr>
              <a:xfrm>
                <a:off x="2822380" y="5563174"/>
                <a:ext cx="518668" cy="1084621"/>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E845C983-EAF9-6090-98EF-4E9B30FD01B6}"/>
                  </a:ext>
                </a:extLst>
              </p:cNvPr>
              <p:cNvSpPr/>
              <p:nvPr/>
            </p:nvSpPr>
            <p:spPr>
              <a:xfrm>
                <a:off x="3540450" y="6110538"/>
                <a:ext cx="518668" cy="535289"/>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5A2E93D3-A8AD-73C9-1A0C-F9305B74D01B}"/>
                  </a:ext>
                </a:extLst>
              </p:cNvPr>
              <p:cNvSpPr/>
              <p:nvPr/>
            </p:nvSpPr>
            <p:spPr>
              <a:xfrm>
                <a:off x="4247813" y="6530759"/>
                <a:ext cx="518668" cy="110014"/>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8680191E-FBA1-0EB6-4CA2-273756E35D17}"/>
                  </a:ext>
                </a:extLst>
              </p:cNvPr>
              <p:cNvSpPr/>
              <p:nvPr/>
            </p:nvSpPr>
            <p:spPr>
              <a:xfrm flipV="1">
                <a:off x="4963680" y="6608451"/>
                <a:ext cx="518668" cy="45719"/>
              </a:xfrm>
              <a:prstGeom prst="rect">
                <a:avLst/>
              </a:prstGeom>
              <a:no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AC5D2E47-8D5E-CEF8-1322-908DE08E50A7}"/>
                  </a:ext>
                </a:extLst>
              </p:cNvPr>
              <p:cNvSpPr/>
              <p:nvPr/>
            </p:nvSpPr>
            <p:spPr>
              <a:xfrm flipV="1">
                <a:off x="5642490" y="6605682"/>
                <a:ext cx="518668" cy="45719"/>
              </a:xfrm>
              <a:prstGeom prst="rect">
                <a:avLst/>
              </a:prstGeom>
              <a:no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F42046CF-9921-19EA-4690-BA0C3394714C}"/>
                  </a:ext>
                </a:extLst>
              </p:cNvPr>
              <p:cNvSpPr/>
              <p:nvPr/>
            </p:nvSpPr>
            <p:spPr>
              <a:xfrm flipV="1">
                <a:off x="6300822" y="6595054"/>
                <a:ext cx="518668" cy="45719"/>
              </a:xfrm>
              <a:prstGeom prst="rect">
                <a:avLst/>
              </a:prstGeom>
              <a:no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CA5AA63B-10CE-41E1-6F2A-9639FC19FC0D}"/>
                  </a:ext>
                </a:extLst>
              </p:cNvPr>
              <p:cNvSpPr txBox="1"/>
              <p:nvPr/>
            </p:nvSpPr>
            <p:spPr>
              <a:xfrm>
                <a:off x="1364633" y="6715590"/>
                <a:ext cx="518668" cy="323165"/>
              </a:xfrm>
              <a:prstGeom prst="rect">
                <a:avLst/>
              </a:prstGeom>
              <a:noFill/>
            </p:spPr>
            <p:txBody>
              <a:bodyPr wrap="square" rtlCol="0">
                <a:spAutoFit/>
              </a:bodyPr>
              <a:lstStyle/>
              <a:p>
                <a:r>
                  <a:rPr lang="en-US" sz="1500" dirty="0">
                    <a:solidFill>
                      <a:schemeClr val="bg1"/>
                    </a:solidFill>
                  </a:rPr>
                  <a:t>60</a:t>
                </a:r>
              </a:p>
            </p:txBody>
          </p:sp>
          <p:sp>
            <p:nvSpPr>
              <p:cNvPr id="64" name="TextBox 63">
                <a:extLst>
                  <a:ext uri="{FF2B5EF4-FFF2-40B4-BE49-F238E27FC236}">
                    <a16:creationId xmlns:a16="http://schemas.microsoft.com/office/drawing/2014/main" id="{9442B71F-24A0-B490-D1BC-75903C7BB58C}"/>
                  </a:ext>
                </a:extLst>
              </p:cNvPr>
              <p:cNvSpPr txBox="1"/>
              <p:nvPr/>
            </p:nvSpPr>
            <p:spPr>
              <a:xfrm>
                <a:off x="2090412" y="6687240"/>
                <a:ext cx="518668" cy="323165"/>
              </a:xfrm>
              <a:prstGeom prst="rect">
                <a:avLst/>
              </a:prstGeom>
              <a:noFill/>
            </p:spPr>
            <p:txBody>
              <a:bodyPr wrap="square" rtlCol="0">
                <a:spAutoFit/>
              </a:bodyPr>
              <a:lstStyle/>
              <a:p>
                <a:r>
                  <a:rPr lang="en-US" sz="1500" dirty="0">
                    <a:solidFill>
                      <a:schemeClr val="bg1"/>
                    </a:solidFill>
                  </a:rPr>
                  <a:t>200</a:t>
                </a:r>
              </a:p>
            </p:txBody>
          </p:sp>
          <p:sp>
            <p:nvSpPr>
              <p:cNvPr id="97" name="TextBox 96">
                <a:extLst>
                  <a:ext uri="{FF2B5EF4-FFF2-40B4-BE49-F238E27FC236}">
                    <a16:creationId xmlns:a16="http://schemas.microsoft.com/office/drawing/2014/main" id="{91275D9E-076E-7FA8-B101-BEA7C815BAC2}"/>
                  </a:ext>
                </a:extLst>
              </p:cNvPr>
              <p:cNvSpPr txBox="1"/>
              <p:nvPr/>
            </p:nvSpPr>
            <p:spPr>
              <a:xfrm>
                <a:off x="2801174" y="6680099"/>
                <a:ext cx="518668" cy="323165"/>
              </a:xfrm>
              <a:prstGeom prst="rect">
                <a:avLst/>
              </a:prstGeom>
              <a:noFill/>
            </p:spPr>
            <p:txBody>
              <a:bodyPr wrap="square" rtlCol="0">
                <a:spAutoFit/>
              </a:bodyPr>
              <a:lstStyle/>
              <a:p>
                <a:r>
                  <a:rPr lang="en-US" sz="1500" dirty="0">
                    <a:solidFill>
                      <a:schemeClr val="bg1"/>
                    </a:solidFill>
                  </a:rPr>
                  <a:t>100</a:t>
                </a:r>
              </a:p>
            </p:txBody>
          </p:sp>
          <p:sp>
            <p:nvSpPr>
              <p:cNvPr id="98" name="TextBox 97">
                <a:extLst>
                  <a:ext uri="{FF2B5EF4-FFF2-40B4-BE49-F238E27FC236}">
                    <a16:creationId xmlns:a16="http://schemas.microsoft.com/office/drawing/2014/main" id="{97A666C0-899F-3C94-4F05-29BB8766EEDB}"/>
                  </a:ext>
                </a:extLst>
              </p:cNvPr>
              <p:cNvSpPr txBox="1"/>
              <p:nvPr/>
            </p:nvSpPr>
            <p:spPr>
              <a:xfrm>
                <a:off x="3602106" y="6668784"/>
                <a:ext cx="518668" cy="323165"/>
              </a:xfrm>
              <a:prstGeom prst="rect">
                <a:avLst/>
              </a:prstGeom>
              <a:noFill/>
            </p:spPr>
            <p:txBody>
              <a:bodyPr wrap="square" rtlCol="0">
                <a:spAutoFit/>
              </a:bodyPr>
              <a:lstStyle/>
              <a:p>
                <a:r>
                  <a:rPr lang="en-US" sz="1500" dirty="0">
                    <a:solidFill>
                      <a:schemeClr val="bg1"/>
                    </a:solidFill>
                  </a:rPr>
                  <a:t>30</a:t>
                </a:r>
              </a:p>
            </p:txBody>
          </p:sp>
          <p:sp>
            <p:nvSpPr>
              <p:cNvPr id="99" name="TextBox 98">
                <a:extLst>
                  <a:ext uri="{FF2B5EF4-FFF2-40B4-BE49-F238E27FC236}">
                    <a16:creationId xmlns:a16="http://schemas.microsoft.com/office/drawing/2014/main" id="{953D4E76-0C45-E10C-A22A-04C68EE5F9F0}"/>
                  </a:ext>
                </a:extLst>
              </p:cNvPr>
              <p:cNvSpPr txBox="1"/>
              <p:nvPr/>
            </p:nvSpPr>
            <p:spPr>
              <a:xfrm>
                <a:off x="4247813" y="6680098"/>
                <a:ext cx="518668" cy="323165"/>
              </a:xfrm>
              <a:prstGeom prst="rect">
                <a:avLst/>
              </a:prstGeom>
              <a:noFill/>
            </p:spPr>
            <p:txBody>
              <a:bodyPr wrap="square" rtlCol="0">
                <a:spAutoFit/>
              </a:bodyPr>
              <a:lstStyle/>
              <a:p>
                <a:r>
                  <a:rPr lang="en-US" sz="1500" dirty="0">
                    <a:solidFill>
                      <a:schemeClr val="bg1"/>
                    </a:solidFill>
                  </a:rPr>
                  <a:t>400</a:t>
                </a:r>
              </a:p>
            </p:txBody>
          </p:sp>
          <p:sp>
            <p:nvSpPr>
              <p:cNvPr id="100" name="TextBox 99">
                <a:extLst>
                  <a:ext uri="{FF2B5EF4-FFF2-40B4-BE49-F238E27FC236}">
                    <a16:creationId xmlns:a16="http://schemas.microsoft.com/office/drawing/2014/main" id="{F4BEB5DC-95F5-E1D0-D1E0-94795BA540AB}"/>
                  </a:ext>
                </a:extLst>
              </p:cNvPr>
              <p:cNvSpPr txBox="1"/>
              <p:nvPr/>
            </p:nvSpPr>
            <p:spPr>
              <a:xfrm>
                <a:off x="4936800" y="6668784"/>
                <a:ext cx="679328" cy="323165"/>
              </a:xfrm>
              <a:prstGeom prst="rect">
                <a:avLst/>
              </a:prstGeom>
              <a:noFill/>
            </p:spPr>
            <p:txBody>
              <a:bodyPr wrap="square" rtlCol="0">
                <a:spAutoFit/>
              </a:bodyPr>
              <a:lstStyle/>
              <a:p>
                <a:r>
                  <a:rPr lang="en-US" sz="1500" dirty="0">
                    <a:solidFill>
                      <a:schemeClr val="bg1"/>
                    </a:solidFill>
                  </a:rPr>
                  <a:t>1000</a:t>
                </a:r>
              </a:p>
            </p:txBody>
          </p:sp>
          <p:sp>
            <p:nvSpPr>
              <p:cNvPr id="101" name="TextBox 100">
                <a:extLst>
                  <a:ext uri="{FF2B5EF4-FFF2-40B4-BE49-F238E27FC236}">
                    <a16:creationId xmlns:a16="http://schemas.microsoft.com/office/drawing/2014/main" id="{B765F8C1-8B69-835A-B7E7-D8E5E79EA7A1}"/>
                  </a:ext>
                </a:extLst>
              </p:cNvPr>
              <p:cNvSpPr txBox="1"/>
              <p:nvPr/>
            </p:nvSpPr>
            <p:spPr>
              <a:xfrm>
                <a:off x="5653873" y="6693965"/>
                <a:ext cx="518668" cy="323165"/>
              </a:xfrm>
              <a:prstGeom prst="rect">
                <a:avLst/>
              </a:prstGeom>
              <a:noFill/>
            </p:spPr>
            <p:txBody>
              <a:bodyPr wrap="square" rtlCol="0">
                <a:spAutoFit/>
              </a:bodyPr>
              <a:lstStyle/>
              <a:p>
                <a:r>
                  <a:rPr lang="en-US" sz="1500" dirty="0">
                    <a:solidFill>
                      <a:schemeClr val="bg1"/>
                    </a:solidFill>
                  </a:rPr>
                  <a:t>300</a:t>
                </a:r>
              </a:p>
            </p:txBody>
          </p:sp>
          <p:sp>
            <p:nvSpPr>
              <p:cNvPr id="102" name="TextBox 101">
                <a:extLst>
                  <a:ext uri="{FF2B5EF4-FFF2-40B4-BE49-F238E27FC236}">
                    <a16:creationId xmlns:a16="http://schemas.microsoft.com/office/drawing/2014/main" id="{070E6821-FCA5-5A18-B06F-A84FA51AE0F1}"/>
                  </a:ext>
                </a:extLst>
              </p:cNvPr>
              <p:cNvSpPr txBox="1"/>
              <p:nvPr/>
            </p:nvSpPr>
            <p:spPr>
              <a:xfrm>
                <a:off x="6322402" y="6691953"/>
                <a:ext cx="518668" cy="323165"/>
              </a:xfrm>
              <a:prstGeom prst="rect">
                <a:avLst/>
              </a:prstGeom>
              <a:noFill/>
            </p:spPr>
            <p:txBody>
              <a:bodyPr wrap="square" rtlCol="0">
                <a:spAutoFit/>
              </a:bodyPr>
              <a:lstStyle/>
              <a:p>
                <a:r>
                  <a:rPr lang="en-US" sz="1500" dirty="0">
                    <a:solidFill>
                      <a:schemeClr val="bg1"/>
                    </a:solidFill>
                  </a:rPr>
                  <a:t>120</a:t>
                </a:r>
              </a:p>
            </p:txBody>
          </p:sp>
        </p:grpSp>
        <p:sp>
          <p:nvSpPr>
            <p:cNvPr id="48" name="TextBox 47">
              <a:extLst>
                <a:ext uri="{FF2B5EF4-FFF2-40B4-BE49-F238E27FC236}">
                  <a16:creationId xmlns:a16="http://schemas.microsoft.com/office/drawing/2014/main" id="{0B41BBA4-5730-EA3E-B132-A5F21BEAA9D6}"/>
                </a:ext>
              </a:extLst>
            </p:cNvPr>
            <p:cNvSpPr txBox="1"/>
            <p:nvPr/>
          </p:nvSpPr>
          <p:spPr>
            <a:xfrm>
              <a:off x="3357723" y="6985567"/>
              <a:ext cx="101564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OF SPEED</a:t>
              </a:r>
            </a:p>
          </p:txBody>
        </p:sp>
      </p:grpSp>
      <p:sp>
        <p:nvSpPr>
          <p:cNvPr id="57" name="Rectangle 56">
            <a:extLst>
              <a:ext uri="{FF2B5EF4-FFF2-40B4-BE49-F238E27FC236}">
                <a16:creationId xmlns:a16="http://schemas.microsoft.com/office/drawing/2014/main" id="{4838783E-5EA8-14CE-C81C-5560297FB49E}"/>
              </a:ext>
            </a:extLst>
          </p:cNvPr>
          <p:cNvSpPr/>
          <p:nvPr/>
        </p:nvSpPr>
        <p:spPr>
          <a:xfrm>
            <a:off x="5515804" y="2835458"/>
            <a:ext cx="6341864" cy="206453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9BA07DA-15EF-FF4E-254C-78A7BECF36F9}"/>
              </a:ext>
            </a:extLst>
          </p:cNvPr>
          <p:cNvSpPr/>
          <p:nvPr/>
        </p:nvSpPr>
        <p:spPr>
          <a:xfrm>
            <a:off x="5510002" y="5087568"/>
            <a:ext cx="6347666" cy="67299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6794ACF7-1789-D8DE-CE7B-D40E5DAF4552}"/>
              </a:ext>
            </a:extLst>
          </p:cNvPr>
          <p:cNvSpPr txBox="1"/>
          <p:nvPr/>
        </p:nvSpPr>
        <p:spPr>
          <a:xfrm>
            <a:off x="3023970" y="2140349"/>
            <a:ext cx="6231456"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Optical Fiber Speed for CHURNED CUSTOMERS</a:t>
            </a:r>
          </a:p>
        </p:txBody>
      </p:sp>
      <p:sp>
        <p:nvSpPr>
          <p:cNvPr id="19" name="TextBox 18">
            <a:extLst>
              <a:ext uri="{FF2B5EF4-FFF2-40B4-BE49-F238E27FC236}">
                <a16:creationId xmlns:a16="http://schemas.microsoft.com/office/drawing/2014/main" id="{371DA23B-5364-0F94-46BF-EE840E5B2680}"/>
              </a:ext>
            </a:extLst>
          </p:cNvPr>
          <p:cNvSpPr txBox="1"/>
          <p:nvPr/>
        </p:nvSpPr>
        <p:spPr>
          <a:xfrm>
            <a:off x="5595423" y="3171131"/>
            <a:ext cx="6212179" cy="1477328"/>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The lower the OF-SPEED, the higher a customer being churned </a:t>
            </a:r>
          </a:p>
        </p:txBody>
      </p:sp>
      <p:sp>
        <p:nvSpPr>
          <p:cNvPr id="22" name="TextBox 21">
            <a:extLst>
              <a:ext uri="{FF2B5EF4-FFF2-40B4-BE49-F238E27FC236}">
                <a16:creationId xmlns:a16="http://schemas.microsoft.com/office/drawing/2014/main" id="{DD0B85D1-4BF5-AF25-F7E2-C8F8DF4C76F3}"/>
              </a:ext>
            </a:extLst>
          </p:cNvPr>
          <p:cNvSpPr txBox="1"/>
          <p:nvPr/>
        </p:nvSpPr>
        <p:spPr>
          <a:xfrm>
            <a:off x="7641142" y="5185537"/>
            <a:ext cx="1913675" cy="477054"/>
          </a:xfrm>
          <a:prstGeom prst="rect">
            <a:avLst/>
          </a:prstGeom>
          <a:noFill/>
        </p:spPr>
        <p:txBody>
          <a:bodyPr wrap="square" rtlCol="0">
            <a:spAutoFit/>
          </a:bodyPr>
          <a:lstStyle/>
          <a:p>
            <a:r>
              <a:rPr lang="en-US" sz="2500" dirty="0">
                <a:solidFill>
                  <a:schemeClr val="bg1"/>
                </a:solidFill>
                <a:latin typeface="Swis721 Blk BT" panose="020B0904030502020204" pitchFamily="34" charset="0"/>
              </a:rPr>
              <a:t>CORRECT</a:t>
            </a:r>
          </a:p>
        </p:txBody>
      </p:sp>
    </p:spTree>
    <p:extLst>
      <p:ext uri="{BB962C8B-B14F-4D97-AF65-F5344CB8AC3E}">
        <p14:creationId xmlns:p14="http://schemas.microsoft.com/office/powerpoint/2010/main" val="130319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grpSp>
        <p:nvGrpSpPr>
          <p:cNvPr id="6" name="Group 5">
            <a:extLst>
              <a:ext uri="{FF2B5EF4-FFF2-40B4-BE49-F238E27FC236}">
                <a16:creationId xmlns:a16="http://schemas.microsoft.com/office/drawing/2014/main" id="{631B5428-EEB9-3FDA-9202-C8FB03389EAB}"/>
              </a:ext>
            </a:extLst>
          </p:cNvPr>
          <p:cNvGrpSpPr/>
          <p:nvPr/>
        </p:nvGrpSpPr>
        <p:grpSpPr>
          <a:xfrm>
            <a:off x="9421816" y="557643"/>
            <a:ext cx="2690964" cy="2017697"/>
            <a:chOff x="6799783" y="161975"/>
            <a:chExt cx="2690964" cy="2017697"/>
          </a:xfrm>
        </p:grpSpPr>
        <p:sp>
          <p:nvSpPr>
            <p:cNvPr id="2" name="Oval 1">
              <a:extLst>
                <a:ext uri="{FF2B5EF4-FFF2-40B4-BE49-F238E27FC236}">
                  <a16:creationId xmlns:a16="http://schemas.microsoft.com/office/drawing/2014/main" id="{79B58590-CF5B-EAD0-04CC-913F2C7D7E49}"/>
                </a:ext>
              </a:extLst>
            </p:cNvPr>
            <p:cNvSpPr/>
            <p:nvPr/>
          </p:nvSpPr>
          <p:spPr>
            <a:xfrm>
              <a:off x="7082451" y="161975"/>
              <a:ext cx="2017697" cy="2017697"/>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A6B1A5-92E5-D6C2-B64C-7735A7090D88}"/>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6799783" y="414906"/>
              <a:ext cx="2690964" cy="1312666"/>
            </a:xfrm>
            <a:prstGeom prst="rect">
              <a:avLst/>
            </a:prstGeom>
          </p:spPr>
        </p:pic>
      </p:grpSp>
      <p:sp>
        <p:nvSpPr>
          <p:cNvPr id="4" name="TextBox 3">
            <a:extLst>
              <a:ext uri="{FF2B5EF4-FFF2-40B4-BE49-F238E27FC236}">
                <a16:creationId xmlns:a16="http://schemas.microsoft.com/office/drawing/2014/main" id="{9F4E0FDB-8C59-9DC6-E2EA-CBFC4D7F2107}"/>
              </a:ext>
            </a:extLst>
          </p:cNvPr>
          <p:cNvSpPr txBox="1"/>
          <p:nvPr/>
        </p:nvSpPr>
        <p:spPr>
          <a:xfrm>
            <a:off x="10295777" y="-27132"/>
            <a:ext cx="781399" cy="1169551"/>
          </a:xfrm>
          <a:prstGeom prst="rect">
            <a:avLst/>
          </a:prstGeom>
          <a:noFill/>
        </p:spPr>
        <p:txBody>
          <a:bodyPr wrap="square" rtlCol="0">
            <a:spAutoFit/>
          </a:bodyPr>
          <a:lstStyle/>
          <a:p>
            <a:r>
              <a:rPr lang="en-US" sz="7000" dirty="0">
                <a:latin typeface="Swis721 Blk BT" panose="020B0904030502020204" pitchFamily="34" charset="0"/>
              </a:rPr>
              <a:t>2</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48</a:t>
            </a:fld>
            <a:endParaRPr lang="en-US"/>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9F60F211-54D4-ACEF-4EA0-3591734841C2}"/>
              </a:ext>
            </a:extLst>
          </p:cNvPr>
          <p:cNvGrpSpPr/>
          <p:nvPr/>
        </p:nvGrpSpPr>
        <p:grpSpPr>
          <a:xfrm>
            <a:off x="334333" y="2105142"/>
            <a:ext cx="5071234" cy="4651346"/>
            <a:chOff x="334333" y="2105142"/>
            <a:chExt cx="5071234" cy="4651346"/>
          </a:xfrm>
        </p:grpSpPr>
        <p:grpSp>
          <p:nvGrpSpPr>
            <p:cNvPr id="40" name="Group 39">
              <a:extLst>
                <a:ext uri="{FF2B5EF4-FFF2-40B4-BE49-F238E27FC236}">
                  <a16:creationId xmlns:a16="http://schemas.microsoft.com/office/drawing/2014/main" id="{36E3F5B5-6DBF-F241-8C5F-90E0B02881EE}"/>
                </a:ext>
              </a:extLst>
            </p:cNvPr>
            <p:cNvGrpSpPr/>
            <p:nvPr/>
          </p:nvGrpSpPr>
          <p:grpSpPr>
            <a:xfrm>
              <a:off x="334333" y="2105142"/>
              <a:ext cx="4566917" cy="4135635"/>
              <a:chOff x="356602" y="2064795"/>
              <a:chExt cx="4566917" cy="4135635"/>
            </a:xfrm>
          </p:grpSpPr>
          <p:sp>
            <p:nvSpPr>
              <p:cNvPr id="27" name="TextBox 26">
                <a:extLst>
                  <a:ext uri="{FF2B5EF4-FFF2-40B4-BE49-F238E27FC236}">
                    <a16:creationId xmlns:a16="http://schemas.microsoft.com/office/drawing/2014/main" id="{5650792E-4A03-36B6-7E5A-913B6B507CC8}"/>
                  </a:ext>
                </a:extLst>
              </p:cNvPr>
              <p:cNvSpPr txBox="1"/>
              <p:nvPr/>
            </p:nvSpPr>
            <p:spPr>
              <a:xfrm>
                <a:off x="854697" y="5826360"/>
                <a:ext cx="555336" cy="374070"/>
              </a:xfrm>
              <a:prstGeom prst="rect">
                <a:avLst/>
              </a:prstGeom>
              <a:noFill/>
            </p:spPr>
            <p:txBody>
              <a:bodyPr wrap="square" rtlCol="0">
                <a:spAutoFit/>
              </a:bodyPr>
              <a:lstStyle/>
              <a:p>
                <a:r>
                  <a:rPr lang="en-US" dirty="0">
                    <a:solidFill>
                      <a:schemeClr val="bg1"/>
                    </a:solidFill>
                  </a:rPr>
                  <a:t>0%</a:t>
                </a:r>
              </a:p>
            </p:txBody>
          </p:sp>
          <p:sp>
            <p:nvSpPr>
              <p:cNvPr id="28" name="TextBox 27">
                <a:extLst>
                  <a:ext uri="{FF2B5EF4-FFF2-40B4-BE49-F238E27FC236}">
                    <a16:creationId xmlns:a16="http://schemas.microsoft.com/office/drawing/2014/main" id="{28AABE7A-3065-EFA7-7E78-19EB9132B1CD}"/>
                  </a:ext>
                </a:extLst>
              </p:cNvPr>
              <p:cNvSpPr txBox="1"/>
              <p:nvPr/>
            </p:nvSpPr>
            <p:spPr>
              <a:xfrm>
                <a:off x="762475" y="5440016"/>
                <a:ext cx="644961" cy="374070"/>
              </a:xfrm>
              <a:prstGeom prst="rect">
                <a:avLst/>
              </a:prstGeom>
              <a:noFill/>
            </p:spPr>
            <p:txBody>
              <a:bodyPr wrap="square" rtlCol="0">
                <a:spAutoFit/>
              </a:bodyPr>
              <a:lstStyle/>
              <a:p>
                <a:r>
                  <a:rPr lang="en-US" dirty="0">
                    <a:solidFill>
                      <a:schemeClr val="bg1"/>
                    </a:solidFill>
                  </a:rPr>
                  <a:t>10%</a:t>
                </a:r>
              </a:p>
            </p:txBody>
          </p:sp>
          <p:sp>
            <p:nvSpPr>
              <p:cNvPr id="29" name="TextBox 28">
                <a:extLst>
                  <a:ext uri="{FF2B5EF4-FFF2-40B4-BE49-F238E27FC236}">
                    <a16:creationId xmlns:a16="http://schemas.microsoft.com/office/drawing/2014/main" id="{8DB493C7-2A44-624C-D0DC-6AACFA2EAB52}"/>
                  </a:ext>
                </a:extLst>
              </p:cNvPr>
              <p:cNvSpPr txBox="1"/>
              <p:nvPr/>
            </p:nvSpPr>
            <p:spPr>
              <a:xfrm>
                <a:off x="770050" y="5087620"/>
                <a:ext cx="724629" cy="374070"/>
              </a:xfrm>
              <a:prstGeom prst="rect">
                <a:avLst/>
              </a:prstGeom>
              <a:noFill/>
            </p:spPr>
            <p:txBody>
              <a:bodyPr wrap="square" rtlCol="0">
                <a:spAutoFit/>
              </a:bodyPr>
              <a:lstStyle/>
              <a:p>
                <a:r>
                  <a:rPr lang="en-US" dirty="0">
                    <a:solidFill>
                      <a:schemeClr val="bg1"/>
                    </a:solidFill>
                  </a:rPr>
                  <a:t>20%</a:t>
                </a:r>
              </a:p>
            </p:txBody>
          </p:sp>
          <p:sp>
            <p:nvSpPr>
              <p:cNvPr id="30" name="TextBox 29">
                <a:extLst>
                  <a:ext uri="{FF2B5EF4-FFF2-40B4-BE49-F238E27FC236}">
                    <a16:creationId xmlns:a16="http://schemas.microsoft.com/office/drawing/2014/main" id="{6F775396-17B8-AA2E-930D-5BAC2F418902}"/>
                  </a:ext>
                </a:extLst>
              </p:cNvPr>
              <p:cNvSpPr txBox="1"/>
              <p:nvPr/>
            </p:nvSpPr>
            <p:spPr>
              <a:xfrm>
                <a:off x="750141" y="4735224"/>
                <a:ext cx="688241" cy="374070"/>
              </a:xfrm>
              <a:prstGeom prst="rect">
                <a:avLst/>
              </a:prstGeom>
              <a:noFill/>
            </p:spPr>
            <p:txBody>
              <a:bodyPr wrap="square" rtlCol="0">
                <a:spAutoFit/>
              </a:bodyPr>
              <a:lstStyle/>
              <a:p>
                <a:r>
                  <a:rPr lang="en-US" dirty="0">
                    <a:solidFill>
                      <a:schemeClr val="bg1"/>
                    </a:solidFill>
                  </a:rPr>
                  <a:t>30%</a:t>
                </a:r>
              </a:p>
            </p:txBody>
          </p:sp>
          <p:sp>
            <p:nvSpPr>
              <p:cNvPr id="31" name="TextBox 30">
                <a:extLst>
                  <a:ext uri="{FF2B5EF4-FFF2-40B4-BE49-F238E27FC236}">
                    <a16:creationId xmlns:a16="http://schemas.microsoft.com/office/drawing/2014/main" id="{333EFC7A-31EE-85CD-7CC8-741CBAC90D5F}"/>
                  </a:ext>
                </a:extLst>
              </p:cNvPr>
              <p:cNvSpPr txBox="1"/>
              <p:nvPr/>
            </p:nvSpPr>
            <p:spPr>
              <a:xfrm>
                <a:off x="758817" y="4408271"/>
                <a:ext cx="688241" cy="374070"/>
              </a:xfrm>
              <a:prstGeom prst="rect">
                <a:avLst/>
              </a:prstGeom>
              <a:noFill/>
            </p:spPr>
            <p:txBody>
              <a:bodyPr wrap="square" rtlCol="0">
                <a:spAutoFit/>
              </a:bodyPr>
              <a:lstStyle/>
              <a:p>
                <a:r>
                  <a:rPr lang="en-US" dirty="0">
                    <a:solidFill>
                      <a:schemeClr val="bg1"/>
                    </a:solidFill>
                  </a:rPr>
                  <a:t>40%</a:t>
                </a:r>
              </a:p>
            </p:txBody>
          </p:sp>
          <p:sp>
            <p:nvSpPr>
              <p:cNvPr id="32" name="TextBox 31">
                <a:extLst>
                  <a:ext uri="{FF2B5EF4-FFF2-40B4-BE49-F238E27FC236}">
                    <a16:creationId xmlns:a16="http://schemas.microsoft.com/office/drawing/2014/main" id="{DA078DA6-060B-A0D6-2E67-297CC4B2F2CB}"/>
                  </a:ext>
                </a:extLst>
              </p:cNvPr>
              <p:cNvSpPr txBox="1"/>
              <p:nvPr/>
            </p:nvSpPr>
            <p:spPr>
              <a:xfrm>
                <a:off x="758817" y="4081318"/>
                <a:ext cx="688241" cy="374070"/>
              </a:xfrm>
              <a:prstGeom prst="rect">
                <a:avLst/>
              </a:prstGeom>
              <a:noFill/>
            </p:spPr>
            <p:txBody>
              <a:bodyPr wrap="square" rtlCol="0">
                <a:spAutoFit/>
              </a:bodyPr>
              <a:lstStyle/>
              <a:p>
                <a:r>
                  <a:rPr lang="en-US" dirty="0">
                    <a:solidFill>
                      <a:schemeClr val="bg1"/>
                    </a:solidFill>
                  </a:rPr>
                  <a:t>50%</a:t>
                </a:r>
              </a:p>
            </p:txBody>
          </p:sp>
          <p:sp>
            <p:nvSpPr>
              <p:cNvPr id="33" name="TextBox 32">
                <a:extLst>
                  <a:ext uri="{FF2B5EF4-FFF2-40B4-BE49-F238E27FC236}">
                    <a16:creationId xmlns:a16="http://schemas.microsoft.com/office/drawing/2014/main" id="{BA2D61DC-E267-0331-2AF6-59A6CFA6B30C}"/>
                  </a:ext>
                </a:extLst>
              </p:cNvPr>
              <p:cNvSpPr txBox="1"/>
              <p:nvPr/>
            </p:nvSpPr>
            <p:spPr>
              <a:xfrm>
                <a:off x="771781" y="3706875"/>
                <a:ext cx="644961" cy="374070"/>
              </a:xfrm>
              <a:prstGeom prst="rect">
                <a:avLst/>
              </a:prstGeom>
              <a:noFill/>
            </p:spPr>
            <p:txBody>
              <a:bodyPr wrap="square" rtlCol="0">
                <a:spAutoFit/>
              </a:bodyPr>
              <a:lstStyle/>
              <a:p>
                <a:r>
                  <a:rPr lang="en-US" dirty="0">
                    <a:solidFill>
                      <a:schemeClr val="bg1"/>
                    </a:solidFill>
                  </a:rPr>
                  <a:t>60%</a:t>
                </a:r>
              </a:p>
            </p:txBody>
          </p:sp>
          <p:sp>
            <p:nvSpPr>
              <p:cNvPr id="34" name="TextBox 33">
                <a:extLst>
                  <a:ext uri="{FF2B5EF4-FFF2-40B4-BE49-F238E27FC236}">
                    <a16:creationId xmlns:a16="http://schemas.microsoft.com/office/drawing/2014/main" id="{7913B8D0-55FD-7C4F-AAFA-D0B06D80F06F}"/>
                  </a:ext>
                </a:extLst>
              </p:cNvPr>
              <p:cNvSpPr txBox="1"/>
              <p:nvPr/>
            </p:nvSpPr>
            <p:spPr>
              <a:xfrm>
                <a:off x="758810" y="3373288"/>
                <a:ext cx="724629" cy="374070"/>
              </a:xfrm>
              <a:prstGeom prst="rect">
                <a:avLst/>
              </a:prstGeom>
              <a:noFill/>
            </p:spPr>
            <p:txBody>
              <a:bodyPr wrap="square" rtlCol="0">
                <a:spAutoFit/>
              </a:bodyPr>
              <a:lstStyle/>
              <a:p>
                <a:r>
                  <a:rPr lang="en-US" dirty="0">
                    <a:solidFill>
                      <a:schemeClr val="bg1"/>
                    </a:solidFill>
                  </a:rPr>
                  <a:t>70%</a:t>
                </a:r>
              </a:p>
            </p:txBody>
          </p:sp>
          <p:sp>
            <p:nvSpPr>
              <p:cNvPr id="35" name="TextBox 34">
                <a:extLst>
                  <a:ext uri="{FF2B5EF4-FFF2-40B4-BE49-F238E27FC236}">
                    <a16:creationId xmlns:a16="http://schemas.microsoft.com/office/drawing/2014/main" id="{70F2E38E-2869-30ED-EE4D-452F260EEACF}"/>
                  </a:ext>
                </a:extLst>
              </p:cNvPr>
              <p:cNvSpPr txBox="1"/>
              <p:nvPr/>
            </p:nvSpPr>
            <p:spPr>
              <a:xfrm>
                <a:off x="768775" y="2992212"/>
                <a:ext cx="688241" cy="374070"/>
              </a:xfrm>
              <a:prstGeom prst="rect">
                <a:avLst/>
              </a:prstGeom>
              <a:noFill/>
            </p:spPr>
            <p:txBody>
              <a:bodyPr wrap="square" rtlCol="0">
                <a:spAutoFit/>
              </a:bodyPr>
              <a:lstStyle/>
              <a:p>
                <a:r>
                  <a:rPr lang="en-US" dirty="0">
                    <a:solidFill>
                      <a:schemeClr val="bg1"/>
                    </a:solidFill>
                  </a:rPr>
                  <a:t>80%</a:t>
                </a:r>
              </a:p>
            </p:txBody>
          </p:sp>
          <p:sp>
            <p:nvSpPr>
              <p:cNvPr id="36" name="TextBox 35">
                <a:extLst>
                  <a:ext uri="{FF2B5EF4-FFF2-40B4-BE49-F238E27FC236}">
                    <a16:creationId xmlns:a16="http://schemas.microsoft.com/office/drawing/2014/main" id="{D68F8BFE-C5EC-F40B-4108-929ABA830C80}"/>
                  </a:ext>
                </a:extLst>
              </p:cNvPr>
              <p:cNvSpPr txBox="1"/>
              <p:nvPr/>
            </p:nvSpPr>
            <p:spPr>
              <a:xfrm>
                <a:off x="777451" y="2665259"/>
                <a:ext cx="688241" cy="374070"/>
              </a:xfrm>
              <a:prstGeom prst="rect">
                <a:avLst/>
              </a:prstGeom>
              <a:noFill/>
            </p:spPr>
            <p:txBody>
              <a:bodyPr wrap="square" rtlCol="0">
                <a:spAutoFit/>
              </a:bodyPr>
              <a:lstStyle/>
              <a:p>
                <a:r>
                  <a:rPr lang="en-US" dirty="0">
                    <a:solidFill>
                      <a:schemeClr val="bg1"/>
                    </a:solidFill>
                  </a:rPr>
                  <a:t>90%</a:t>
                </a:r>
              </a:p>
            </p:txBody>
          </p:sp>
          <p:sp>
            <p:nvSpPr>
              <p:cNvPr id="37" name="TextBox 36">
                <a:extLst>
                  <a:ext uri="{FF2B5EF4-FFF2-40B4-BE49-F238E27FC236}">
                    <a16:creationId xmlns:a16="http://schemas.microsoft.com/office/drawing/2014/main" id="{68720170-4843-369C-9A32-7FB32E0BF0B6}"/>
                  </a:ext>
                </a:extLst>
              </p:cNvPr>
              <p:cNvSpPr txBox="1"/>
              <p:nvPr/>
            </p:nvSpPr>
            <p:spPr>
              <a:xfrm>
                <a:off x="758810" y="2328940"/>
                <a:ext cx="840495" cy="374070"/>
              </a:xfrm>
              <a:prstGeom prst="rect">
                <a:avLst/>
              </a:prstGeom>
              <a:noFill/>
            </p:spPr>
            <p:txBody>
              <a:bodyPr wrap="square" rtlCol="0">
                <a:spAutoFit/>
              </a:bodyPr>
              <a:lstStyle/>
              <a:p>
                <a:r>
                  <a:rPr lang="en-US" dirty="0">
                    <a:solidFill>
                      <a:schemeClr val="bg1"/>
                    </a:solidFill>
                  </a:rPr>
                  <a:t>100%</a:t>
                </a:r>
              </a:p>
            </p:txBody>
          </p:sp>
          <p:sp>
            <p:nvSpPr>
              <p:cNvPr id="19" name="Rectangle 18">
                <a:extLst>
                  <a:ext uri="{FF2B5EF4-FFF2-40B4-BE49-F238E27FC236}">
                    <a16:creationId xmlns:a16="http://schemas.microsoft.com/office/drawing/2014/main" id="{CBF04098-1FC6-2458-A40F-124C0C344DD4}"/>
                  </a:ext>
                </a:extLst>
              </p:cNvPr>
              <p:cNvSpPr/>
              <p:nvPr/>
            </p:nvSpPr>
            <p:spPr>
              <a:xfrm>
                <a:off x="1580812" y="3260987"/>
                <a:ext cx="518668" cy="2841123"/>
              </a:xfrm>
              <a:prstGeom prst="rect">
                <a:avLst/>
              </a:prstGeom>
              <a:noFill/>
              <a:ln w="57150">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rgbClr val="FF0000"/>
                  </a:solidFill>
                </a:endParaRPr>
              </a:p>
            </p:txBody>
          </p:sp>
          <p:sp>
            <p:nvSpPr>
              <p:cNvPr id="16" name="TextBox 15">
                <a:extLst>
                  <a:ext uri="{FF2B5EF4-FFF2-40B4-BE49-F238E27FC236}">
                    <a16:creationId xmlns:a16="http://schemas.microsoft.com/office/drawing/2014/main" id="{DB684483-A028-F813-8043-34BF3FBF2BEA}"/>
                  </a:ext>
                </a:extLst>
              </p:cNvPr>
              <p:cNvSpPr txBox="1"/>
              <p:nvPr/>
            </p:nvSpPr>
            <p:spPr>
              <a:xfrm rot="16200000">
                <a:off x="-1542706" y="3964103"/>
                <a:ext cx="4047995" cy="24938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of Total Count Of Customers With Orange Months</a:t>
                </a:r>
              </a:p>
            </p:txBody>
          </p:sp>
          <p:sp>
            <p:nvSpPr>
              <p:cNvPr id="41" name="Rectangle 40">
                <a:extLst>
                  <a:ext uri="{FF2B5EF4-FFF2-40B4-BE49-F238E27FC236}">
                    <a16:creationId xmlns:a16="http://schemas.microsoft.com/office/drawing/2014/main" id="{48146927-ABB2-9032-1EA6-29650D2BFFF4}"/>
                  </a:ext>
                </a:extLst>
              </p:cNvPr>
              <p:cNvSpPr/>
              <p:nvPr/>
            </p:nvSpPr>
            <p:spPr>
              <a:xfrm>
                <a:off x="2259228" y="5190414"/>
                <a:ext cx="518668" cy="911356"/>
              </a:xfrm>
              <a:prstGeom prst="rect">
                <a:avLst/>
              </a:prstGeom>
              <a:solidFill>
                <a:schemeClr val="accent2">
                  <a:lumMod val="60000"/>
                  <a:lumOff val="40000"/>
                </a:schemeClr>
              </a:solidFill>
              <a:ln w="57150">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68D137BB-30A0-1855-2169-8252147CAC8F}"/>
                  </a:ext>
                </a:extLst>
              </p:cNvPr>
              <p:cNvSpPr/>
              <p:nvPr/>
            </p:nvSpPr>
            <p:spPr>
              <a:xfrm>
                <a:off x="3726435" y="3271668"/>
                <a:ext cx="518668" cy="2841123"/>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C7C65618-D233-4CDC-164D-6E165133E4FB}"/>
                  </a:ext>
                </a:extLst>
              </p:cNvPr>
              <p:cNvSpPr/>
              <p:nvPr/>
            </p:nvSpPr>
            <p:spPr>
              <a:xfrm>
                <a:off x="4404851" y="5126467"/>
                <a:ext cx="518668" cy="985984"/>
              </a:xfrm>
              <a:prstGeom prst="rect">
                <a:avLst/>
              </a:prstGeom>
              <a:solidFill>
                <a:schemeClr val="bg1"/>
              </a:solid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44" name="TextBox 43">
              <a:extLst>
                <a:ext uri="{FF2B5EF4-FFF2-40B4-BE49-F238E27FC236}">
                  <a16:creationId xmlns:a16="http://schemas.microsoft.com/office/drawing/2014/main" id="{6EC4FD2F-B10A-4CA9-2223-8ECECE65B400}"/>
                </a:ext>
              </a:extLst>
            </p:cNvPr>
            <p:cNvSpPr txBox="1"/>
            <p:nvPr/>
          </p:nvSpPr>
          <p:spPr>
            <a:xfrm>
              <a:off x="1530838" y="6231662"/>
              <a:ext cx="669697" cy="249379"/>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Male</a:t>
              </a:r>
            </a:p>
          </p:txBody>
        </p:sp>
        <p:sp>
          <p:nvSpPr>
            <p:cNvPr id="45" name="TextBox 44">
              <a:extLst>
                <a:ext uri="{FF2B5EF4-FFF2-40B4-BE49-F238E27FC236}">
                  <a16:creationId xmlns:a16="http://schemas.microsoft.com/office/drawing/2014/main" id="{37693158-8384-9D35-BE7B-2545170CB093}"/>
                </a:ext>
              </a:extLst>
            </p:cNvPr>
            <p:cNvSpPr txBox="1"/>
            <p:nvPr/>
          </p:nvSpPr>
          <p:spPr>
            <a:xfrm>
              <a:off x="2154114" y="6231322"/>
              <a:ext cx="817219"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Female</a:t>
              </a:r>
            </a:p>
          </p:txBody>
        </p:sp>
        <p:sp>
          <p:nvSpPr>
            <p:cNvPr id="46" name="TextBox 45">
              <a:extLst>
                <a:ext uri="{FF2B5EF4-FFF2-40B4-BE49-F238E27FC236}">
                  <a16:creationId xmlns:a16="http://schemas.microsoft.com/office/drawing/2014/main" id="{FF3F85A2-3BDF-1215-A595-D447A037166A}"/>
                </a:ext>
              </a:extLst>
            </p:cNvPr>
            <p:cNvSpPr txBox="1"/>
            <p:nvPr/>
          </p:nvSpPr>
          <p:spPr>
            <a:xfrm>
              <a:off x="3696035" y="6231662"/>
              <a:ext cx="669697" cy="249379"/>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Male</a:t>
              </a:r>
            </a:p>
          </p:txBody>
        </p:sp>
        <p:sp>
          <p:nvSpPr>
            <p:cNvPr id="47" name="TextBox 46">
              <a:extLst>
                <a:ext uri="{FF2B5EF4-FFF2-40B4-BE49-F238E27FC236}">
                  <a16:creationId xmlns:a16="http://schemas.microsoft.com/office/drawing/2014/main" id="{68025B39-9DDD-8E9F-CE45-09600B648757}"/>
                </a:ext>
              </a:extLst>
            </p:cNvPr>
            <p:cNvSpPr txBox="1"/>
            <p:nvPr/>
          </p:nvSpPr>
          <p:spPr>
            <a:xfrm>
              <a:off x="4318832" y="6231322"/>
              <a:ext cx="817219"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Female</a:t>
              </a:r>
            </a:p>
          </p:txBody>
        </p:sp>
        <p:sp>
          <p:nvSpPr>
            <p:cNvPr id="48" name="TextBox 47">
              <a:extLst>
                <a:ext uri="{FF2B5EF4-FFF2-40B4-BE49-F238E27FC236}">
                  <a16:creationId xmlns:a16="http://schemas.microsoft.com/office/drawing/2014/main" id="{0B41BBA4-5730-EA3E-B132-A5F21BEAA9D6}"/>
                </a:ext>
              </a:extLst>
            </p:cNvPr>
            <p:cNvSpPr txBox="1"/>
            <p:nvPr/>
          </p:nvSpPr>
          <p:spPr>
            <a:xfrm>
              <a:off x="1385167" y="6510267"/>
              <a:ext cx="1864074"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CHURNED/ TARGET 1</a:t>
              </a:r>
            </a:p>
          </p:txBody>
        </p:sp>
        <p:sp>
          <p:nvSpPr>
            <p:cNvPr id="49" name="TextBox 48">
              <a:extLst>
                <a:ext uri="{FF2B5EF4-FFF2-40B4-BE49-F238E27FC236}">
                  <a16:creationId xmlns:a16="http://schemas.microsoft.com/office/drawing/2014/main" id="{5F452019-CC0D-BCDE-5CB2-65823D03F673}"/>
                </a:ext>
              </a:extLst>
            </p:cNvPr>
            <p:cNvSpPr txBox="1"/>
            <p:nvPr/>
          </p:nvSpPr>
          <p:spPr>
            <a:xfrm>
              <a:off x="3404042" y="6509371"/>
              <a:ext cx="200152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UNCHURNED/ TARGET 0</a:t>
              </a:r>
            </a:p>
          </p:txBody>
        </p:sp>
        <p:sp>
          <p:nvSpPr>
            <p:cNvPr id="50" name="TextBox 49">
              <a:extLst>
                <a:ext uri="{FF2B5EF4-FFF2-40B4-BE49-F238E27FC236}">
                  <a16:creationId xmlns:a16="http://schemas.microsoft.com/office/drawing/2014/main" id="{306F4B85-9E6A-553E-B928-8AF9B37FAD7B}"/>
                </a:ext>
              </a:extLst>
            </p:cNvPr>
            <p:cNvSpPr txBox="1"/>
            <p:nvPr/>
          </p:nvSpPr>
          <p:spPr>
            <a:xfrm>
              <a:off x="1495730" y="2992212"/>
              <a:ext cx="84049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78.39%</a:t>
              </a:r>
            </a:p>
          </p:txBody>
        </p:sp>
        <p:sp>
          <p:nvSpPr>
            <p:cNvPr id="51" name="TextBox 50">
              <a:extLst>
                <a:ext uri="{FF2B5EF4-FFF2-40B4-BE49-F238E27FC236}">
                  <a16:creationId xmlns:a16="http://schemas.microsoft.com/office/drawing/2014/main" id="{DE67A703-CAE5-CDFD-4B85-9BAE573046FF}"/>
                </a:ext>
              </a:extLst>
            </p:cNvPr>
            <p:cNvSpPr txBox="1"/>
            <p:nvPr/>
          </p:nvSpPr>
          <p:spPr>
            <a:xfrm>
              <a:off x="2185255" y="4962606"/>
              <a:ext cx="714860"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21.61%</a:t>
              </a:r>
            </a:p>
          </p:txBody>
        </p:sp>
        <p:sp>
          <p:nvSpPr>
            <p:cNvPr id="54" name="TextBox 53">
              <a:extLst>
                <a:ext uri="{FF2B5EF4-FFF2-40B4-BE49-F238E27FC236}">
                  <a16:creationId xmlns:a16="http://schemas.microsoft.com/office/drawing/2014/main" id="{C84B71CB-4278-1CD4-3A57-51953AE2D348}"/>
                </a:ext>
              </a:extLst>
            </p:cNvPr>
            <p:cNvSpPr txBox="1"/>
            <p:nvPr/>
          </p:nvSpPr>
          <p:spPr>
            <a:xfrm>
              <a:off x="3616157" y="3000755"/>
              <a:ext cx="84049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78.14%</a:t>
              </a:r>
            </a:p>
          </p:txBody>
        </p:sp>
        <p:sp>
          <p:nvSpPr>
            <p:cNvPr id="55" name="TextBox 54">
              <a:extLst>
                <a:ext uri="{FF2B5EF4-FFF2-40B4-BE49-F238E27FC236}">
                  <a16:creationId xmlns:a16="http://schemas.microsoft.com/office/drawing/2014/main" id="{83ED2FD2-000D-0135-2DA7-2F76B6F8BECD}"/>
                </a:ext>
              </a:extLst>
            </p:cNvPr>
            <p:cNvSpPr txBox="1"/>
            <p:nvPr/>
          </p:nvSpPr>
          <p:spPr>
            <a:xfrm>
              <a:off x="4307193" y="4906428"/>
              <a:ext cx="84049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21.86%</a:t>
              </a:r>
            </a:p>
          </p:txBody>
        </p:sp>
      </p:grpSp>
      <p:sp>
        <p:nvSpPr>
          <p:cNvPr id="57" name="Rectangle 56">
            <a:extLst>
              <a:ext uri="{FF2B5EF4-FFF2-40B4-BE49-F238E27FC236}">
                <a16:creationId xmlns:a16="http://schemas.microsoft.com/office/drawing/2014/main" id="{4838783E-5EA8-14CE-C81C-5560297FB49E}"/>
              </a:ext>
            </a:extLst>
          </p:cNvPr>
          <p:cNvSpPr/>
          <p:nvPr/>
        </p:nvSpPr>
        <p:spPr>
          <a:xfrm>
            <a:off x="5772700" y="2164654"/>
            <a:ext cx="6046364" cy="342834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9BA07DA-15EF-FF4E-254C-78A7BECF36F9}"/>
              </a:ext>
            </a:extLst>
          </p:cNvPr>
          <p:cNvSpPr/>
          <p:nvPr/>
        </p:nvSpPr>
        <p:spPr>
          <a:xfrm>
            <a:off x="5772700" y="5738763"/>
            <a:ext cx="6046364" cy="61758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6A954CC4-9A24-51DA-F2F1-A6D328E16F7D}"/>
              </a:ext>
            </a:extLst>
          </p:cNvPr>
          <p:cNvSpPr txBox="1"/>
          <p:nvPr/>
        </p:nvSpPr>
        <p:spPr>
          <a:xfrm>
            <a:off x="5805177" y="2836458"/>
            <a:ext cx="5947198" cy="1938992"/>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The probability of a male customer to be churned is higher than the probability of a female customer to be churned </a:t>
            </a:r>
          </a:p>
        </p:txBody>
      </p:sp>
      <p:sp>
        <p:nvSpPr>
          <p:cNvPr id="60" name="TextBox 59">
            <a:extLst>
              <a:ext uri="{FF2B5EF4-FFF2-40B4-BE49-F238E27FC236}">
                <a16:creationId xmlns:a16="http://schemas.microsoft.com/office/drawing/2014/main" id="{3848388C-CE5A-9E9A-21B1-7943A609D216}"/>
              </a:ext>
            </a:extLst>
          </p:cNvPr>
          <p:cNvSpPr txBox="1"/>
          <p:nvPr/>
        </p:nvSpPr>
        <p:spPr>
          <a:xfrm>
            <a:off x="8041366" y="5808899"/>
            <a:ext cx="1913675" cy="477054"/>
          </a:xfrm>
          <a:prstGeom prst="rect">
            <a:avLst/>
          </a:prstGeom>
          <a:noFill/>
        </p:spPr>
        <p:txBody>
          <a:bodyPr wrap="square" rtlCol="0">
            <a:spAutoFit/>
          </a:bodyPr>
          <a:lstStyle/>
          <a:p>
            <a:r>
              <a:rPr lang="en-US" sz="2500" dirty="0">
                <a:solidFill>
                  <a:schemeClr val="bg1"/>
                </a:solidFill>
                <a:latin typeface="Swis721 Blk BT" panose="020B0904030502020204" pitchFamily="34" charset="0"/>
              </a:rPr>
              <a:t>WRONG</a:t>
            </a:r>
          </a:p>
        </p:txBody>
      </p:sp>
      <p:sp>
        <p:nvSpPr>
          <p:cNvPr id="9" name="TextBox 8">
            <a:extLst>
              <a:ext uri="{FF2B5EF4-FFF2-40B4-BE49-F238E27FC236}">
                <a16:creationId xmlns:a16="http://schemas.microsoft.com/office/drawing/2014/main" id="{85DC8BF8-E2A7-D3E5-8638-44A079481564}"/>
              </a:ext>
            </a:extLst>
          </p:cNvPr>
          <p:cNvSpPr txBox="1"/>
          <p:nvPr/>
        </p:nvSpPr>
        <p:spPr>
          <a:xfrm>
            <a:off x="4594713" y="1552577"/>
            <a:ext cx="2899708"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HYPOTHESIS</a:t>
            </a:r>
          </a:p>
        </p:txBody>
      </p:sp>
    </p:spTree>
    <p:extLst>
      <p:ext uri="{BB962C8B-B14F-4D97-AF65-F5344CB8AC3E}">
        <p14:creationId xmlns:p14="http://schemas.microsoft.com/office/powerpoint/2010/main" val="741902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grpSp>
        <p:nvGrpSpPr>
          <p:cNvPr id="6" name="Group 5">
            <a:extLst>
              <a:ext uri="{FF2B5EF4-FFF2-40B4-BE49-F238E27FC236}">
                <a16:creationId xmlns:a16="http://schemas.microsoft.com/office/drawing/2014/main" id="{631B5428-EEB9-3FDA-9202-C8FB03389EAB}"/>
              </a:ext>
            </a:extLst>
          </p:cNvPr>
          <p:cNvGrpSpPr/>
          <p:nvPr/>
        </p:nvGrpSpPr>
        <p:grpSpPr>
          <a:xfrm>
            <a:off x="9421816" y="557643"/>
            <a:ext cx="2690964" cy="2017697"/>
            <a:chOff x="6799783" y="161975"/>
            <a:chExt cx="2690964" cy="2017697"/>
          </a:xfrm>
        </p:grpSpPr>
        <p:sp>
          <p:nvSpPr>
            <p:cNvPr id="2" name="Oval 1">
              <a:extLst>
                <a:ext uri="{FF2B5EF4-FFF2-40B4-BE49-F238E27FC236}">
                  <a16:creationId xmlns:a16="http://schemas.microsoft.com/office/drawing/2014/main" id="{79B58590-CF5B-EAD0-04CC-913F2C7D7E49}"/>
                </a:ext>
              </a:extLst>
            </p:cNvPr>
            <p:cNvSpPr/>
            <p:nvPr/>
          </p:nvSpPr>
          <p:spPr>
            <a:xfrm>
              <a:off x="7082451" y="161975"/>
              <a:ext cx="2017697" cy="2017697"/>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A6B1A5-92E5-D6C2-B64C-7735A7090D88}"/>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6799783" y="414906"/>
              <a:ext cx="2690964" cy="1312666"/>
            </a:xfrm>
            <a:prstGeom prst="rect">
              <a:avLst/>
            </a:prstGeom>
          </p:spPr>
        </p:pic>
      </p:grpSp>
      <p:sp>
        <p:nvSpPr>
          <p:cNvPr id="4" name="TextBox 3">
            <a:extLst>
              <a:ext uri="{FF2B5EF4-FFF2-40B4-BE49-F238E27FC236}">
                <a16:creationId xmlns:a16="http://schemas.microsoft.com/office/drawing/2014/main" id="{9F4E0FDB-8C59-9DC6-E2EA-CBFC4D7F2107}"/>
              </a:ext>
            </a:extLst>
          </p:cNvPr>
          <p:cNvSpPr txBox="1"/>
          <p:nvPr/>
        </p:nvSpPr>
        <p:spPr>
          <a:xfrm>
            <a:off x="10295777" y="-27132"/>
            <a:ext cx="781399" cy="1169551"/>
          </a:xfrm>
          <a:prstGeom prst="rect">
            <a:avLst/>
          </a:prstGeom>
          <a:noFill/>
        </p:spPr>
        <p:txBody>
          <a:bodyPr wrap="square" rtlCol="0">
            <a:spAutoFit/>
          </a:bodyPr>
          <a:lstStyle/>
          <a:p>
            <a:r>
              <a:rPr lang="en-US" sz="7000" dirty="0">
                <a:latin typeface="Swis721 Blk BT" panose="020B0904030502020204" pitchFamily="34" charset="0"/>
              </a:rPr>
              <a:t>3</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49</a:t>
            </a:fld>
            <a:endParaRPr lang="en-US"/>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838783E-5EA8-14CE-C81C-5560297FB49E}"/>
              </a:ext>
            </a:extLst>
          </p:cNvPr>
          <p:cNvSpPr/>
          <p:nvPr/>
        </p:nvSpPr>
        <p:spPr>
          <a:xfrm>
            <a:off x="5508063" y="2687376"/>
            <a:ext cx="6341864" cy="27799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9BA07DA-15EF-FF4E-254C-78A7BECF36F9}"/>
              </a:ext>
            </a:extLst>
          </p:cNvPr>
          <p:cNvSpPr/>
          <p:nvPr/>
        </p:nvSpPr>
        <p:spPr>
          <a:xfrm>
            <a:off x="5515804" y="5669219"/>
            <a:ext cx="6334123" cy="63113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6794ACF7-1789-D8DE-CE7B-D40E5DAF4552}"/>
              </a:ext>
            </a:extLst>
          </p:cNvPr>
          <p:cNvSpPr txBox="1"/>
          <p:nvPr/>
        </p:nvSpPr>
        <p:spPr>
          <a:xfrm>
            <a:off x="1612355" y="2077873"/>
            <a:ext cx="8551957"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Churned Customers Who Either Upgraded Their Contract Or Not</a:t>
            </a:r>
          </a:p>
        </p:txBody>
      </p:sp>
      <p:graphicFrame>
        <p:nvGraphicFramePr>
          <p:cNvPr id="25" name="Chart 24">
            <a:extLst>
              <a:ext uri="{FF2B5EF4-FFF2-40B4-BE49-F238E27FC236}">
                <a16:creationId xmlns:a16="http://schemas.microsoft.com/office/drawing/2014/main" id="{98262D28-33B2-B47E-0AFB-0143A2AB0670}"/>
              </a:ext>
            </a:extLst>
          </p:cNvPr>
          <p:cNvGraphicFramePr/>
          <p:nvPr>
            <p:extLst>
              <p:ext uri="{D42A27DB-BD31-4B8C-83A1-F6EECF244321}">
                <p14:modId xmlns:p14="http://schemas.microsoft.com/office/powerpoint/2010/main" val="367366528"/>
              </p:ext>
            </p:extLst>
          </p:nvPr>
        </p:nvGraphicFramePr>
        <p:xfrm>
          <a:off x="-1103553" y="2846030"/>
          <a:ext cx="6020636" cy="3625178"/>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5">
            <a:extLst>
              <a:ext uri="{FF2B5EF4-FFF2-40B4-BE49-F238E27FC236}">
                <a16:creationId xmlns:a16="http://schemas.microsoft.com/office/drawing/2014/main" id="{B03E6520-5EC5-3F2B-B0BC-C859D2542E38}"/>
              </a:ext>
            </a:extLst>
          </p:cNvPr>
          <p:cNvSpPr txBox="1"/>
          <p:nvPr/>
        </p:nvSpPr>
        <p:spPr>
          <a:xfrm>
            <a:off x="5424796" y="2695689"/>
            <a:ext cx="6367323" cy="1477328"/>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Customers who don’t perform migration flag (n), have a higher probability to being churned </a:t>
            </a:r>
            <a:endParaRPr lang="en-US" sz="3000" dirty="0">
              <a:solidFill>
                <a:schemeClr val="bg1"/>
              </a:solidFill>
            </a:endParaRPr>
          </a:p>
        </p:txBody>
      </p:sp>
      <p:sp>
        <p:nvSpPr>
          <p:cNvPr id="43" name="TextBox 42">
            <a:extLst>
              <a:ext uri="{FF2B5EF4-FFF2-40B4-BE49-F238E27FC236}">
                <a16:creationId xmlns:a16="http://schemas.microsoft.com/office/drawing/2014/main" id="{EC086F6D-08ED-A4B0-6D3A-4FCA8C51897A}"/>
              </a:ext>
            </a:extLst>
          </p:cNvPr>
          <p:cNvSpPr txBox="1"/>
          <p:nvPr/>
        </p:nvSpPr>
        <p:spPr>
          <a:xfrm>
            <a:off x="5484180" y="4683433"/>
            <a:ext cx="6367323" cy="646331"/>
          </a:xfrm>
          <a:prstGeom prst="rect">
            <a:avLst/>
          </a:prstGeom>
          <a:noFill/>
        </p:spPr>
        <p:txBody>
          <a:bodyPr wrap="square" rtlCol="0">
            <a:spAutoFit/>
          </a:bodyPr>
          <a:lstStyle/>
          <a:p>
            <a:pPr algn="ctr"/>
            <a:r>
              <a:rPr lang="en-US" dirty="0">
                <a:solidFill>
                  <a:schemeClr val="bg1"/>
                </a:solidFill>
                <a:latin typeface="Swis721 Blk BT" panose="020B0904030502020204" pitchFamily="34" charset="0"/>
              </a:rPr>
              <a:t>Migration Flag: The customers who upgraded their contract</a:t>
            </a:r>
            <a:endParaRPr lang="en-US" dirty="0">
              <a:solidFill>
                <a:schemeClr val="bg1"/>
              </a:solidFill>
            </a:endParaRPr>
          </a:p>
        </p:txBody>
      </p:sp>
      <p:sp>
        <p:nvSpPr>
          <p:cNvPr id="44" name="TextBox 43">
            <a:extLst>
              <a:ext uri="{FF2B5EF4-FFF2-40B4-BE49-F238E27FC236}">
                <a16:creationId xmlns:a16="http://schemas.microsoft.com/office/drawing/2014/main" id="{911B7DE9-108F-7E33-121D-8A5BA27372B9}"/>
              </a:ext>
            </a:extLst>
          </p:cNvPr>
          <p:cNvSpPr txBox="1"/>
          <p:nvPr/>
        </p:nvSpPr>
        <p:spPr>
          <a:xfrm>
            <a:off x="7722157" y="5731582"/>
            <a:ext cx="1913675" cy="477054"/>
          </a:xfrm>
          <a:prstGeom prst="rect">
            <a:avLst/>
          </a:prstGeom>
          <a:noFill/>
        </p:spPr>
        <p:txBody>
          <a:bodyPr wrap="square" rtlCol="0">
            <a:spAutoFit/>
          </a:bodyPr>
          <a:lstStyle/>
          <a:p>
            <a:r>
              <a:rPr lang="en-US" sz="2500" dirty="0">
                <a:solidFill>
                  <a:schemeClr val="bg1"/>
                </a:solidFill>
                <a:latin typeface="Swis721 Blk BT" panose="020B0904030502020204" pitchFamily="34" charset="0"/>
              </a:rPr>
              <a:t>CORRECT</a:t>
            </a:r>
          </a:p>
        </p:txBody>
      </p:sp>
      <p:sp>
        <p:nvSpPr>
          <p:cNvPr id="45" name="Rectangle 44">
            <a:extLst>
              <a:ext uri="{FF2B5EF4-FFF2-40B4-BE49-F238E27FC236}">
                <a16:creationId xmlns:a16="http://schemas.microsoft.com/office/drawing/2014/main" id="{7A15D4C6-5388-493F-89C9-C03A9A920CA4}"/>
              </a:ext>
            </a:extLst>
          </p:cNvPr>
          <p:cNvSpPr/>
          <p:nvPr/>
        </p:nvSpPr>
        <p:spPr>
          <a:xfrm>
            <a:off x="5640006" y="4626091"/>
            <a:ext cx="6055672" cy="72081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D57CA30-D5C3-C918-859A-625C8320F510}"/>
              </a:ext>
            </a:extLst>
          </p:cNvPr>
          <p:cNvSpPr txBox="1"/>
          <p:nvPr/>
        </p:nvSpPr>
        <p:spPr>
          <a:xfrm>
            <a:off x="4594713" y="1552577"/>
            <a:ext cx="2899708"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HYPOTHESIS</a:t>
            </a:r>
          </a:p>
        </p:txBody>
      </p:sp>
      <p:sp>
        <p:nvSpPr>
          <p:cNvPr id="11" name="TextBox 10">
            <a:extLst>
              <a:ext uri="{FF2B5EF4-FFF2-40B4-BE49-F238E27FC236}">
                <a16:creationId xmlns:a16="http://schemas.microsoft.com/office/drawing/2014/main" id="{EC50B81E-8C7A-9643-2AEC-8E35DE92CEC7}"/>
              </a:ext>
            </a:extLst>
          </p:cNvPr>
          <p:cNvSpPr txBox="1"/>
          <p:nvPr/>
        </p:nvSpPr>
        <p:spPr>
          <a:xfrm>
            <a:off x="3795458" y="2636194"/>
            <a:ext cx="1978922" cy="923330"/>
          </a:xfrm>
          <a:prstGeom prst="rect">
            <a:avLst/>
          </a:prstGeom>
          <a:noFill/>
        </p:spPr>
        <p:txBody>
          <a:bodyPr wrap="square" rtlCol="0">
            <a:spAutoFit/>
          </a:bodyPr>
          <a:lstStyle/>
          <a:p>
            <a:r>
              <a:rPr lang="en-US" dirty="0">
                <a:solidFill>
                  <a:schemeClr val="bg1"/>
                </a:solidFill>
                <a:latin typeface="Swis721 Blk BT" panose="020B0904030502020204" pitchFamily="34" charset="0"/>
              </a:rPr>
              <a:t>n: did not upgrade</a:t>
            </a:r>
          </a:p>
          <a:p>
            <a:r>
              <a:rPr lang="en-US" dirty="0">
                <a:solidFill>
                  <a:schemeClr val="bg1"/>
                </a:solidFill>
                <a:latin typeface="Swis721 Blk BT" panose="020B0904030502020204" pitchFamily="34" charset="0"/>
              </a:rPr>
              <a:t>y: upgraded</a:t>
            </a:r>
            <a:endParaRPr lang="en-US" dirty="0">
              <a:solidFill>
                <a:schemeClr val="bg1"/>
              </a:solidFill>
            </a:endParaRPr>
          </a:p>
        </p:txBody>
      </p:sp>
    </p:spTree>
    <p:extLst>
      <p:ext uri="{BB962C8B-B14F-4D97-AF65-F5344CB8AC3E}">
        <p14:creationId xmlns:p14="http://schemas.microsoft.com/office/powerpoint/2010/main" val="4058382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5" name="Picture 4">
            <a:extLst>
              <a:ext uri="{FF2B5EF4-FFF2-40B4-BE49-F238E27FC236}">
                <a16:creationId xmlns:a16="http://schemas.microsoft.com/office/drawing/2014/main" id="{CC46F681-C4BA-6471-2676-8B8C2F6A5C4A}"/>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tretch>
            <a:fillRect/>
          </a:stretch>
        </p:blipFill>
        <p:spPr>
          <a:xfrm>
            <a:off x="7594738" y="6319520"/>
            <a:ext cx="4646390" cy="6527613"/>
          </a:xfrm>
          <a:prstGeom prst="rect">
            <a:avLst/>
          </a:prstGeom>
          <a:effectLst>
            <a:glow rad="127000">
              <a:schemeClr val="accent1">
                <a:alpha val="0"/>
              </a:schemeClr>
            </a:glow>
            <a:outerShdw blurRad="50800" dir="5400000" algn="ctr" rotWithShape="0">
              <a:srgbClr val="000000">
                <a:alpha val="0"/>
              </a:srgbClr>
            </a:outerShdw>
            <a:reflection stA="0" endPos="65000" dist="50800" dir="5400000" sy="-100000" algn="bl" rotWithShape="0"/>
          </a:effectLst>
        </p:spPr>
      </p:pic>
      <p:pic>
        <p:nvPicPr>
          <p:cNvPr id="25" name="Picture 24">
            <a:extLst>
              <a:ext uri="{FF2B5EF4-FFF2-40B4-BE49-F238E27FC236}">
                <a16:creationId xmlns:a16="http://schemas.microsoft.com/office/drawing/2014/main" id="{8F70F10A-C9CA-3E12-F299-74C1EBFE7AE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7386" b="493"/>
          <a:stretch/>
        </p:blipFill>
        <p:spPr>
          <a:xfrm>
            <a:off x="0" y="3070079"/>
            <a:ext cx="12231314" cy="3825774"/>
          </a:xfrm>
          <a:prstGeom prst="rect">
            <a:avLst/>
          </a:prstGeom>
        </p:spPr>
      </p:pic>
      <p:sp>
        <p:nvSpPr>
          <p:cNvPr id="26" name="TextBox 25">
            <a:extLst>
              <a:ext uri="{FF2B5EF4-FFF2-40B4-BE49-F238E27FC236}">
                <a16:creationId xmlns:a16="http://schemas.microsoft.com/office/drawing/2014/main" id="{60E69611-6411-21E3-7E01-0EA1A27A263A}"/>
              </a:ext>
            </a:extLst>
          </p:cNvPr>
          <p:cNvSpPr txBox="1"/>
          <p:nvPr/>
        </p:nvSpPr>
        <p:spPr>
          <a:xfrm>
            <a:off x="3508148" y="145326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DEFINITION</a:t>
            </a:r>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pic>
        <p:nvPicPr>
          <p:cNvPr id="51" name="Picture 50">
            <a:extLst>
              <a:ext uri="{FF2B5EF4-FFF2-40B4-BE49-F238E27FC236}">
                <a16:creationId xmlns:a16="http://schemas.microsoft.com/office/drawing/2014/main" id="{3FD129B0-9918-ECBB-BE43-E9D77D6F6E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3161" y="7146799"/>
            <a:ext cx="3524250" cy="2857500"/>
          </a:xfrm>
          <a:prstGeom prst="rect">
            <a:avLst/>
          </a:prstGeom>
        </p:spPr>
      </p:pic>
      <p:sp>
        <p:nvSpPr>
          <p:cNvPr id="62" name="Rectangle: Rounded Corners 61">
            <a:extLst>
              <a:ext uri="{FF2B5EF4-FFF2-40B4-BE49-F238E27FC236}">
                <a16:creationId xmlns:a16="http://schemas.microsoft.com/office/drawing/2014/main" id="{66F53322-DCE5-1C33-468A-0A4471655A19}"/>
              </a:ext>
            </a:extLst>
          </p:cNvPr>
          <p:cNvSpPr/>
          <p:nvPr/>
        </p:nvSpPr>
        <p:spPr>
          <a:xfrm>
            <a:off x="-12221037" y="2229363"/>
            <a:ext cx="11727543" cy="1884694"/>
          </a:xfrm>
          <a:prstGeom prst="roundRect">
            <a:avLst/>
          </a:prstGeom>
          <a:solidFill>
            <a:schemeClr val="bg1"/>
          </a:solidFill>
          <a:ln w="38100">
            <a:solidFill>
              <a:schemeClr val="accent2">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bg2">
                  <a:lumMod val="10000"/>
                </a:schemeClr>
              </a:solidFill>
              <a:latin typeface="Swis721 Blk BT" panose="020B0904030502020204" pitchFamily="34" charset="0"/>
            </a:endParaRPr>
          </a:p>
          <a:p>
            <a:pPr algn="ctr"/>
            <a:r>
              <a:rPr lang="en-US" sz="2000" dirty="0">
                <a:solidFill>
                  <a:schemeClr val="bg2">
                    <a:lumMod val="10000"/>
                  </a:schemeClr>
                </a:solidFill>
                <a:latin typeface="Swis721 Blk BT" panose="020B0904030502020204" pitchFamily="34" charset="0"/>
              </a:rPr>
              <a:t>Dataset that includes details about fiber customers, demographics, subscription technical information, and contract type</a:t>
            </a:r>
          </a:p>
        </p:txBody>
      </p:sp>
      <p:sp>
        <p:nvSpPr>
          <p:cNvPr id="63" name="TextBox 62">
            <a:extLst>
              <a:ext uri="{FF2B5EF4-FFF2-40B4-BE49-F238E27FC236}">
                <a16:creationId xmlns:a16="http://schemas.microsoft.com/office/drawing/2014/main" id="{107CF7C2-1997-FA23-351E-C2978A293980}"/>
              </a:ext>
            </a:extLst>
          </p:cNvPr>
          <p:cNvSpPr txBox="1"/>
          <p:nvPr/>
        </p:nvSpPr>
        <p:spPr>
          <a:xfrm>
            <a:off x="-12126804" y="2250726"/>
            <a:ext cx="11633310" cy="477054"/>
          </a:xfrm>
          <a:prstGeom prst="rect">
            <a:avLst/>
          </a:prstGeom>
          <a:noFill/>
        </p:spPr>
        <p:txBody>
          <a:bodyPr wrap="square" rtlCol="0">
            <a:spAutoFit/>
          </a:bodyPr>
          <a:lstStyle/>
          <a:p>
            <a:pPr algn="ctr"/>
            <a:r>
              <a:rPr lang="en-US" sz="2500" dirty="0">
                <a:latin typeface="Swis721 Blk BT" panose="020B0904030502020204" pitchFamily="34" charset="0"/>
              </a:rPr>
              <a:t>INITIAL SITUATION</a:t>
            </a:r>
          </a:p>
        </p:txBody>
      </p:sp>
      <p:cxnSp>
        <p:nvCxnSpPr>
          <p:cNvPr id="2" name="Straight Connector 1">
            <a:extLst>
              <a:ext uri="{FF2B5EF4-FFF2-40B4-BE49-F238E27FC236}">
                <a16:creationId xmlns:a16="http://schemas.microsoft.com/office/drawing/2014/main" id="{B97AFFBF-F6E5-FA50-1784-192985F9C5EE}"/>
              </a:ext>
            </a:extLst>
          </p:cNvPr>
          <p:cNvCxnSpPr>
            <a:cxnSpLocks/>
          </p:cNvCxnSpPr>
          <p:nvPr/>
        </p:nvCxnSpPr>
        <p:spPr>
          <a:xfrm>
            <a:off x="316681" y="6922054"/>
            <a:ext cx="0" cy="4125529"/>
          </a:xfrm>
          <a:prstGeom prst="line">
            <a:avLst/>
          </a:prstGeom>
          <a:ln w="57150">
            <a:solidFill>
              <a:schemeClr val="bg2">
                <a:lumMod val="25000"/>
              </a:schemeClr>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5120C72F-A1EF-03FA-15EF-68EFAAFC5A4E}"/>
              </a:ext>
            </a:extLst>
          </p:cNvPr>
          <p:cNvSpPr>
            <a:spLocks noGrp="1"/>
          </p:cNvSpPr>
          <p:nvPr>
            <p:ph type="sldNum" sz="quarter" idx="12"/>
          </p:nvPr>
        </p:nvSpPr>
        <p:spPr/>
        <p:txBody>
          <a:bodyPr/>
          <a:lstStyle/>
          <a:p>
            <a:fld id="{33568880-700E-4CBA-91FE-AF2D06116055}" type="slidenum">
              <a:rPr lang="en-US" smtClean="0"/>
              <a:t>5</a:t>
            </a:fld>
            <a:endParaRPr lang="en-US"/>
          </a:p>
        </p:txBody>
      </p:sp>
      <p:sp>
        <p:nvSpPr>
          <p:cNvPr id="4" name="Rectangle 3">
            <a:extLst>
              <a:ext uri="{FF2B5EF4-FFF2-40B4-BE49-F238E27FC236}">
                <a16:creationId xmlns:a16="http://schemas.microsoft.com/office/drawing/2014/main" id="{7A8452F5-7085-33D1-F3EC-0B50328950D5}"/>
              </a:ext>
            </a:extLst>
          </p:cNvPr>
          <p:cNvSpPr/>
          <p:nvPr/>
        </p:nvSpPr>
        <p:spPr>
          <a:xfrm>
            <a:off x="-415636" y="7924271"/>
            <a:ext cx="7370618" cy="574964"/>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2C932F-739F-1BA0-85DE-9ED2786C0C59}"/>
              </a:ext>
            </a:extLst>
          </p:cNvPr>
          <p:cNvSpPr/>
          <p:nvPr/>
        </p:nvSpPr>
        <p:spPr>
          <a:xfrm>
            <a:off x="-415636" y="8675186"/>
            <a:ext cx="7370618" cy="574964"/>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783DEF-6BDB-CB0C-416B-C47F8B89DF49}"/>
              </a:ext>
            </a:extLst>
          </p:cNvPr>
          <p:cNvSpPr/>
          <p:nvPr/>
        </p:nvSpPr>
        <p:spPr>
          <a:xfrm>
            <a:off x="-415636" y="9426241"/>
            <a:ext cx="7370618" cy="511612"/>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CA440B-D5FF-7338-D3B8-9905CD9F3694}"/>
              </a:ext>
            </a:extLst>
          </p:cNvPr>
          <p:cNvSpPr/>
          <p:nvPr/>
        </p:nvSpPr>
        <p:spPr>
          <a:xfrm>
            <a:off x="-415636" y="10092595"/>
            <a:ext cx="7370618" cy="511612"/>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3320533-A662-441B-0EDD-9BE0EAFF6CEF}"/>
              </a:ext>
            </a:extLst>
          </p:cNvPr>
          <p:cNvSpPr txBox="1"/>
          <p:nvPr/>
        </p:nvSpPr>
        <p:spPr>
          <a:xfrm>
            <a:off x="369846" y="8006650"/>
            <a:ext cx="4036545"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PROBLEM DEFINITION</a:t>
            </a:r>
          </a:p>
        </p:txBody>
      </p:sp>
      <p:sp>
        <p:nvSpPr>
          <p:cNvPr id="12" name="TextBox 11">
            <a:extLst>
              <a:ext uri="{FF2B5EF4-FFF2-40B4-BE49-F238E27FC236}">
                <a16:creationId xmlns:a16="http://schemas.microsoft.com/office/drawing/2014/main" id="{BF743D3A-D7C2-33F6-A30B-A34D08E38C55}"/>
              </a:ext>
            </a:extLst>
          </p:cNvPr>
          <p:cNvSpPr txBox="1"/>
          <p:nvPr/>
        </p:nvSpPr>
        <p:spPr>
          <a:xfrm>
            <a:off x="369846" y="9516042"/>
            <a:ext cx="3398589"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FEATURES</a:t>
            </a:r>
          </a:p>
        </p:txBody>
      </p:sp>
      <p:sp>
        <p:nvSpPr>
          <p:cNvPr id="16" name="TextBox 15">
            <a:extLst>
              <a:ext uri="{FF2B5EF4-FFF2-40B4-BE49-F238E27FC236}">
                <a16:creationId xmlns:a16="http://schemas.microsoft.com/office/drawing/2014/main" id="{D9D21D75-9AB8-E284-BC72-E723CA76D968}"/>
              </a:ext>
            </a:extLst>
          </p:cNvPr>
          <p:cNvSpPr txBox="1"/>
          <p:nvPr/>
        </p:nvSpPr>
        <p:spPr>
          <a:xfrm>
            <a:off x="375331" y="10152754"/>
            <a:ext cx="4488557"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HYPOTHESIS</a:t>
            </a:r>
          </a:p>
        </p:txBody>
      </p:sp>
      <p:sp>
        <p:nvSpPr>
          <p:cNvPr id="18" name="TextBox 17">
            <a:extLst>
              <a:ext uri="{FF2B5EF4-FFF2-40B4-BE49-F238E27FC236}">
                <a16:creationId xmlns:a16="http://schemas.microsoft.com/office/drawing/2014/main" id="{1C8F8A1B-AE1D-41A0-47EA-A7BC56BA4B5B}"/>
              </a:ext>
            </a:extLst>
          </p:cNvPr>
          <p:cNvSpPr txBox="1"/>
          <p:nvPr/>
        </p:nvSpPr>
        <p:spPr>
          <a:xfrm>
            <a:off x="369846" y="8773523"/>
            <a:ext cx="4036545"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PROBLEM STRUCTURE</a:t>
            </a:r>
          </a:p>
        </p:txBody>
      </p:sp>
      <p:sp>
        <p:nvSpPr>
          <p:cNvPr id="19" name="Rectangle 18">
            <a:extLst>
              <a:ext uri="{FF2B5EF4-FFF2-40B4-BE49-F238E27FC236}">
                <a16:creationId xmlns:a16="http://schemas.microsoft.com/office/drawing/2014/main" id="{3168B939-4E2C-3F7F-3E1A-F22929946193}"/>
              </a:ext>
            </a:extLst>
          </p:cNvPr>
          <p:cNvSpPr/>
          <p:nvPr/>
        </p:nvSpPr>
        <p:spPr>
          <a:xfrm>
            <a:off x="-415636" y="10764342"/>
            <a:ext cx="7370618" cy="511612"/>
          </a:xfrm>
          <a:prstGeom prst="rect">
            <a:avLst/>
          </a:prstGeom>
          <a:solidFill>
            <a:schemeClr val="bg2">
              <a:lumMod val="25000"/>
            </a:schemeClr>
          </a:solidFill>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8243720-425A-0625-854C-49F1FDB39C94}"/>
              </a:ext>
            </a:extLst>
          </p:cNvPr>
          <p:cNvSpPr txBox="1"/>
          <p:nvPr/>
        </p:nvSpPr>
        <p:spPr>
          <a:xfrm>
            <a:off x="389561" y="10842608"/>
            <a:ext cx="4488557"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RECOMMENDATION</a:t>
            </a:r>
          </a:p>
        </p:txBody>
      </p:sp>
      <p:sp>
        <p:nvSpPr>
          <p:cNvPr id="21" name="TextBox 20">
            <a:extLst>
              <a:ext uri="{FF2B5EF4-FFF2-40B4-BE49-F238E27FC236}">
                <a16:creationId xmlns:a16="http://schemas.microsoft.com/office/drawing/2014/main" id="{B422A233-3B35-2332-AF29-CBE97C9B6646}"/>
              </a:ext>
            </a:extLst>
          </p:cNvPr>
          <p:cNvSpPr txBox="1"/>
          <p:nvPr/>
        </p:nvSpPr>
        <p:spPr>
          <a:xfrm>
            <a:off x="4125434" y="-739395"/>
            <a:ext cx="4529752"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O  U T L I N E S</a:t>
            </a:r>
          </a:p>
        </p:txBody>
      </p:sp>
    </p:spTree>
    <p:extLst>
      <p:ext uri="{BB962C8B-B14F-4D97-AF65-F5344CB8AC3E}">
        <p14:creationId xmlns:p14="http://schemas.microsoft.com/office/powerpoint/2010/main" val="3246674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grpSp>
        <p:nvGrpSpPr>
          <p:cNvPr id="6" name="Group 5">
            <a:extLst>
              <a:ext uri="{FF2B5EF4-FFF2-40B4-BE49-F238E27FC236}">
                <a16:creationId xmlns:a16="http://schemas.microsoft.com/office/drawing/2014/main" id="{631B5428-EEB9-3FDA-9202-C8FB03389EAB}"/>
              </a:ext>
            </a:extLst>
          </p:cNvPr>
          <p:cNvGrpSpPr/>
          <p:nvPr/>
        </p:nvGrpSpPr>
        <p:grpSpPr>
          <a:xfrm>
            <a:off x="9421816" y="557643"/>
            <a:ext cx="2690964" cy="2017697"/>
            <a:chOff x="6799783" y="161975"/>
            <a:chExt cx="2690964" cy="2017697"/>
          </a:xfrm>
        </p:grpSpPr>
        <p:sp>
          <p:nvSpPr>
            <p:cNvPr id="2" name="Oval 1">
              <a:extLst>
                <a:ext uri="{FF2B5EF4-FFF2-40B4-BE49-F238E27FC236}">
                  <a16:creationId xmlns:a16="http://schemas.microsoft.com/office/drawing/2014/main" id="{79B58590-CF5B-EAD0-04CC-913F2C7D7E49}"/>
                </a:ext>
              </a:extLst>
            </p:cNvPr>
            <p:cNvSpPr/>
            <p:nvPr/>
          </p:nvSpPr>
          <p:spPr>
            <a:xfrm>
              <a:off x="7082451" y="161975"/>
              <a:ext cx="2017697" cy="2017697"/>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A6B1A5-92E5-D6C2-B64C-7735A7090D88}"/>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6799783" y="414906"/>
              <a:ext cx="2690964" cy="1312666"/>
            </a:xfrm>
            <a:prstGeom prst="rect">
              <a:avLst/>
            </a:prstGeom>
          </p:spPr>
        </p:pic>
      </p:grpSp>
      <p:sp>
        <p:nvSpPr>
          <p:cNvPr id="4" name="TextBox 3">
            <a:extLst>
              <a:ext uri="{FF2B5EF4-FFF2-40B4-BE49-F238E27FC236}">
                <a16:creationId xmlns:a16="http://schemas.microsoft.com/office/drawing/2014/main" id="{9F4E0FDB-8C59-9DC6-E2EA-CBFC4D7F2107}"/>
              </a:ext>
            </a:extLst>
          </p:cNvPr>
          <p:cNvSpPr txBox="1"/>
          <p:nvPr/>
        </p:nvSpPr>
        <p:spPr>
          <a:xfrm>
            <a:off x="10295777" y="-27132"/>
            <a:ext cx="781399" cy="1169551"/>
          </a:xfrm>
          <a:prstGeom prst="rect">
            <a:avLst/>
          </a:prstGeom>
          <a:noFill/>
        </p:spPr>
        <p:txBody>
          <a:bodyPr wrap="square" rtlCol="0">
            <a:spAutoFit/>
          </a:bodyPr>
          <a:lstStyle/>
          <a:p>
            <a:r>
              <a:rPr lang="en-US" sz="7000" dirty="0">
                <a:latin typeface="Swis721 Blk BT" panose="020B0904030502020204" pitchFamily="34" charset="0"/>
              </a:rPr>
              <a:t>4</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50</a:t>
            </a:fld>
            <a:endParaRPr lang="en-US"/>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838783E-5EA8-14CE-C81C-5560297FB49E}"/>
              </a:ext>
            </a:extLst>
          </p:cNvPr>
          <p:cNvSpPr/>
          <p:nvPr/>
        </p:nvSpPr>
        <p:spPr>
          <a:xfrm>
            <a:off x="5515804" y="2594830"/>
            <a:ext cx="6341864" cy="289462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9BA07DA-15EF-FF4E-254C-78A7BECF36F9}"/>
              </a:ext>
            </a:extLst>
          </p:cNvPr>
          <p:cNvSpPr/>
          <p:nvPr/>
        </p:nvSpPr>
        <p:spPr>
          <a:xfrm>
            <a:off x="5515804" y="5600733"/>
            <a:ext cx="6341864" cy="75561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6794ACF7-1789-D8DE-CE7B-D40E5DAF4552}"/>
              </a:ext>
            </a:extLst>
          </p:cNvPr>
          <p:cNvSpPr txBox="1"/>
          <p:nvPr/>
        </p:nvSpPr>
        <p:spPr>
          <a:xfrm>
            <a:off x="1577036" y="2023101"/>
            <a:ext cx="8287374"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Churned Customers Who Either Renewed Their Contracts Or Not</a:t>
            </a:r>
          </a:p>
        </p:txBody>
      </p:sp>
      <p:grpSp>
        <p:nvGrpSpPr>
          <p:cNvPr id="109" name="Group 108">
            <a:extLst>
              <a:ext uri="{FF2B5EF4-FFF2-40B4-BE49-F238E27FC236}">
                <a16:creationId xmlns:a16="http://schemas.microsoft.com/office/drawing/2014/main" id="{596B8F77-6C12-0A31-1B1F-EBBB4CC78BCB}"/>
              </a:ext>
            </a:extLst>
          </p:cNvPr>
          <p:cNvGrpSpPr/>
          <p:nvPr/>
        </p:nvGrpSpPr>
        <p:grpSpPr>
          <a:xfrm>
            <a:off x="334333" y="2105142"/>
            <a:ext cx="5039181" cy="4497427"/>
            <a:chOff x="334333" y="2105142"/>
            <a:chExt cx="5039181" cy="4497427"/>
          </a:xfrm>
        </p:grpSpPr>
        <p:grpSp>
          <p:nvGrpSpPr>
            <p:cNvPr id="110" name="Group 109">
              <a:extLst>
                <a:ext uri="{FF2B5EF4-FFF2-40B4-BE49-F238E27FC236}">
                  <a16:creationId xmlns:a16="http://schemas.microsoft.com/office/drawing/2014/main" id="{16943C8B-2DC3-784A-6A6E-C11E3D45C6BD}"/>
                </a:ext>
              </a:extLst>
            </p:cNvPr>
            <p:cNvGrpSpPr/>
            <p:nvPr/>
          </p:nvGrpSpPr>
          <p:grpSpPr>
            <a:xfrm>
              <a:off x="334333" y="2105142"/>
              <a:ext cx="2749833" cy="4194627"/>
              <a:chOff x="356602" y="2064795"/>
              <a:chExt cx="2749833" cy="4194627"/>
            </a:xfrm>
          </p:grpSpPr>
          <p:sp>
            <p:nvSpPr>
              <p:cNvPr id="121" name="TextBox 120">
                <a:extLst>
                  <a:ext uri="{FF2B5EF4-FFF2-40B4-BE49-F238E27FC236}">
                    <a16:creationId xmlns:a16="http://schemas.microsoft.com/office/drawing/2014/main" id="{67747B63-5E62-1F88-5306-01DC1B075B9C}"/>
                  </a:ext>
                </a:extLst>
              </p:cNvPr>
              <p:cNvSpPr txBox="1"/>
              <p:nvPr/>
            </p:nvSpPr>
            <p:spPr>
              <a:xfrm>
                <a:off x="844865" y="5885352"/>
                <a:ext cx="555336" cy="374070"/>
              </a:xfrm>
              <a:prstGeom prst="rect">
                <a:avLst/>
              </a:prstGeom>
              <a:noFill/>
            </p:spPr>
            <p:txBody>
              <a:bodyPr wrap="square" rtlCol="0">
                <a:spAutoFit/>
              </a:bodyPr>
              <a:lstStyle/>
              <a:p>
                <a:r>
                  <a:rPr lang="en-US" dirty="0">
                    <a:solidFill>
                      <a:schemeClr val="bg1"/>
                    </a:solidFill>
                  </a:rPr>
                  <a:t>0%</a:t>
                </a:r>
              </a:p>
            </p:txBody>
          </p:sp>
          <p:sp>
            <p:nvSpPr>
              <p:cNvPr id="122" name="TextBox 121">
                <a:extLst>
                  <a:ext uri="{FF2B5EF4-FFF2-40B4-BE49-F238E27FC236}">
                    <a16:creationId xmlns:a16="http://schemas.microsoft.com/office/drawing/2014/main" id="{21EF254F-F885-D33E-8354-8FA1A7DAD1E1}"/>
                  </a:ext>
                </a:extLst>
              </p:cNvPr>
              <p:cNvSpPr txBox="1"/>
              <p:nvPr/>
            </p:nvSpPr>
            <p:spPr>
              <a:xfrm>
                <a:off x="752643" y="5499008"/>
                <a:ext cx="644961" cy="374070"/>
              </a:xfrm>
              <a:prstGeom prst="rect">
                <a:avLst/>
              </a:prstGeom>
              <a:noFill/>
            </p:spPr>
            <p:txBody>
              <a:bodyPr wrap="square" rtlCol="0">
                <a:spAutoFit/>
              </a:bodyPr>
              <a:lstStyle/>
              <a:p>
                <a:r>
                  <a:rPr lang="en-US" dirty="0">
                    <a:solidFill>
                      <a:schemeClr val="bg1"/>
                    </a:solidFill>
                  </a:rPr>
                  <a:t>10%</a:t>
                </a:r>
              </a:p>
            </p:txBody>
          </p:sp>
          <p:sp>
            <p:nvSpPr>
              <p:cNvPr id="123" name="TextBox 122">
                <a:extLst>
                  <a:ext uri="{FF2B5EF4-FFF2-40B4-BE49-F238E27FC236}">
                    <a16:creationId xmlns:a16="http://schemas.microsoft.com/office/drawing/2014/main" id="{B0B374FD-833C-0332-D5FE-C3C7E0E25887}"/>
                  </a:ext>
                </a:extLst>
              </p:cNvPr>
              <p:cNvSpPr txBox="1"/>
              <p:nvPr/>
            </p:nvSpPr>
            <p:spPr>
              <a:xfrm>
                <a:off x="760218" y="5146612"/>
                <a:ext cx="724629" cy="374070"/>
              </a:xfrm>
              <a:prstGeom prst="rect">
                <a:avLst/>
              </a:prstGeom>
              <a:noFill/>
            </p:spPr>
            <p:txBody>
              <a:bodyPr wrap="square" rtlCol="0">
                <a:spAutoFit/>
              </a:bodyPr>
              <a:lstStyle/>
              <a:p>
                <a:r>
                  <a:rPr lang="en-US" dirty="0">
                    <a:solidFill>
                      <a:schemeClr val="bg1"/>
                    </a:solidFill>
                  </a:rPr>
                  <a:t>20%</a:t>
                </a:r>
              </a:p>
            </p:txBody>
          </p:sp>
          <p:sp>
            <p:nvSpPr>
              <p:cNvPr id="124" name="TextBox 123">
                <a:extLst>
                  <a:ext uri="{FF2B5EF4-FFF2-40B4-BE49-F238E27FC236}">
                    <a16:creationId xmlns:a16="http://schemas.microsoft.com/office/drawing/2014/main" id="{95811C18-2E83-C7D8-D6FA-5D144B7CFC89}"/>
                  </a:ext>
                </a:extLst>
              </p:cNvPr>
              <p:cNvSpPr txBox="1"/>
              <p:nvPr/>
            </p:nvSpPr>
            <p:spPr>
              <a:xfrm>
                <a:off x="740309" y="4794216"/>
                <a:ext cx="688241" cy="374070"/>
              </a:xfrm>
              <a:prstGeom prst="rect">
                <a:avLst/>
              </a:prstGeom>
              <a:noFill/>
            </p:spPr>
            <p:txBody>
              <a:bodyPr wrap="square" rtlCol="0">
                <a:spAutoFit/>
              </a:bodyPr>
              <a:lstStyle/>
              <a:p>
                <a:r>
                  <a:rPr lang="en-US" dirty="0">
                    <a:solidFill>
                      <a:schemeClr val="bg1"/>
                    </a:solidFill>
                  </a:rPr>
                  <a:t>30%</a:t>
                </a:r>
              </a:p>
            </p:txBody>
          </p:sp>
          <p:sp>
            <p:nvSpPr>
              <p:cNvPr id="125" name="TextBox 124">
                <a:extLst>
                  <a:ext uri="{FF2B5EF4-FFF2-40B4-BE49-F238E27FC236}">
                    <a16:creationId xmlns:a16="http://schemas.microsoft.com/office/drawing/2014/main" id="{CB6BCBC4-35E6-6E51-96A4-1C447FB9FB73}"/>
                  </a:ext>
                </a:extLst>
              </p:cNvPr>
              <p:cNvSpPr txBox="1"/>
              <p:nvPr/>
            </p:nvSpPr>
            <p:spPr>
              <a:xfrm>
                <a:off x="748985" y="4467263"/>
                <a:ext cx="688241" cy="374070"/>
              </a:xfrm>
              <a:prstGeom prst="rect">
                <a:avLst/>
              </a:prstGeom>
              <a:noFill/>
            </p:spPr>
            <p:txBody>
              <a:bodyPr wrap="square" rtlCol="0">
                <a:spAutoFit/>
              </a:bodyPr>
              <a:lstStyle/>
              <a:p>
                <a:r>
                  <a:rPr lang="en-US" dirty="0">
                    <a:solidFill>
                      <a:schemeClr val="bg1"/>
                    </a:solidFill>
                  </a:rPr>
                  <a:t>40%</a:t>
                </a:r>
              </a:p>
            </p:txBody>
          </p:sp>
          <p:sp>
            <p:nvSpPr>
              <p:cNvPr id="126" name="TextBox 125">
                <a:extLst>
                  <a:ext uri="{FF2B5EF4-FFF2-40B4-BE49-F238E27FC236}">
                    <a16:creationId xmlns:a16="http://schemas.microsoft.com/office/drawing/2014/main" id="{300D577D-3F01-65B8-6713-51FEE92711DA}"/>
                  </a:ext>
                </a:extLst>
              </p:cNvPr>
              <p:cNvSpPr txBox="1"/>
              <p:nvPr/>
            </p:nvSpPr>
            <p:spPr>
              <a:xfrm>
                <a:off x="748985" y="4140310"/>
                <a:ext cx="688241" cy="374070"/>
              </a:xfrm>
              <a:prstGeom prst="rect">
                <a:avLst/>
              </a:prstGeom>
              <a:noFill/>
            </p:spPr>
            <p:txBody>
              <a:bodyPr wrap="square" rtlCol="0">
                <a:spAutoFit/>
              </a:bodyPr>
              <a:lstStyle/>
              <a:p>
                <a:r>
                  <a:rPr lang="en-US" dirty="0">
                    <a:solidFill>
                      <a:schemeClr val="bg1"/>
                    </a:solidFill>
                  </a:rPr>
                  <a:t>50%</a:t>
                </a:r>
              </a:p>
            </p:txBody>
          </p:sp>
          <p:sp>
            <p:nvSpPr>
              <p:cNvPr id="127" name="TextBox 126">
                <a:extLst>
                  <a:ext uri="{FF2B5EF4-FFF2-40B4-BE49-F238E27FC236}">
                    <a16:creationId xmlns:a16="http://schemas.microsoft.com/office/drawing/2014/main" id="{6A2C3942-DFDF-4525-DA6D-E3FAA2313176}"/>
                  </a:ext>
                </a:extLst>
              </p:cNvPr>
              <p:cNvSpPr txBox="1"/>
              <p:nvPr/>
            </p:nvSpPr>
            <p:spPr>
              <a:xfrm>
                <a:off x="761949" y="3765867"/>
                <a:ext cx="644961" cy="374070"/>
              </a:xfrm>
              <a:prstGeom prst="rect">
                <a:avLst/>
              </a:prstGeom>
              <a:noFill/>
            </p:spPr>
            <p:txBody>
              <a:bodyPr wrap="square" rtlCol="0">
                <a:spAutoFit/>
              </a:bodyPr>
              <a:lstStyle/>
              <a:p>
                <a:r>
                  <a:rPr lang="en-US" dirty="0">
                    <a:solidFill>
                      <a:schemeClr val="bg1"/>
                    </a:solidFill>
                  </a:rPr>
                  <a:t>60%</a:t>
                </a:r>
              </a:p>
            </p:txBody>
          </p:sp>
          <p:sp>
            <p:nvSpPr>
              <p:cNvPr id="128" name="TextBox 127">
                <a:extLst>
                  <a:ext uri="{FF2B5EF4-FFF2-40B4-BE49-F238E27FC236}">
                    <a16:creationId xmlns:a16="http://schemas.microsoft.com/office/drawing/2014/main" id="{4A994535-B4FC-D49C-6900-6CC43C268A41}"/>
                  </a:ext>
                </a:extLst>
              </p:cNvPr>
              <p:cNvSpPr txBox="1"/>
              <p:nvPr/>
            </p:nvSpPr>
            <p:spPr>
              <a:xfrm>
                <a:off x="748978" y="3432280"/>
                <a:ext cx="724629" cy="374070"/>
              </a:xfrm>
              <a:prstGeom prst="rect">
                <a:avLst/>
              </a:prstGeom>
              <a:noFill/>
            </p:spPr>
            <p:txBody>
              <a:bodyPr wrap="square" rtlCol="0">
                <a:spAutoFit/>
              </a:bodyPr>
              <a:lstStyle/>
              <a:p>
                <a:r>
                  <a:rPr lang="en-US" dirty="0">
                    <a:solidFill>
                      <a:schemeClr val="bg1"/>
                    </a:solidFill>
                  </a:rPr>
                  <a:t>70%</a:t>
                </a:r>
              </a:p>
            </p:txBody>
          </p:sp>
          <p:sp>
            <p:nvSpPr>
              <p:cNvPr id="129" name="TextBox 128">
                <a:extLst>
                  <a:ext uri="{FF2B5EF4-FFF2-40B4-BE49-F238E27FC236}">
                    <a16:creationId xmlns:a16="http://schemas.microsoft.com/office/drawing/2014/main" id="{6447F1D0-7C06-0664-CC5E-98B1D022B027}"/>
                  </a:ext>
                </a:extLst>
              </p:cNvPr>
              <p:cNvSpPr txBox="1"/>
              <p:nvPr/>
            </p:nvSpPr>
            <p:spPr>
              <a:xfrm>
                <a:off x="758943" y="3051204"/>
                <a:ext cx="688241" cy="374070"/>
              </a:xfrm>
              <a:prstGeom prst="rect">
                <a:avLst/>
              </a:prstGeom>
              <a:noFill/>
            </p:spPr>
            <p:txBody>
              <a:bodyPr wrap="square" rtlCol="0">
                <a:spAutoFit/>
              </a:bodyPr>
              <a:lstStyle/>
              <a:p>
                <a:r>
                  <a:rPr lang="en-US" dirty="0">
                    <a:solidFill>
                      <a:schemeClr val="bg1"/>
                    </a:solidFill>
                  </a:rPr>
                  <a:t>80%</a:t>
                </a:r>
              </a:p>
            </p:txBody>
          </p:sp>
          <p:sp>
            <p:nvSpPr>
              <p:cNvPr id="130" name="TextBox 129">
                <a:extLst>
                  <a:ext uri="{FF2B5EF4-FFF2-40B4-BE49-F238E27FC236}">
                    <a16:creationId xmlns:a16="http://schemas.microsoft.com/office/drawing/2014/main" id="{14ABDDAE-81C5-9793-D025-22BC8BDE2979}"/>
                  </a:ext>
                </a:extLst>
              </p:cNvPr>
              <p:cNvSpPr txBox="1"/>
              <p:nvPr/>
            </p:nvSpPr>
            <p:spPr>
              <a:xfrm>
                <a:off x="767619" y="2724251"/>
                <a:ext cx="688241" cy="374070"/>
              </a:xfrm>
              <a:prstGeom prst="rect">
                <a:avLst/>
              </a:prstGeom>
              <a:noFill/>
            </p:spPr>
            <p:txBody>
              <a:bodyPr wrap="square" rtlCol="0">
                <a:spAutoFit/>
              </a:bodyPr>
              <a:lstStyle/>
              <a:p>
                <a:r>
                  <a:rPr lang="en-US" dirty="0">
                    <a:solidFill>
                      <a:schemeClr val="bg1"/>
                    </a:solidFill>
                  </a:rPr>
                  <a:t>90%</a:t>
                </a:r>
              </a:p>
            </p:txBody>
          </p:sp>
          <p:sp>
            <p:nvSpPr>
              <p:cNvPr id="131" name="TextBox 130">
                <a:extLst>
                  <a:ext uri="{FF2B5EF4-FFF2-40B4-BE49-F238E27FC236}">
                    <a16:creationId xmlns:a16="http://schemas.microsoft.com/office/drawing/2014/main" id="{73917582-015D-127F-FE48-2F02DEAFC51A}"/>
                  </a:ext>
                </a:extLst>
              </p:cNvPr>
              <p:cNvSpPr txBox="1"/>
              <p:nvPr/>
            </p:nvSpPr>
            <p:spPr>
              <a:xfrm>
                <a:off x="748978" y="2387932"/>
                <a:ext cx="840495" cy="374070"/>
              </a:xfrm>
              <a:prstGeom prst="rect">
                <a:avLst/>
              </a:prstGeom>
              <a:noFill/>
            </p:spPr>
            <p:txBody>
              <a:bodyPr wrap="square" rtlCol="0">
                <a:spAutoFit/>
              </a:bodyPr>
              <a:lstStyle/>
              <a:p>
                <a:r>
                  <a:rPr lang="en-US" dirty="0">
                    <a:solidFill>
                      <a:schemeClr val="bg1"/>
                    </a:solidFill>
                  </a:rPr>
                  <a:t>100%</a:t>
                </a:r>
              </a:p>
            </p:txBody>
          </p:sp>
          <p:sp>
            <p:nvSpPr>
              <p:cNvPr id="133" name="TextBox 132">
                <a:extLst>
                  <a:ext uri="{FF2B5EF4-FFF2-40B4-BE49-F238E27FC236}">
                    <a16:creationId xmlns:a16="http://schemas.microsoft.com/office/drawing/2014/main" id="{9EDE40D3-BC51-6272-8168-6BD1A45B40AE}"/>
                  </a:ext>
                </a:extLst>
              </p:cNvPr>
              <p:cNvSpPr txBox="1"/>
              <p:nvPr/>
            </p:nvSpPr>
            <p:spPr>
              <a:xfrm rot="16200000">
                <a:off x="-1542706" y="3964103"/>
                <a:ext cx="4047995" cy="24938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of Total Count Of Customers With Orange Months</a:t>
                </a:r>
              </a:p>
            </p:txBody>
          </p:sp>
          <p:sp>
            <p:nvSpPr>
              <p:cNvPr id="135" name="Rectangle 134">
                <a:extLst>
                  <a:ext uri="{FF2B5EF4-FFF2-40B4-BE49-F238E27FC236}">
                    <a16:creationId xmlns:a16="http://schemas.microsoft.com/office/drawing/2014/main" id="{1242DCC3-0E2D-7B25-EC37-57E049F53F47}"/>
                  </a:ext>
                </a:extLst>
              </p:cNvPr>
              <p:cNvSpPr/>
              <p:nvPr/>
            </p:nvSpPr>
            <p:spPr>
              <a:xfrm>
                <a:off x="1465012" y="3395828"/>
                <a:ext cx="518668" cy="2716963"/>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Rectangle 135">
                <a:extLst>
                  <a:ext uri="{FF2B5EF4-FFF2-40B4-BE49-F238E27FC236}">
                    <a16:creationId xmlns:a16="http://schemas.microsoft.com/office/drawing/2014/main" id="{12DF44FF-AB96-AA7E-2126-4CE67A63E604}"/>
                  </a:ext>
                </a:extLst>
              </p:cNvPr>
              <p:cNvSpPr/>
              <p:nvPr/>
            </p:nvSpPr>
            <p:spPr>
              <a:xfrm>
                <a:off x="2143428" y="5212775"/>
                <a:ext cx="518668" cy="899675"/>
              </a:xfrm>
              <a:prstGeom prst="rect">
                <a:avLst/>
              </a:prstGeom>
              <a:solidFill>
                <a:schemeClr val="bg1"/>
              </a:solid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C59A7DC3-0AE0-E287-67B6-07158DFFA3B8}"/>
                  </a:ext>
                </a:extLst>
              </p:cNvPr>
              <p:cNvSpPr/>
              <p:nvPr/>
            </p:nvSpPr>
            <p:spPr>
              <a:xfrm>
                <a:off x="2790476" y="2747541"/>
                <a:ext cx="315959" cy="327287"/>
              </a:xfrm>
              <a:prstGeom prst="rect">
                <a:avLst/>
              </a:prstGeom>
              <a:solidFill>
                <a:schemeClr val="bg1"/>
              </a:solid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C6C3F37F-B285-20D2-EEC8-A8D18D561002}"/>
                  </a:ext>
                </a:extLst>
              </p:cNvPr>
              <p:cNvSpPr/>
              <p:nvPr/>
            </p:nvSpPr>
            <p:spPr>
              <a:xfrm>
                <a:off x="2790475" y="3201026"/>
                <a:ext cx="315959" cy="369332"/>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16" name="TextBox 115">
              <a:extLst>
                <a:ext uri="{FF2B5EF4-FFF2-40B4-BE49-F238E27FC236}">
                  <a16:creationId xmlns:a16="http://schemas.microsoft.com/office/drawing/2014/main" id="{54EC1F58-9091-6620-3180-326CF87A9DFF}"/>
                </a:ext>
              </a:extLst>
            </p:cNvPr>
            <p:cNvSpPr txBox="1"/>
            <p:nvPr/>
          </p:nvSpPr>
          <p:spPr>
            <a:xfrm>
              <a:off x="3148463" y="2827299"/>
              <a:ext cx="2098810"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Renewed their contract (1)</a:t>
              </a:r>
            </a:p>
          </p:txBody>
        </p:sp>
        <p:sp>
          <p:nvSpPr>
            <p:cNvPr id="119" name="TextBox 118">
              <a:extLst>
                <a:ext uri="{FF2B5EF4-FFF2-40B4-BE49-F238E27FC236}">
                  <a16:creationId xmlns:a16="http://schemas.microsoft.com/office/drawing/2014/main" id="{9B1ACBFE-F344-6B3B-DE3D-FD9221AE9797}"/>
                </a:ext>
              </a:extLst>
            </p:cNvPr>
            <p:cNvSpPr txBox="1"/>
            <p:nvPr/>
          </p:nvSpPr>
          <p:spPr>
            <a:xfrm>
              <a:off x="1384641" y="3168672"/>
              <a:ext cx="84049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78.97%</a:t>
              </a:r>
            </a:p>
          </p:txBody>
        </p:sp>
        <p:sp>
          <p:nvSpPr>
            <p:cNvPr id="120" name="TextBox 119">
              <a:extLst>
                <a:ext uri="{FF2B5EF4-FFF2-40B4-BE49-F238E27FC236}">
                  <a16:creationId xmlns:a16="http://schemas.microsoft.com/office/drawing/2014/main" id="{6B7B4B55-4606-2044-BBDB-7C5EB5F40151}"/>
                </a:ext>
              </a:extLst>
            </p:cNvPr>
            <p:cNvSpPr txBox="1"/>
            <p:nvPr/>
          </p:nvSpPr>
          <p:spPr>
            <a:xfrm>
              <a:off x="2067002" y="4980776"/>
              <a:ext cx="84049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21.03%</a:t>
              </a:r>
            </a:p>
          </p:txBody>
        </p:sp>
        <p:sp>
          <p:nvSpPr>
            <p:cNvPr id="137" name="TextBox 136">
              <a:extLst>
                <a:ext uri="{FF2B5EF4-FFF2-40B4-BE49-F238E27FC236}">
                  <a16:creationId xmlns:a16="http://schemas.microsoft.com/office/drawing/2014/main" id="{E183BB94-9882-D659-DB37-1B046A5BD134}"/>
                </a:ext>
              </a:extLst>
            </p:cNvPr>
            <p:cNvSpPr txBox="1"/>
            <p:nvPr/>
          </p:nvSpPr>
          <p:spPr>
            <a:xfrm>
              <a:off x="514633" y="6356348"/>
              <a:ext cx="3097121"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CHURNED CUSTOMERS (who left Orange)</a:t>
              </a:r>
            </a:p>
          </p:txBody>
        </p:sp>
        <p:sp>
          <p:nvSpPr>
            <p:cNvPr id="143" name="TextBox 142">
              <a:extLst>
                <a:ext uri="{FF2B5EF4-FFF2-40B4-BE49-F238E27FC236}">
                  <a16:creationId xmlns:a16="http://schemas.microsoft.com/office/drawing/2014/main" id="{221C2FC8-5680-DC66-0049-9568F9D5809A}"/>
                </a:ext>
              </a:extLst>
            </p:cNvPr>
            <p:cNvSpPr txBox="1"/>
            <p:nvPr/>
          </p:nvSpPr>
          <p:spPr>
            <a:xfrm>
              <a:off x="3148463" y="3257518"/>
              <a:ext cx="2225051" cy="40011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They did not renew their contract (0)</a:t>
              </a:r>
            </a:p>
          </p:txBody>
        </p:sp>
      </p:grpSp>
      <p:sp>
        <p:nvSpPr>
          <p:cNvPr id="139" name="TextBox 138">
            <a:extLst>
              <a:ext uri="{FF2B5EF4-FFF2-40B4-BE49-F238E27FC236}">
                <a16:creationId xmlns:a16="http://schemas.microsoft.com/office/drawing/2014/main" id="{1C18C55B-0927-410D-8841-668E43DB82B2}"/>
              </a:ext>
            </a:extLst>
          </p:cNvPr>
          <p:cNvSpPr txBox="1"/>
          <p:nvPr/>
        </p:nvSpPr>
        <p:spPr>
          <a:xfrm>
            <a:off x="5539964" y="2636981"/>
            <a:ext cx="6317704" cy="2400657"/>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Customers who don’t commit with their contract period are most likely to being churned more than the customers who commit with their contract period</a:t>
            </a:r>
          </a:p>
        </p:txBody>
      </p:sp>
      <p:sp>
        <p:nvSpPr>
          <p:cNvPr id="140" name="TextBox 139">
            <a:extLst>
              <a:ext uri="{FF2B5EF4-FFF2-40B4-BE49-F238E27FC236}">
                <a16:creationId xmlns:a16="http://schemas.microsoft.com/office/drawing/2014/main" id="{0FEF27AC-C638-509D-6E47-E9CCFBC52419}"/>
              </a:ext>
            </a:extLst>
          </p:cNvPr>
          <p:cNvSpPr txBox="1"/>
          <p:nvPr/>
        </p:nvSpPr>
        <p:spPr>
          <a:xfrm>
            <a:off x="7722157" y="5731582"/>
            <a:ext cx="1913675" cy="477054"/>
          </a:xfrm>
          <a:prstGeom prst="rect">
            <a:avLst/>
          </a:prstGeom>
          <a:noFill/>
        </p:spPr>
        <p:txBody>
          <a:bodyPr wrap="square" rtlCol="0">
            <a:spAutoFit/>
          </a:bodyPr>
          <a:lstStyle/>
          <a:p>
            <a:r>
              <a:rPr lang="en-US" sz="2500" dirty="0">
                <a:solidFill>
                  <a:schemeClr val="bg1"/>
                </a:solidFill>
                <a:latin typeface="Swis721 Blk BT" panose="020B0904030502020204" pitchFamily="34" charset="0"/>
              </a:rPr>
              <a:t>CORRECT</a:t>
            </a:r>
          </a:p>
        </p:txBody>
      </p:sp>
      <p:sp>
        <p:nvSpPr>
          <p:cNvPr id="9" name="TextBox 8">
            <a:extLst>
              <a:ext uri="{FF2B5EF4-FFF2-40B4-BE49-F238E27FC236}">
                <a16:creationId xmlns:a16="http://schemas.microsoft.com/office/drawing/2014/main" id="{7AD0F4D0-950E-0298-3089-EB8416BDD6D7}"/>
              </a:ext>
            </a:extLst>
          </p:cNvPr>
          <p:cNvSpPr txBox="1"/>
          <p:nvPr/>
        </p:nvSpPr>
        <p:spPr>
          <a:xfrm>
            <a:off x="4594713" y="1501778"/>
            <a:ext cx="2899708"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HYPOTHESIS</a:t>
            </a:r>
          </a:p>
        </p:txBody>
      </p:sp>
    </p:spTree>
    <p:extLst>
      <p:ext uri="{BB962C8B-B14F-4D97-AF65-F5344CB8AC3E}">
        <p14:creationId xmlns:p14="http://schemas.microsoft.com/office/powerpoint/2010/main" val="273467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365732" y="1551511"/>
            <a:ext cx="2899708"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HYPOTHESIS</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grpSp>
        <p:nvGrpSpPr>
          <p:cNvPr id="6" name="Group 5">
            <a:extLst>
              <a:ext uri="{FF2B5EF4-FFF2-40B4-BE49-F238E27FC236}">
                <a16:creationId xmlns:a16="http://schemas.microsoft.com/office/drawing/2014/main" id="{631B5428-EEB9-3FDA-9202-C8FB03389EAB}"/>
              </a:ext>
            </a:extLst>
          </p:cNvPr>
          <p:cNvGrpSpPr/>
          <p:nvPr/>
        </p:nvGrpSpPr>
        <p:grpSpPr>
          <a:xfrm>
            <a:off x="9421816" y="557643"/>
            <a:ext cx="2690964" cy="2017697"/>
            <a:chOff x="6799783" y="161975"/>
            <a:chExt cx="2690964" cy="2017697"/>
          </a:xfrm>
        </p:grpSpPr>
        <p:sp>
          <p:nvSpPr>
            <p:cNvPr id="2" name="Oval 1">
              <a:extLst>
                <a:ext uri="{FF2B5EF4-FFF2-40B4-BE49-F238E27FC236}">
                  <a16:creationId xmlns:a16="http://schemas.microsoft.com/office/drawing/2014/main" id="{79B58590-CF5B-EAD0-04CC-913F2C7D7E49}"/>
                </a:ext>
              </a:extLst>
            </p:cNvPr>
            <p:cNvSpPr/>
            <p:nvPr/>
          </p:nvSpPr>
          <p:spPr>
            <a:xfrm>
              <a:off x="7082451" y="161975"/>
              <a:ext cx="2017697" cy="2017697"/>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A6B1A5-92E5-D6C2-B64C-7735A7090D88}"/>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6799783" y="414906"/>
              <a:ext cx="2690964" cy="1312666"/>
            </a:xfrm>
            <a:prstGeom prst="rect">
              <a:avLst/>
            </a:prstGeom>
          </p:spPr>
        </p:pic>
      </p:grpSp>
      <p:sp>
        <p:nvSpPr>
          <p:cNvPr id="4" name="TextBox 3">
            <a:extLst>
              <a:ext uri="{FF2B5EF4-FFF2-40B4-BE49-F238E27FC236}">
                <a16:creationId xmlns:a16="http://schemas.microsoft.com/office/drawing/2014/main" id="{9F4E0FDB-8C59-9DC6-E2EA-CBFC4D7F2107}"/>
              </a:ext>
            </a:extLst>
          </p:cNvPr>
          <p:cNvSpPr txBox="1"/>
          <p:nvPr/>
        </p:nvSpPr>
        <p:spPr>
          <a:xfrm>
            <a:off x="10295777" y="-27132"/>
            <a:ext cx="781399" cy="1169551"/>
          </a:xfrm>
          <a:prstGeom prst="rect">
            <a:avLst/>
          </a:prstGeom>
          <a:noFill/>
        </p:spPr>
        <p:txBody>
          <a:bodyPr wrap="square" rtlCol="0">
            <a:spAutoFit/>
          </a:bodyPr>
          <a:lstStyle/>
          <a:p>
            <a:r>
              <a:rPr lang="en-US" sz="7000" dirty="0">
                <a:latin typeface="Swis721 Blk BT" panose="020B0904030502020204" pitchFamily="34" charset="0"/>
              </a:rPr>
              <a:t>5</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51</a:t>
            </a:fld>
            <a:endParaRPr lang="en-US"/>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838783E-5EA8-14CE-C81C-5560297FB49E}"/>
              </a:ext>
            </a:extLst>
          </p:cNvPr>
          <p:cNvSpPr/>
          <p:nvPr/>
        </p:nvSpPr>
        <p:spPr>
          <a:xfrm>
            <a:off x="7265439" y="2861695"/>
            <a:ext cx="4672275" cy="222887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9BA07DA-15EF-FF4E-254C-78A7BECF36F9}"/>
              </a:ext>
            </a:extLst>
          </p:cNvPr>
          <p:cNvSpPr/>
          <p:nvPr/>
        </p:nvSpPr>
        <p:spPr>
          <a:xfrm>
            <a:off x="7278157" y="5227092"/>
            <a:ext cx="4672275" cy="53346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6794ACF7-1789-D8DE-CE7B-D40E5DAF4552}"/>
              </a:ext>
            </a:extLst>
          </p:cNvPr>
          <p:cNvSpPr txBox="1"/>
          <p:nvPr/>
        </p:nvSpPr>
        <p:spPr>
          <a:xfrm>
            <a:off x="3963603" y="2120092"/>
            <a:ext cx="4127208" cy="369332"/>
          </a:xfrm>
          <a:prstGeom prst="rect">
            <a:avLst/>
          </a:prstGeom>
          <a:noFill/>
        </p:spPr>
        <p:txBody>
          <a:bodyPr wrap="square" rtlCol="0">
            <a:spAutoFit/>
          </a:bodyPr>
          <a:lstStyle/>
          <a:p>
            <a:r>
              <a:rPr lang="en-US" dirty="0">
                <a:solidFill>
                  <a:schemeClr val="bg1"/>
                </a:solidFill>
                <a:latin typeface="Swis721 Blk BT" panose="020B0904030502020204" pitchFamily="34" charset="0"/>
              </a:rPr>
              <a:t>Churned Customers In Jordan</a:t>
            </a:r>
          </a:p>
        </p:txBody>
      </p:sp>
      <p:grpSp>
        <p:nvGrpSpPr>
          <p:cNvPr id="11" name="Group 10">
            <a:extLst>
              <a:ext uri="{FF2B5EF4-FFF2-40B4-BE49-F238E27FC236}">
                <a16:creationId xmlns:a16="http://schemas.microsoft.com/office/drawing/2014/main" id="{B508056C-233E-3BED-2D72-E4A63AC217BA}"/>
              </a:ext>
            </a:extLst>
          </p:cNvPr>
          <p:cNvGrpSpPr/>
          <p:nvPr/>
        </p:nvGrpSpPr>
        <p:grpSpPr>
          <a:xfrm>
            <a:off x="306770" y="1459785"/>
            <a:ext cx="7471432" cy="5337164"/>
            <a:chOff x="327475" y="1835550"/>
            <a:chExt cx="7471432" cy="5337164"/>
          </a:xfrm>
        </p:grpSpPr>
        <p:sp>
          <p:nvSpPr>
            <p:cNvPr id="16" name="TextBox 15">
              <a:extLst>
                <a:ext uri="{FF2B5EF4-FFF2-40B4-BE49-F238E27FC236}">
                  <a16:creationId xmlns:a16="http://schemas.microsoft.com/office/drawing/2014/main" id="{5F9CB908-3B24-E2A5-6FE1-0FA923A89BBB}"/>
                </a:ext>
              </a:extLst>
            </p:cNvPr>
            <p:cNvSpPr txBox="1"/>
            <p:nvPr/>
          </p:nvSpPr>
          <p:spPr>
            <a:xfrm>
              <a:off x="719050" y="6411527"/>
              <a:ext cx="555336" cy="323165"/>
            </a:xfrm>
            <a:prstGeom prst="rect">
              <a:avLst/>
            </a:prstGeom>
            <a:noFill/>
          </p:spPr>
          <p:txBody>
            <a:bodyPr wrap="square" rtlCol="0">
              <a:spAutoFit/>
            </a:bodyPr>
            <a:lstStyle/>
            <a:p>
              <a:r>
                <a:rPr lang="en-US" sz="1500" dirty="0">
                  <a:solidFill>
                    <a:schemeClr val="bg1"/>
                  </a:solidFill>
                </a:rPr>
                <a:t>0</a:t>
              </a:r>
            </a:p>
          </p:txBody>
        </p:sp>
        <p:sp>
          <p:nvSpPr>
            <p:cNvPr id="18" name="TextBox 17">
              <a:extLst>
                <a:ext uri="{FF2B5EF4-FFF2-40B4-BE49-F238E27FC236}">
                  <a16:creationId xmlns:a16="http://schemas.microsoft.com/office/drawing/2014/main" id="{CA1C240A-6510-AC26-1DB8-CC4DDE1C126B}"/>
                </a:ext>
              </a:extLst>
            </p:cNvPr>
            <p:cNvSpPr txBox="1"/>
            <p:nvPr/>
          </p:nvSpPr>
          <p:spPr>
            <a:xfrm>
              <a:off x="694049" y="6110538"/>
              <a:ext cx="644961" cy="323165"/>
            </a:xfrm>
            <a:prstGeom prst="rect">
              <a:avLst/>
            </a:prstGeom>
            <a:noFill/>
          </p:spPr>
          <p:txBody>
            <a:bodyPr wrap="square" rtlCol="0">
              <a:spAutoFit/>
            </a:bodyPr>
            <a:lstStyle/>
            <a:p>
              <a:r>
                <a:rPr lang="en-US" sz="1500" dirty="0">
                  <a:solidFill>
                    <a:schemeClr val="bg1"/>
                  </a:solidFill>
                </a:rPr>
                <a:t>20</a:t>
              </a:r>
            </a:p>
          </p:txBody>
        </p:sp>
        <p:sp>
          <p:nvSpPr>
            <p:cNvPr id="19" name="TextBox 18">
              <a:extLst>
                <a:ext uri="{FF2B5EF4-FFF2-40B4-BE49-F238E27FC236}">
                  <a16:creationId xmlns:a16="http://schemas.microsoft.com/office/drawing/2014/main" id="{B58F926F-F5A5-B583-8713-21A4F7163558}"/>
                </a:ext>
              </a:extLst>
            </p:cNvPr>
            <p:cNvSpPr txBox="1"/>
            <p:nvPr/>
          </p:nvSpPr>
          <p:spPr>
            <a:xfrm>
              <a:off x="703026" y="5862661"/>
              <a:ext cx="724629" cy="323165"/>
            </a:xfrm>
            <a:prstGeom prst="rect">
              <a:avLst/>
            </a:prstGeom>
            <a:noFill/>
          </p:spPr>
          <p:txBody>
            <a:bodyPr wrap="square" rtlCol="0">
              <a:spAutoFit/>
            </a:bodyPr>
            <a:lstStyle/>
            <a:p>
              <a:r>
                <a:rPr lang="en-US" sz="1500" dirty="0">
                  <a:solidFill>
                    <a:schemeClr val="bg1"/>
                  </a:solidFill>
                </a:rPr>
                <a:t>40</a:t>
              </a:r>
            </a:p>
          </p:txBody>
        </p:sp>
        <p:sp>
          <p:nvSpPr>
            <p:cNvPr id="20" name="TextBox 19">
              <a:extLst>
                <a:ext uri="{FF2B5EF4-FFF2-40B4-BE49-F238E27FC236}">
                  <a16:creationId xmlns:a16="http://schemas.microsoft.com/office/drawing/2014/main" id="{1717B9C7-AAE8-4FB5-B733-56A5858D6837}"/>
                </a:ext>
              </a:extLst>
            </p:cNvPr>
            <p:cNvSpPr txBox="1"/>
            <p:nvPr/>
          </p:nvSpPr>
          <p:spPr>
            <a:xfrm>
              <a:off x="709215" y="5563174"/>
              <a:ext cx="688241" cy="323165"/>
            </a:xfrm>
            <a:prstGeom prst="rect">
              <a:avLst/>
            </a:prstGeom>
            <a:noFill/>
          </p:spPr>
          <p:txBody>
            <a:bodyPr wrap="square" rtlCol="0">
              <a:spAutoFit/>
            </a:bodyPr>
            <a:lstStyle/>
            <a:p>
              <a:r>
                <a:rPr lang="en-US" sz="1500" dirty="0">
                  <a:solidFill>
                    <a:schemeClr val="bg1"/>
                  </a:solidFill>
                </a:rPr>
                <a:t>60</a:t>
              </a:r>
            </a:p>
          </p:txBody>
        </p:sp>
        <p:sp>
          <p:nvSpPr>
            <p:cNvPr id="21" name="TextBox 20">
              <a:extLst>
                <a:ext uri="{FF2B5EF4-FFF2-40B4-BE49-F238E27FC236}">
                  <a16:creationId xmlns:a16="http://schemas.microsoft.com/office/drawing/2014/main" id="{CD4201E6-3293-A0E5-B87A-A649BDF68D5D}"/>
                </a:ext>
              </a:extLst>
            </p:cNvPr>
            <p:cNvSpPr txBox="1"/>
            <p:nvPr/>
          </p:nvSpPr>
          <p:spPr>
            <a:xfrm>
              <a:off x="707061" y="5290697"/>
              <a:ext cx="688241" cy="323165"/>
            </a:xfrm>
            <a:prstGeom prst="rect">
              <a:avLst/>
            </a:prstGeom>
            <a:noFill/>
          </p:spPr>
          <p:txBody>
            <a:bodyPr wrap="square" rtlCol="0">
              <a:spAutoFit/>
            </a:bodyPr>
            <a:lstStyle/>
            <a:p>
              <a:r>
                <a:rPr lang="en-US" sz="1500" dirty="0">
                  <a:solidFill>
                    <a:schemeClr val="bg1"/>
                  </a:solidFill>
                </a:rPr>
                <a:t>80</a:t>
              </a:r>
            </a:p>
          </p:txBody>
        </p:sp>
        <p:sp>
          <p:nvSpPr>
            <p:cNvPr id="22" name="TextBox 21">
              <a:extLst>
                <a:ext uri="{FF2B5EF4-FFF2-40B4-BE49-F238E27FC236}">
                  <a16:creationId xmlns:a16="http://schemas.microsoft.com/office/drawing/2014/main" id="{B213BC20-88EE-3E2F-DB38-4B48BE959C60}"/>
                </a:ext>
              </a:extLst>
            </p:cNvPr>
            <p:cNvSpPr txBox="1"/>
            <p:nvPr/>
          </p:nvSpPr>
          <p:spPr>
            <a:xfrm>
              <a:off x="684472" y="4994628"/>
              <a:ext cx="688241" cy="323165"/>
            </a:xfrm>
            <a:prstGeom prst="rect">
              <a:avLst/>
            </a:prstGeom>
            <a:noFill/>
          </p:spPr>
          <p:txBody>
            <a:bodyPr wrap="square" rtlCol="0">
              <a:spAutoFit/>
            </a:bodyPr>
            <a:lstStyle/>
            <a:p>
              <a:r>
                <a:rPr lang="en-US" sz="1500" dirty="0">
                  <a:solidFill>
                    <a:schemeClr val="bg1"/>
                  </a:solidFill>
                </a:rPr>
                <a:t>100</a:t>
              </a:r>
            </a:p>
          </p:txBody>
        </p:sp>
        <p:sp>
          <p:nvSpPr>
            <p:cNvPr id="25" name="TextBox 24">
              <a:extLst>
                <a:ext uri="{FF2B5EF4-FFF2-40B4-BE49-F238E27FC236}">
                  <a16:creationId xmlns:a16="http://schemas.microsoft.com/office/drawing/2014/main" id="{5A731311-838C-10D0-90B8-7CA4947819B4}"/>
                </a:ext>
              </a:extLst>
            </p:cNvPr>
            <p:cNvSpPr txBox="1"/>
            <p:nvPr/>
          </p:nvSpPr>
          <p:spPr>
            <a:xfrm>
              <a:off x="684472" y="4728901"/>
              <a:ext cx="644961" cy="323165"/>
            </a:xfrm>
            <a:prstGeom prst="rect">
              <a:avLst/>
            </a:prstGeom>
            <a:noFill/>
          </p:spPr>
          <p:txBody>
            <a:bodyPr wrap="square" rtlCol="0">
              <a:spAutoFit/>
            </a:bodyPr>
            <a:lstStyle/>
            <a:p>
              <a:r>
                <a:rPr lang="en-US" sz="1500" dirty="0">
                  <a:solidFill>
                    <a:schemeClr val="bg1"/>
                  </a:solidFill>
                </a:rPr>
                <a:t>120</a:t>
              </a:r>
            </a:p>
          </p:txBody>
        </p:sp>
        <p:sp>
          <p:nvSpPr>
            <p:cNvPr id="26" name="TextBox 25">
              <a:extLst>
                <a:ext uri="{FF2B5EF4-FFF2-40B4-BE49-F238E27FC236}">
                  <a16:creationId xmlns:a16="http://schemas.microsoft.com/office/drawing/2014/main" id="{B05E9EBC-A9E1-730A-4F80-C5AA1FE78CDE}"/>
                </a:ext>
              </a:extLst>
            </p:cNvPr>
            <p:cNvSpPr txBox="1"/>
            <p:nvPr/>
          </p:nvSpPr>
          <p:spPr>
            <a:xfrm>
              <a:off x="696435" y="4481258"/>
              <a:ext cx="724629" cy="323165"/>
            </a:xfrm>
            <a:prstGeom prst="rect">
              <a:avLst/>
            </a:prstGeom>
            <a:noFill/>
          </p:spPr>
          <p:txBody>
            <a:bodyPr wrap="square" rtlCol="0">
              <a:spAutoFit/>
            </a:bodyPr>
            <a:lstStyle/>
            <a:p>
              <a:r>
                <a:rPr lang="en-US" sz="1500" dirty="0">
                  <a:solidFill>
                    <a:schemeClr val="bg1"/>
                  </a:solidFill>
                </a:rPr>
                <a:t>140</a:t>
              </a:r>
            </a:p>
          </p:txBody>
        </p:sp>
        <p:sp>
          <p:nvSpPr>
            <p:cNvPr id="27" name="TextBox 26">
              <a:extLst>
                <a:ext uri="{FF2B5EF4-FFF2-40B4-BE49-F238E27FC236}">
                  <a16:creationId xmlns:a16="http://schemas.microsoft.com/office/drawing/2014/main" id="{7021CD5A-C3B7-D892-AE7C-A3A49021E819}"/>
                </a:ext>
              </a:extLst>
            </p:cNvPr>
            <p:cNvSpPr txBox="1"/>
            <p:nvPr/>
          </p:nvSpPr>
          <p:spPr>
            <a:xfrm>
              <a:off x="697474" y="4211014"/>
              <a:ext cx="688241" cy="323165"/>
            </a:xfrm>
            <a:prstGeom prst="rect">
              <a:avLst/>
            </a:prstGeom>
            <a:noFill/>
          </p:spPr>
          <p:txBody>
            <a:bodyPr wrap="square" rtlCol="0">
              <a:spAutoFit/>
            </a:bodyPr>
            <a:lstStyle/>
            <a:p>
              <a:r>
                <a:rPr lang="en-US" sz="1500" dirty="0">
                  <a:solidFill>
                    <a:schemeClr val="bg1"/>
                  </a:solidFill>
                </a:rPr>
                <a:t>160</a:t>
              </a:r>
            </a:p>
          </p:txBody>
        </p:sp>
        <p:sp>
          <p:nvSpPr>
            <p:cNvPr id="28" name="TextBox 27">
              <a:extLst>
                <a:ext uri="{FF2B5EF4-FFF2-40B4-BE49-F238E27FC236}">
                  <a16:creationId xmlns:a16="http://schemas.microsoft.com/office/drawing/2014/main" id="{439BF644-F920-DE2F-9A11-A9D1B86A52E1}"/>
                </a:ext>
              </a:extLst>
            </p:cNvPr>
            <p:cNvSpPr txBox="1"/>
            <p:nvPr/>
          </p:nvSpPr>
          <p:spPr>
            <a:xfrm>
              <a:off x="696435" y="3945777"/>
              <a:ext cx="688241" cy="323165"/>
            </a:xfrm>
            <a:prstGeom prst="rect">
              <a:avLst/>
            </a:prstGeom>
            <a:noFill/>
          </p:spPr>
          <p:txBody>
            <a:bodyPr wrap="square" rtlCol="0">
              <a:spAutoFit/>
            </a:bodyPr>
            <a:lstStyle/>
            <a:p>
              <a:r>
                <a:rPr lang="en-US" sz="1500" dirty="0">
                  <a:solidFill>
                    <a:schemeClr val="bg1"/>
                  </a:solidFill>
                </a:rPr>
                <a:t>180</a:t>
              </a:r>
            </a:p>
          </p:txBody>
        </p:sp>
        <p:sp>
          <p:nvSpPr>
            <p:cNvPr id="29" name="TextBox 28">
              <a:extLst>
                <a:ext uri="{FF2B5EF4-FFF2-40B4-BE49-F238E27FC236}">
                  <a16:creationId xmlns:a16="http://schemas.microsoft.com/office/drawing/2014/main" id="{EA964F95-D155-F0D4-0767-FFEDF2FF720D}"/>
                </a:ext>
              </a:extLst>
            </p:cNvPr>
            <p:cNvSpPr txBox="1"/>
            <p:nvPr/>
          </p:nvSpPr>
          <p:spPr>
            <a:xfrm>
              <a:off x="708446" y="3637427"/>
              <a:ext cx="840495" cy="323165"/>
            </a:xfrm>
            <a:prstGeom prst="rect">
              <a:avLst/>
            </a:prstGeom>
            <a:noFill/>
          </p:spPr>
          <p:txBody>
            <a:bodyPr wrap="square" rtlCol="0">
              <a:spAutoFit/>
            </a:bodyPr>
            <a:lstStyle/>
            <a:p>
              <a:r>
                <a:rPr lang="en-US" sz="1500" dirty="0">
                  <a:solidFill>
                    <a:schemeClr val="bg1"/>
                  </a:solidFill>
                </a:rPr>
                <a:t>200</a:t>
              </a:r>
            </a:p>
          </p:txBody>
        </p:sp>
        <p:sp>
          <p:nvSpPr>
            <p:cNvPr id="30" name="TextBox 29">
              <a:extLst>
                <a:ext uri="{FF2B5EF4-FFF2-40B4-BE49-F238E27FC236}">
                  <a16:creationId xmlns:a16="http://schemas.microsoft.com/office/drawing/2014/main" id="{D71FFEEB-99A1-431B-DDB7-390851BF1063}"/>
                </a:ext>
              </a:extLst>
            </p:cNvPr>
            <p:cNvSpPr txBox="1"/>
            <p:nvPr/>
          </p:nvSpPr>
          <p:spPr>
            <a:xfrm rot="16200000">
              <a:off x="-1571833" y="4169491"/>
              <a:ext cx="4047995" cy="24938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of Total Count Of Customers With Orange Months</a:t>
              </a:r>
            </a:p>
          </p:txBody>
        </p:sp>
        <p:sp>
          <p:nvSpPr>
            <p:cNvPr id="31" name="Rectangle 30">
              <a:extLst>
                <a:ext uri="{FF2B5EF4-FFF2-40B4-BE49-F238E27FC236}">
                  <a16:creationId xmlns:a16="http://schemas.microsoft.com/office/drawing/2014/main" id="{48E705E0-6CD1-33CF-4FF0-0EEC0649BCBC}"/>
                </a:ext>
              </a:extLst>
            </p:cNvPr>
            <p:cNvSpPr/>
            <p:nvPr/>
          </p:nvSpPr>
          <p:spPr>
            <a:xfrm>
              <a:off x="1309264" y="2116814"/>
              <a:ext cx="518668" cy="4460489"/>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 name="TextBox 31">
              <a:extLst>
                <a:ext uri="{FF2B5EF4-FFF2-40B4-BE49-F238E27FC236}">
                  <a16:creationId xmlns:a16="http://schemas.microsoft.com/office/drawing/2014/main" id="{074C7E5B-A365-0F4A-91CB-60FE1B11855A}"/>
                </a:ext>
              </a:extLst>
            </p:cNvPr>
            <p:cNvSpPr txBox="1"/>
            <p:nvPr/>
          </p:nvSpPr>
          <p:spPr>
            <a:xfrm>
              <a:off x="697474" y="3353333"/>
              <a:ext cx="688241" cy="323165"/>
            </a:xfrm>
            <a:prstGeom prst="rect">
              <a:avLst/>
            </a:prstGeom>
            <a:noFill/>
          </p:spPr>
          <p:txBody>
            <a:bodyPr wrap="square" rtlCol="0">
              <a:spAutoFit/>
            </a:bodyPr>
            <a:lstStyle/>
            <a:p>
              <a:r>
                <a:rPr lang="en-US" sz="1500" dirty="0">
                  <a:solidFill>
                    <a:schemeClr val="bg1"/>
                  </a:solidFill>
                </a:rPr>
                <a:t>220</a:t>
              </a:r>
            </a:p>
          </p:txBody>
        </p:sp>
        <p:sp>
          <p:nvSpPr>
            <p:cNvPr id="33" name="TextBox 32">
              <a:extLst>
                <a:ext uri="{FF2B5EF4-FFF2-40B4-BE49-F238E27FC236}">
                  <a16:creationId xmlns:a16="http://schemas.microsoft.com/office/drawing/2014/main" id="{829BF947-2C1C-5EBA-DD5B-5D7C9744B258}"/>
                </a:ext>
              </a:extLst>
            </p:cNvPr>
            <p:cNvSpPr txBox="1"/>
            <p:nvPr/>
          </p:nvSpPr>
          <p:spPr>
            <a:xfrm>
              <a:off x="690633" y="3075631"/>
              <a:ext cx="644961" cy="323165"/>
            </a:xfrm>
            <a:prstGeom prst="rect">
              <a:avLst/>
            </a:prstGeom>
            <a:noFill/>
          </p:spPr>
          <p:txBody>
            <a:bodyPr wrap="square" rtlCol="0">
              <a:spAutoFit/>
            </a:bodyPr>
            <a:lstStyle/>
            <a:p>
              <a:r>
                <a:rPr lang="en-US" sz="1500" dirty="0">
                  <a:solidFill>
                    <a:schemeClr val="bg1"/>
                  </a:solidFill>
                </a:rPr>
                <a:t>240</a:t>
              </a:r>
            </a:p>
          </p:txBody>
        </p:sp>
        <p:sp>
          <p:nvSpPr>
            <p:cNvPr id="34" name="TextBox 33">
              <a:extLst>
                <a:ext uri="{FF2B5EF4-FFF2-40B4-BE49-F238E27FC236}">
                  <a16:creationId xmlns:a16="http://schemas.microsoft.com/office/drawing/2014/main" id="{D557099F-E929-423E-DB20-53190F4C9D53}"/>
                </a:ext>
              </a:extLst>
            </p:cNvPr>
            <p:cNvSpPr txBox="1"/>
            <p:nvPr/>
          </p:nvSpPr>
          <p:spPr>
            <a:xfrm>
              <a:off x="703026" y="2809351"/>
              <a:ext cx="724629" cy="323165"/>
            </a:xfrm>
            <a:prstGeom prst="rect">
              <a:avLst/>
            </a:prstGeom>
            <a:noFill/>
          </p:spPr>
          <p:txBody>
            <a:bodyPr wrap="square" rtlCol="0">
              <a:spAutoFit/>
            </a:bodyPr>
            <a:lstStyle/>
            <a:p>
              <a:r>
                <a:rPr lang="en-US" sz="1500" dirty="0">
                  <a:solidFill>
                    <a:schemeClr val="bg1"/>
                  </a:solidFill>
                </a:rPr>
                <a:t>260</a:t>
              </a:r>
            </a:p>
          </p:txBody>
        </p:sp>
        <p:sp>
          <p:nvSpPr>
            <p:cNvPr id="35" name="TextBox 34">
              <a:extLst>
                <a:ext uri="{FF2B5EF4-FFF2-40B4-BE49-F238E27FC236}">
                  <a16:creationId xmlns:a16="http://schemas.microsoft.com/office/drawing/2014/main" id="{E35D59C4-5393-6C67-70C5-0F8A2F413F41}"/>
                </a:ext>
              </a:extLst>
            </p:cNvPr>
            <p:cNvSpPr txBox="1"/>
            <p:nvPr/>
          </p:nvSpPr>
          <p:spPr>
            <a:xfrm>
              <a:off x="676392" y="2506621"/>
              <a:ext cx="688241" cy="323165"/>
            </a:xfrm>
            <a:prstGeom prst="rect">
              <a:avLst/>
            </a:prstGeom>
            <a:noFill/>
          </p:spPr>
          <p:txBody>
            <a:bodyPr wrap="square" rtlCol="0">
              <a:spAutoFit/>
            </a:bodyPr>
            <a:lstStyle/>
            <a:p>
              <a:r>
                <a:rPr lang="en-US" sz="1500" dirty="0">
                  <a:solidFill>
                    <a:schemeClr val="bg1"/>
                  </a:solidFill>
                </a:rPr>
                <a:t>280</a:t>
              </a:r>
            </a:p>
          </p:txBody>
        </p:sp>
        <p:sp>
          <p:nvSpPr>
            <p:cNvPr id="36" name="TextBox 35">
              <a:extLst>
                <a:ext uri="{FF2B5EF4-FFF2-40B4-BE49-F238E27FC236}">
                  <a16:creationId xmlns:a16="http://schemas.microsoft.com/office/drawing/2014/main" id="{9A847FD3-FB68-C2C2-96B1-63DC86F7E38E}"/>
                </a:ext>
              </a:extLst>
            </p:cNvPr>
            <p:cNvSpPr txBox="1"/>
            <p:nvPr/>
          </p:nvSpPr>
          <p:spPr>
            <a:xfrm>
              <a:off x="690633" y="2220949"/>
              <a:ext cx="688241" cy="323165"/>
            </a:xfrm>
            <a:prstGeom prst="rect">
              <a:avLst/>
            </a:prstGeom>
            <a:noFill/>
          </p:spPr>
          <p:txBody>
            <a:bodyPr wrap="square" rtlCol="0">
              <a:spAutoFit/>
            </a:bodyPr>
            <a:lstStyle/>
            <a:p>
              <a:r>
                <a:rPr lang="en-US" sz="1500" dirty="0">
                  <a:solidFill>
                    <a:schemeClr val="bg1"/>
                  </a:solidFill>
                </a:rPr>
                <a:t>300</a:t>
              </a:r>
            </a:p>
          </p:txBody>
        </p:sp>
        <p:sp>
          <p:nvSpPr>
            <p:cNvPr id="37" name="TextBox 36">
              <a:extLst>
                <a:ext uri="{FF2B5EF4-FFF2-40B4-BE49-F238E27FC236}">
                  <a16:creationId xmlns:a16="http://schemas.microsoft.com/office/drawing/2014/main" id="{4819BA37-9BE9-C08A-8B8C-A6AFEE43BB75}"/>
                </a:ext>
              </a:extLst>
            </p:cNvPr>
            <p:cNvSpPr txBox="1"/>
            <p:nvPr/>
          </p:nvSpPr>
          <p:spPr>
            <a:xfrm>
              <a:off x="696435" y="1952410"/>
              <a:ext cx="840495" cy="323165"/>
            </a:xfrm>
            <a:prstGeom prst="rect">
              <a:avLst/>
            </a:prstGeom>
            <a:noFill/>
          </p:spPr>
          <p:txBody>
            <a:bodyPr wrap="square" rtlCol="0">
              <a:spAutoFit/>
            </a:bodyPr>
            <a:lstStyle/>
            <a:p>
              <a:r>
                <a:rPr lang="en-US" sz="1500" dirty="0">
                  <a:solidFill>
                    <a:schemeClr val="bg1"/>
                  </a:solidFill>
                </a:rPr>
                <a:t>320</a:t>
              </a:r>
            </a:p>
          </p:txBody>
        </p:sp>
        <p:sp>
          <p:nvSpPr>
            <p:cNvPr id="38" name="Rectangle 37">
              <a:extLst>
                <a:ext uri="{FF2B5EF4-FFF2-40B4-BE49-F238E27FC236}">
                  <a16:creationId xmlns:a16="http://schemas.microsoft.com/office/drawing/2014/main" id="{493730E4-EA66-FFFF-B2F7-A20A7F29D77F}"/>
                </a:ext>
              </a:extLst>
            </p:cNvPr>
            <p:cNvSpPr/>
            <p:nvPr/>
          </p:nvSpPr>
          <p:spPr>
            <a:xfrm>
              <a:off x="2090412" y="4338166"/>
              <a:ext cx="518668" cy="2238838"/>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58BD2687-C714-E273-CB2F-2CBA503C68F6}"/>
                </a:ext>
              </a:extLst>
            </p:cNvPr>
            <p:cNvSpPr/>
            <p:nvPr/>
          </p:nvSpPr>
          <p:spPr>
            <a:xfrm>
              <a:off x="2822380" y="6318179"/>
              <a:ext cx="518668" cy="260792"/>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18492328-B781-36B3-960D-A9F26A2C5A98}"/>
                </a:ext>
              </a:extLst>
            </p:cNvPr>
            <p:cNvSpPr/>
            <p:nvPr/>
          </p:nvSpPr>
          <p:spPr>
            <a:xfrm>
              <a:off x="3540450" y="6411527"/>
              <a:ext cx="518668" cy="165476"/>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A0151066-581D-26E7-BB46-3157E4AD38F7}"/>
                </a:ext>
              </a:extLst>
            </p:cNvPr>
            <p:cNvSpPr/>
            <p:nvPr/>
          </p:nvSpPr>
          <p:spPr>
            <a:xfrm>
              <a:off x="4247813" y="6461935"/>
              <a:ext cx="518668" cy="110014"/>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09A88EBF-D19E-FA5C-854D-ABDF7CB97912}"/>
                </a:ext>
              </a:extLst>
            </p:cNvPr>
            <p:cNvSpPr/>
            <p:nvPr/>
          </p:nvSpPr>
          <p:spPr>
            <a:xfrm flipV="1">
              <a:off x="4963680" y="6539627"/>
              <a:ext cx="518668" cy="45719"/>
            </a:xfrm>
            <a:prstGeom prst="rect">
              <a:avLst/>
            </a:prstGeom>
            <a:no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7939825E-EF18-F6E8-0BE0-4F1F8083D0BD}"/>
                </a:ext>
              </a:extLst>
            </p:cNvPr>
            <p:cNvSpPr/>
            <p:nvPr/>
          </p:nvSpPr>
          <p:spPr>
            <a:xfrm flipV="1">
              <a:off x="5642490" y="6536858"/>
              <a:ext cx="518668" cy="45719"/>
            </a:xfrm>
            <a:prstGeom prst="rect">
              <a:avLst/>
            </a:prstGeom>
            <a:no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5" name="TextBox 44">
              <a:extLst>
                <a:ext uri="{FF2B5EF4-FFF2-40B4-BE49-F238E27FC236}">
                  <a16:creationId xmlns:a16="http://schemas.microsoft.com/office/drawing/2014/main" id="{B9405099-7F6D-FA5E-90A5-9B0063AC0CE9}"/>
                </a:ext>
              </a:extLst>
            </p:cNvPr>
            <p:cNvSpPr txBox="1"/>
            <p:nvPr/>
          </p:nvSpPr>
          <p:spPr>
            <a:xfrm>
              <a:off x="1128693" y="6618716"/>
              <a:ext cx="872362" cy="553998"/>
            </a:xfrm>
            <a:prstGeom prst="rect">
              <a:avLst/>
            </a:prstGeom>
            <a:noFill/>
          </p:spPr>
          <p:txBody>
            <a:bodyPr wrap="square" rtlCol="0">
              <a:spAutoFit/>
            </a:bodyPr>
            <a:lstStyle/>
            <a:p>
              <a:pPr algn="ctr"/>
              <a:r>
                <a:rPr lang="en-US" sz="1500" dirty="0">
                  <a:solidFill>
                    <a:schemeClr val="bg1"/>
                  </a:solidFill>
                </a:rPr>
                <a:t>West Amman</a:t>
              </a:r>
            </a:p>
          </p:txBody>
        </p:sp>
        <p:sp>
          <p:nvSpPr>
            <p:cNvPr id="47" name="TextBox 46">
              <a:extLst>
                <a:ext uri="{FF2B5EF4-FFF2-40B4-BE49-F238E27FC236}">
                  <a16:creationId xmlns:a16="http://schemas.microsoft.com/office/drawing/2014/main" id="{AA1C9970-5E36-AB92-BE1D-966118E04087}"/>
                </a:ext>
              </a:extLst>
            </p:cNvPr>
            <p:cNvSpPr txBox="1"/>
            <p:nvPr/>
          </p:nvSpPr>
          <p:spPr>
            <a:xfrm>
              <a:off x="2810553" y="6618416"/>
              <a:ext cx="624366" cy="323165"/>
            </a:xfrm>
            <a:prstGeom prst="rect">
              <a:avLst/>
            </a:prstGeom>
            <a:noFill/>
          </p:spPr>
          <p:txBody>
            <a:bodyPr wrap="square" rtlCol="0">
              <a:spAutoFit/>
            </a:bodyPr>
            <a:lstStyle/>
            <a:p>
              <a:r>
                <a:rPr lang="en-US" sz="1500" dirty="0">
                  <a:solidFill>
                    <a:schemeClr val="bg1"/>
                  </a:solidFill>
                </a:rPr>
                <a:t>Irbid</a:t>
              </a:r>
            </a:p>
          </p:txBody>
        </p:sp>
        <p:sp>
          <p:nvSpPr>
            <p:cNvPr id="48" name="TextBox 47">
              <a:extLst>
                <a:ext uri="{FF2B5EF4-FFF2-40B4-BE49-F238E27FC236}">
                  <a16:creationId xmlns:a16="http://schemas.microsoft.com/office/drawing/2014/main" id="{4ECC211C-C608-2F08-B0B5-92244AB9D611}"/>
                </a:ext>
              </a:extLst>
            </p:cNvPr>
            <p:cNvSpPr txBox="1"/>
            <p:nvPr/>
          </p:nvSpPr>
          <p:spPr>
            <a:xfrm>
              <a:off x="3449715" y="6599960"/>
              <a:ext cx="760353" cy="323165"/>
            </a:xfrm>
            <a:prstGeom prst="rect">
              <a:avLst/>
            </a:prstGeom>
            <a:noFill/>
          </p:spPr>
          <p:txBody>
            <a:bodyPr wrap="square" rtlCol="0">
              <a:spAutoFit/>
            </a:bodyPr>
            <a:lstStyle/>
            <a:p>
              <a:r>
                <a:rPr lang="en-US" sz="1500" dirty="0">
                  <a:solidFill>
                    <a:schemeClr val="bg1"/>
                  </a:solidFill>
                </a:rPr>
                <a:t>Zarqa</a:t>
              </a:r>
            </a:p>
          </p:txBody>
        </p:sp>
        <p:sp>
          <p:nvSpPr>
            <p:cNvPr id="49" name="TextBox 48">
              <a:extLst>
                <a:ext uri="{FF2B5EF4-FFF2-40B4-BE49-F238E27FC236}">
                  <a16:creationId xmlns:a16="http://schemas.microsoft.com/office/drawing/2014/main" id="{B7F6C09D-36ED-2BEA-B902-F2DE2A852A8D}"/>
                </a:ext>
              </a:extLst>
            </p:cNvPr>
            <p:cNvSpPr txBox="1"/>
            <p:nvPr/>
          </p:nvSpPr>
          <p:spPr>
            <a:xfrm>
              <a:off x="4188531" y="6591514"/>
              <a:ext cx="625288" cy="323165"/>
            </a:xfrm>
            <a:prstGeom prst="rect">
              <a:avLst/>
            </a:prstGeom>
            <a:noFill/>
          </p:spPr>
          <p:txBody>
            <a:bodyPr wrap="square" rtlCol="0">
              <a:spAutoFit/>
            </a:bodyPr>
            <a:lstStyle/>
            <a:p>
              <a:r>
                <a:rPr lang="en-US" sz="1500" dirty="0">
                  <a:solidFill>
                    <a:schemeClr val="bg1"/>
                  </a:solidFill>
                </a:rPr>
                <a:t>Balqa</a:t>
              </a:r>
            </a:p>
          </p:txBody>
        </p:sp>
        <p:sp>
          <p:nvSpPr>
            <p:cNvPr id="50" name="TextBox 49">
              <a:extLst>
                <a:ext uri="{FF2B5EF4-FFF2-40B4-BE49-F238E27FC236}">
                  <a16:creationId xmlns:a16="http://schemas.microsoft.com/office/drawing/2014/main" id="{AF1A6A12-04D2-543D-39D3-4201188814C6}"/>
                </a:ext>
              </a:extLst>
            </p:cNvPr>
            <p:cNvSpPr txBox="1"/>
            <p:nvPr/>
          </p:nvSpPr>
          <p:spPr>
            <a:xfrm>
              <a:off x="4821475" y="6599959"/>
              <a:ext cx="872362" cy="323165"/>
            </a:xfrm>
            <a:prstGeom prst="rect">
              <a:avLst/>
            </a:prstGeom>
            <a:noFill/>
          </p:spPr>
          <p:txBody>
            <a:bodyPr wrap="square" rtlCol="0">
              <a:spAutoFit/>
            </a:bodyPr>
            <a:lstStyle/>
            <a:p>
              <a:r>
                <a:rPr lang="en-US" sz="1500" dirty="0">
                  <a:solidFill>
                    <a:schemeClr val="bg1"/>
                  </a:solidFill>
                </a:rPr>
                <a:t>Madaba</a:t>
              </a:r>
            </a:p>
          </p:txBody>
        </p:sp>
        <p:sp>
          <p:nvSpPr>
            <p:cNvPr id="51" name="TextBox 50">
              <a:extLst>
                <a:ext uri="{FF2B5EF4-FFF2-40B4-BE49-F238E27FC236}">
                  <a16:creationId xmlns:a16="http://schemas.microsoft.com/office/drawing/2014/main" id="{3375F8AB-5244-5E89-A750-243445DB9CB7}"/>
                </a:ext>
              </a:extLst>
            </p:cNvPr>
            <p:cNvSpPr txBox="1"/>
            <p:nvPr/>
          </p:nvSpPr>
          <p:spPr>
            <a:xfrm>
              <a:off x="5616556" y="6605534"/>
              <a:ext cx="816899" cy="323165"/>
            </a:xfrm>
            <a:prstGeom prst="rect">
              <a:avLst/>
            </a:prstGeom>
            <a:noFill/>
          </p:spPr>
          <p:txBody>
            <a:bodyPr wrap="square" rtlCol="0">
              <a:spAutoFit/>
            </a:bodyPr>
            <a:lstStyle/>
            <a:p>
              <a:r>
                <a:rPr lang="en-US" sz="1500" dirty="0">
                  <a:solidFill>
                    <a:schemeClr val="bg1"/>
                  </a:solidFill>
                </a:rPr>
                <a:t>Aqaba</a:t>
              </a:r>
            </a:p>
          </p:txBody>
        </p:sp>
        <p:sp>
          <p:nvSpPr>
            <p:cNvPr id="53" name="TextBox 52">
              <a:extLst>
                <a:ext uri="{FF2B5EF4-FFF2-40B4-BE49-F238E27FC236}">
                  <a16:creationId xmlns:a16="http://schemas.microsoft.com/office/drawing/2014/main" id="{F46B337C-AA29-F2D6-700D-F1BE2C9F9801}"/>
                </a:ext>
              </a:extLst>
            </p:cNvPr>
            <p:cNvSpPr txBox="1"/>
            <p:nvPr/>
          </p:nvSpPr>
          <p:spPr>
            <a:xfrm>
              <a:off x="1913782" y="6618416"/>
              <a:ext cx="872362" cy="553998"/>
            </a:xfrm>
            <a:prstGeom prst="rect">
              <a:avLst/>
            </a:prstGeom>
            <a:noFill/>
          </p:spPr>
          <p:txBody>
            <a:bodyPr wrap="square" rtlCol="0">
              <a:spAutoFit/>
            </a:bodyPr>
            <a:lstStyle/>
            <a:p>
              <a:pPr algn="ctr"/>
              <a:r>
                <a:rPr lang="en-US" sz="1500" dirty="0">
                  <a:solidFill>
                    <a:schemeClr val="bg1"/>
                  </a:solidFill>
                </a:rPr>
                <a:t>East Amman</a:t>
              </a:r>
            </a:p>
          </p:txBody>
        </p:sp>
        <p:sp>
          <p:nvSpPr>
            <p:cNvPr id="54" name="TextBox 53">
              <a:extLst>
                <a:ext uri="{FF2B5EF4-FFF2-40B4-BE49-F238E27FC236}">
                  <a16:creationId xmlns:a16="http://schemas.microsoft.com/office/drawing/2014/main" id="{0431F6E4-07BF-A32D-C201-EAE163CE1243}"/>
                </a:ext>
              </a:extLst>
            </p:cNvPr>
            <p:cNvSpPr txBox="1"/>
            <p:nvPr/>
          </p:nvSpPr>
          <p:spPr>
            <a:xfrm>
              <a:off x="1314463" y="1835550"/>
              <a:ext cx="840495" cy="323165"/>
            </a:xfrm>
            <a:prstGeom prst="rect">
              <a:avLst/>
            </a:prstGeom>
            <a:noFill/>
          </p:spPr>
          <p:txBody>
            <a:bodyPr wrap="square" rtlCol="0">
              <a:spAutoFit/>
            </a:bodyPr>
            <a:lstStyle/>
            <a:p>
              <a:r>
                <a:rPr lang="en-US" sz="1500" dirty="0">
                  <a:solidFill>
                    <a:schemeClr val="bg1"/>
                  </a:solidFill>
                </a:rPr>
                <a:t>320</a:t>
              </a:r>
            </a:p>
          </p:txBody>
        </p:sp>
        <p:sp>
          <p:nvSpPr>
            <p:cNvPr id="55" name="TextBox 54">
              <a:extLst>
                <a:ext uri="{FF2B5EF4-FFF2-40B4-BE49-F238E27FC236}">
                  <a16:creationId xmlns:a16="http://schemas.microsoft.com/office/drawing/2014/main" id="{4034FA75-562B-EBBA-787B-888D69879504}"/>
                </a:ext>
              </a:extLst>
            </p:cNvPr>
            <p:cNvSpPr txBox="1"/>
            <p:nvPr/>
          </p:nvSpPr>
          <p:spPr>
            <a:xfrm>
              <a:off x="2090412" y="4025096"/>
              <a:ext cx="840495" cy="323165"/>
            </a:xfrm>
            <a:prstGeom prst="rect">
              <a:avLst/>
            </a:prstGeom>
            <a:noFill/>
          </p:spPr>
          <p:txBody>
            <a:bodyPr wrap="square" rtlCol="0">
              <a:spAutoFit/>
            </a:bodyPr>
            <a:lstStyle/>
            <a:p>
              <a:r>
                <a:rPr lang="en-US" sz="1500" dirty="0">
                  <a:solidFill>
                    <a:schemeClr val="bg1"/>
                  </a:solidFill>
                </a:rPr>
                <a:t>166</a:t>
              </a:r>
            </a:p>
          </p:txBody>
        </p:sp>
        <p:sp>
          <p:nvSpPr>
            <p:cNvPr id="56" name="TextBox 55">
              <a:extLst>
                <a:ext uri="{FF2B5EF4-FFF2-40B4-BE49-F238E27FC236}">
                  <a16:creationId xmlns:a16="http://schemas.microsoft.com/office/drawing/2014/main" id="{E138469C-14FE-709B-7D7A-80CB3D6254A7}"/>
                </a:ext>
              </a:extLst>
            </p:cNvPr>
            <p:cNvSpPr txBox="1"/>
            <p:nvPr/>
          </p:nvSpPr>
          <p:spPr>
            <a:xfrm>
              <a:off x="2853801" y="6002147"/>
              <a:ext cx="840495" cy="323165"/>
            </a:xfrm>
            <a:prstGeom prst="rect">
              <a:avLst/>
            </a:prstGeom>
            <a:noFill/>
          </p:spPr>
          <p:txBody>
            <a:bodyPr wrap="square" rtlCol="0">
              <a:spAutoFit/>
            </a:bodyPr>
            <a:lstStyle/>
            <a:p>
              <a:r>
                <a:rPr lang="en-US" sz="1500" dirty="0">
                  <a:solidFill>
                    <a:schemeClr val="bg1"/>
                  </a:solidFill>
                </a:rPr>
                <a:t>16</a:t>
              </a:r>
            </a:p>
          </p:txBody>
        </p:sp>
        <p:sp>
          <p:nvSpPr>
            <p:cNvPr id="59" name="TextBox 58">
              <a:extLst>
                <a:ext uri="{FF2B5EF4-FFF2-40B4-BE49-F238E27FC236}">
                  <a16:creationId xmlns:a16="http://schemas.microsoft.com/office/drawing/2014/main" id="{C74E7D53-ACE6-EAAC-ACD0-1EAA1677C39F}"/>
                </a:ext>
              </a:extLst>
            </p:cNvPr>
            <p:cNvSpPr txBox="1"/>
            <p:nvPr/>
          </p:nvSpPr>
          <p:spPr>
            <a:xfrm>
              <a:off x="3638870" y="6079916"/>
              <a:ext cx="840495" cy="323165"/>
            </a:xfrm>
            <a:prstGeom prst="rect">
              <a:avLst/>
            </a:prstGeom>
            <a:noFill/>
          </p:spPr>
          <p:txBody>
            <a:bodyPr wrap="square" rtlCol="0">
              <a:spAutoFit/>
            </a:bodyPr>
            <a:lstStyle/>
            <a:p>
              <a:r>
                <a:rPr lang="en-US" sz="1500" dirty="0">
                  <a:solidFill>
                    <a:schemeClr val="bg1"/>
                  </a:solidFill>
                </a:rPr>
                <a:t>10</a:t>
              </a:r>
            </a:p>
          </p:txBody>
        </p:sp>
        <p:sp>
          <p:nvSpPr>
            <p:cNvPr id="60" name="TextBox 59">
              <a:extLst>
                <a:ext uri="{FF2B5EF4-FFF2-40B4-BE49-F238E27FC236}">
                  <a16:creationId xmlns:a16="http://schemas.microsoft.com/office/drawing/2014/main" id="{9515D103-ADDD-9DE6-A1DB-E832A936EC78}"/>
                </a:ext>
              </a:extLst>
            </p:cNvPr>
            <p:cNvSpPr txBox="1"/>
            <p:nvPr/>
          </p:nvSpPr>
          <p:spPr>
            <a:xfrm>
              <a:off x="4279437" y="6150943"/>
              <a:ext cx="840495" cy="323165"/>
            </a:xfrm>
            <a:prstGeom prst="rect">
              <a:avLst/>
            </a:prstGeom>
            <a:noFill/>
          </p:spPr>
          <p:txBody>
            <a:bodyPr wrap="square" rtlCol="0">
              <a:spAutoFit/>
            </a:bodyPr>
            <a:lstStyle/>
            <a:p>
              <a:r>
                <a:rPr lang="en-US" sz="1500" dirty="0">
                  <a:solidFill>
                    <a:schemeClr val="bg1"/>
                  </a:solidFill>
                </a:rPr>
                <a:t>7</a:t>
              </a:r>
            </a:p>
          </p:txBody>
        </p:sp>
        <p:sp>
          <p:nvSpPr>
            <p:cNvPr id="61" name="TextBox 60">
              <a:extLst>
                <a:ext uri="{FF2B5EF4-FFF2-40B4-BE49-F238E27FC236}">
                  <a16:creationId xmlns:a16="http://schemas.microsoft.com/office/drawing/2014/main" id="{10556505-7A0F-9259-5EE3-6A924FC9B6DF}"/>
                </a:ext>
              </a:extLst>
            </p:cNvPr>
            <p:cNvSpPr txBox="1"/>
            <p:nvPr/>
          </p:nvSpPr>
          <p:spPr>
            <a:xfrm>
              <a:off x="5080806" y="6248171"/>
              <a:ext cx="303870" cy="323165"/>
            </a:xfrm>
            <a:prstGeom prst="rect">
              <a:avLst/>
            </a:prstGeom>
            <a:noFill/>
          </p:spPr>
          <p:txBody>
            <a:bodyPr wrap="square" rtlCol="0">
              <a:spAutoFit/>
            </a:bodyPr>
            <a:lstStyle/>
            <a:p>
              <a:r>
                <a:rPr lang="en-US" sz="1500" dirty="0">
                  <a:solidFill>
                    <a:schemeClr val="bg1"/>
                  </a:solidFill>
                </a:rPr>
                <a:t>2</a:t>
              </a:r>
            </a:p>
          </p:txBody>
        </p:sp>
        <p:sp>
          <p:nvSpPr>
            <p:cNvPr id="62" name="TextBox 61">
              <a:extLst>
                <a:ext uri="{FF2B5EF4-FFF2-40B4-BE49-F238E27FC236}">
                  <a16:creationId xmlns:a16="http://schemas.microsoft.com/office/drawing/2014/main" id="{1122673B-BE2F-22E5-AFDC-B6C1B30EC112}"/>
                </a:ext>
              </a:extLst>
            </p:cNvPr>
            <p:cNvSpPr txBox="1"/>
            <p:nvPr/>
          </p:nvSpPr>
          <p:spPr>
            <a:xfrm>
              <a:off x="5770639" y="6241498"/>
              <a:ext cx="303870" cy="323165"/>
            </a:xfrm>
            <a:prstGeom prst="rect">
              <a:avLst/>
            </a:prstGeom>
            <a:noFill/>
          </p:spPr>
          <p:txBody>
            <a:bodyPr wrap="square" rtlCol="0">
              <a:spAutoFit/>
            </a:bodyPr>
            <a:lstStyle/>
            <a:p>
              <a:r>
                <a:rPr lang="en-US" sz="1500" dirty="0">
                  <a:solidFill>
                    <a:schemeClr val="bg1"/>
                  </a:solidFill>
                </a:rPr>
                <a:t>2</a:t>
              </a:r>
            </a:p>
          </p:txBody>
        </p:sp>
        <p:sp>
          <p:nvSpPr>
            <p:cNvPr id="97" name="TextBox 96">
              <a:extLst>
                <a:ext uri="{FF2B5EF4-FFF2-40B4-BE49-F238E27FC236}">
                  <a16:creationId xmlns:a16="http://schemas.microsoft.com/office/drawing/2014/main" id="{2811BD8E-14D1-01EF-F583-A5D1F625A9E0}"/>
                </a:ext>
              </a:extLst>
            </p:cNvPr>
            <p:cNvSpPr txBox="1"/>
            <p:nvPr/>
          </p:nvSpPr>
          <p:spPr>
            <a:xfrm>
              <a:off x="6326854" y="6830637"/>
              <a:ext cx="1472053" cy="323165"/>
            </a:xfrm>
            <a:prstGeom prst="rect">
              <a:avLst/>
            </a:prstGeom>
            <a:noFill/>
          </p:spPr>
          <p:txBody>
            <a:bodyPr wrap="square" rtlCol="0">
              <a:spAutoFit/>
            </a:bodyPr>
            <a:lstStyle/>
            <a:p>
              <a:r>
                <a:rPr lang="en-US" sz="1500" dirty="0">
                  <a:solidFill>
                    <a:schemeClr val="bg1"/>
                  </a:solidFill>
                </a:rPr>
                <a:t>Governorate</a:t>
              </a:r>
            </a:p>
          </p:txBody>
        </p:sp>
      </p:grpSp>
      <p:sp>
        <p:nvSpPr>
          <p:cNvPr id="98" name="TextBox 97">
            <a:extLst>
              <a:ext uri="{FF2B5EF4-FFF2-40B4-BE49-F238E27FC236}">
                <a16:creationId xmlns:a16="http://schemas.microsoft.com/office/drawing/2014/main" id="{3C610FD0-185B-AE71-20AA-E4B8D91CF839}"/>
              </a:ext>
            </a:extLst>
          </p:cNvPr>
          <p:cNvSpPr txBox="1"/>
          <p:nvPr/>
        </p:nvSpPr>
        <p:spPr>
          <a:xfrm>
            <a:off x="7512819" y="5255299"/>
            <a:ext cx="4356590" cy="477054"/>
          </a:xfrm>
          <a:prstGeom prst="rect">
            <a:avLst/>
          </a:prstGeom>
          <a:noFill/>
        </p:spPr>
        <p:txBody>
          <a:bodyPr wrap="square" rtlCol="0">
            <a:spAutoFit/>
          </a:bodyPr>
          <a:lstStyle/>
          <a:p>
            <a:r>
              <a:rPr lang="en-US" sz="2500" dirty="0">
                <a:solidFill>
                  <a:schemeClr val="bg1"/>
                </a:solidFill>
                <a:latin typeface="Swis721 Blk BT" panose="020B0904030502020204" pitchFamily="34" charset="0"/>
              </a:rPr>
              <a:t>WE CAN NOT PROVE IT</a:t>
            </a:r>
          </a:p>
        </p:txBody>
      </p:sp>
      <p:sp>
        <p:nvSpPr>
          <p:cNvPr id="99" name="TextBox 98">
            <a:extLst>
              <a:ext uri="{FF2B5EF4-FFF2-40B4-BE49-F238E27FC236}">
                <a16:creationId xmlns:a16="http://schemas.microsoft.com/office/drawing/2014/main" id="{4285DD29-D877-9848-5E79-F19AA672AA0F}"/>
              </a:ext>
            </a:extLst>
          </p:cNvPr>
          <p:cNvSpPr txBox="1"/>
          <p:nvPr/>
        </p:nvSpPr>
        <p:spPr>
          <a:xfrm>
            <a:off x="7435999" y="3147399"/>
            <a:ext cx="4356590" cy="1477328"/>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Higher churned customers are from West Amman</a:t>
            </a:r>
          </a:p>
        </p:txBody>
      </p:sp>
    </p:spTree>
    <p:extLst>
      <p:ext uri="{BB962C8B-B14F-4D97-AF65-F5344CB8AC3E}">
        <p14:creationId xmlns:p14="http://schemas.microsoft.com/office/powerpoint/2010/main" val="2240700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365732" y="1551511"/>
            <a:ext cx="2899708"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HYPOTHESIS</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grpSp>
        <p:nvGrpSpPr>
          <p:cNvPr id="6" name="Group 5">
            <a:extLst>
              <a:ext uri="{FF2B5EF4-FFF2-40B4-BE49-F238E27FC236}">
                <a16:creationId xmlns:a16="http://schemas.microsoft.com/office/drawing/2014/main" id="{631B5428-EEB9-3FDA-9202-C8FB03389EAB}"/>
              </a:ext>
            </a:extLst>
          </p:cNvPr>
          <p:cNvGrpSpPr/>
          <p:nvPr/>
        </p:nvGrpSpPr>
        <p:grpSpPr>
          <a:xfrm>
            <a:off x="9421816" y="557643"/>
            <a:ext cx="2690964" cy="2017697"/>
            <a:chOff x="6799783" y="161975"/>
            <a:chExt cx="2690964" cy="2017697"/>
          </a:xfrm>
        </p:grpSpPr>
        <p:sp>
          <p:nvSpPr>
            <p:cNvPr id="2" name="Oval 1">
              <a:extLst>
                <a:ext uri="{FF2B5EF4-FFF2-40B4-BE49-F238E27FC236}">
                  <a16:creationId xmlns:a16="http://schemas.microsoft.com/office/drawing/2014/main" id="{79B58590-CF5B-EAD0-04CC-913F2C7D7E49}"/>
                </a:ext>
              </a:extLst>
            </p:cNvPr>
            <p:cNvSpPr/>
            <p:nvPr/>
          </p:nvSpPr>
          <p:spPr>
            <a:xfrm>
              <a:off x="7082451" y="161975"/>
              <a:ext cx="2017697" cy="2017697"/>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A6B1A5-92E5-D6C2-B64C-7735A7090D88}"/>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6799783" y="414906"/>
              <a:ext cx="2690964" cy="1312666"/>
            </a:xfrm>
            <a:prstGeom prst="rect">
              <a:avLst/>
            </a:prstGeom>
          </p:spPr>
        </p:pic>
      </p:grpSp>
      <p:sp>
        <p:nvSpPr>
          <p:cNvPr id="4" name="TextBox 3">
            <a:extLst>
              <a:ext uri="{FF2B5EF4-FFF2-40B4-BE49-F238E27FC236}">
                <a16:creationId xmlns:a16="http://schemas.microsoft.com/office/drawing/2014/main" id="{9F4E0FDB-8C59-9DC6-E2EA-CBFC4D7F2107}"/>
              </a:ext>
            </a:extLst>
          </p:cNvPr>
          <p:cNvSpPr txBox="1"/>
          <p:nvPr/>
        </p:nvSpPr>
        <p:spPr>
          <a:xfrm>
            <a:off x="10295777" y="-27132"/>
            <a:ext cx="781399" cy="1169551"/>
          </a:xfrm>
          <a:prstGeom prst="rect">
            <a:avLst/>
          </a:prstGeom>
          <a:noFill/>
        </p:spPr>
        <p:txBody>
          <a:bodyPr wrap="square" rtlCol="0">
            <a:spAutoFit/>
          </a:bodyPr>
          <a:lstStyle/>
          <a:p>
            <a:r>
              <a:rPr lang="en-US" sz="7000" dirty="0">
                <a:latin typeface="Swis721 Blk BT" panose="020B0904030502020204" pitchFamily="34" charset="0"/>
              </a:rPr>
              <a:t>6</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52</a:t>
            </a:fld>
            <a:endParaRPr lang="en-US"/>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6794ACF7-1789-D8DE-CE7B-D40E5DAF4552}"/>
              </a:ext>
            </a:extLst>
          </p:cNvPr>
          <p:cNvSpPr txBox="1"/>
          <p:nvPr/>
        </p:nvSpPr>
        <p:spPr>
          <a:xfrm>
            <a:off x="3749572" y="2128176"/>
            <a:ext cx="4771858" cy="369332"/>
          </a:xfrm>
          <a:prstGeom prst="rect">
            <a:avLst/>
          </a:prstGeom>
          <a:noFill/>
        </p:spPr>
        <p:txBody>
          <a:bodyPr wrap="square" rtlCol="0">
            <a:spAutoFit/>
          </a:bodyPr>
          <a:lstStyle/>
          <a:p>
            <a:pPr algn="ctr"/>
            <a:r>
              <a:rPr lang="en-US" dirty="0">
                <a:solidFill>
                  <a:schemeClr val="bg1"/>
                </a:solidFill>
                <a:latin typeface="Swis721 Blk BT" panose="020B0904030502020204" pitchFamily="34" charset="0"/>
              </a:rPr>
              <a:t>Churned Customers vs contract type</a:t>
            </a:r>
          </a:p>
        </p:txBody>
      </p:sp>
      <p:grpSp>
        <p:nvGrpSpPr>
          <p:cNvPr id="250" name="Group 249">
            <a:extLst>
              <a:ext uri="{FF2B5EF4-FFF2-40B4-BE49-F238E27FC236}">
                <a16:creationId xmlns:a16="http://schemas.microsoft.com/office/drawing/2014/main" id="{2CE49A25-2A57-DC3C-9D28-86652CF067E1}"/>
              </a:ext>
            </a:extLst>
          </p:cNvPr>
          <p:cNvGrpSpPr/>
          <p:nvPr/>
        </p:nvGrpSpPr>
        <p:grpSpPr>
          <a:xfrm>
            <a:off x="334333" y="2105142"/>
            <a:ext cx="4349529" cy="4374320"/>
            <a:chOff x="334333" y="2105142"/>
            <a:chExt cx="4349529" cy="4374320"/>
          </a:xfrm>
        </p:grpSpPr>
        <p:grpSp>
          <p:nvGrpSpPr>
            <p:cNvPr id="251" name="Group 250">
              <a:extLst>
                <a:ext uri="{FF2B5EF4-FFF2-40B4-BE49-F238E27FC236}">
                  <a16:creationId xmlns:a16="http://schemas.microsoft.com/office/drawing/2014/main" id="{75B1780B-0F38-B4F3-B933-F6B95308D6BE}"/>
                </a:ext>
              </a:extLst>
            </p:cNvPr>
            <p:cNvGrpSpPr/>
            <p:nvPr/>
          </p:nvGrpSpPr>
          <p:grpSpPr>
            <a:xfrm>
              <a:off x="334333" y="2105142"/>
              <a:ext cx="2959288" cy="4194627"/>
              <a:chOff x="356602" y="2064795"/>
              <a:chExt cx="2959288" cy="4194627"/>
            </a:xfrm>
          </p:grpSpPr>
          <p:sp>
            <p:nvSpPr>
              <p:cNvPr id="257" name="TextBox 256">
                <a:extLst>
                  <a:ext uri="{FF2B5EF4-FFF2-40B4-BE49-F238E27FC236}">
                    <a16:creationId xmlns:a16="http://schemas.microsoft.com/office/drawing/2014/main" id="{859EFE6C-4996-DBD3-D435-6B40ECE630EE}"/>
                  </a:ext>
                </a:extLst>
              </p:cNvPr>
              <p:cNvSpPr txBox="1"/>
              <p:nvPr/>
            </p:nvSpPr>
            <p:spPr>
              <a:xfrm>
                <a:off x="844865" y="5885352"/>
                <a:ext cx="555336" cy="374070"/>
              </a:xfrm>
              <a:prstGeom prst="rect">
                <a:avLst/>
              </a:prstGeom>
              <a:noFill/>
            </p:spPr>
            <p:txBody>
              <a:bodyPr wrap="square" rtlCol="0">
                <a:spAutoFit/>
              </a:bodyPr>
              <a:lstStyle/>
              <a:p>
                <a:r>
                  <a:rPr lang="en-US" dirty="0">
                    <a:solidFill>
                      <a:schemeClr val="bg1"/>
                    </a:solidFill>
                  </a:rPr>
                  <a:t>0%</a:t>
                </a:r>
              </a:p>
            </p:txBody>
          </p:sp>
          <p:sp>
            <p:nvSpPr>
              <p:cNvPr id="258" name="TextBox 257">
                <a:extLst>
                  <a:ext uri="{FF2B5EF4-FFF2-40B4-BE49-F238E27FC236}">
                    <a16:creationId xmlns:a16="http://schemas.microsoft.com/office/drawing/2014/main" id="{232F2AC5-571F-5D3E-13C1-DB88D25D634B}"/>
                  </a:ext>
                </a:extLst>
              </p:cNvPr>
              <p:cNvSpPr txBox="1"/>
              <p:nvPr/>
            </p:nvSpPr>
            <p:spPr>
              <a:xfrm>
                <a:off x="752643" y="5499008"/>
                <a:ext cx="644961" cy="374070"/>
              </a:xfrm>
              <a:prstGeom prst="rect">
                <a:avLst/>
              </a:prstGeom>
              <a:noFill/>
            </p:spPr>
            <p:txBody>
              <a:bodyPr wrap="square" rtlCol="0">
                <a:spAutoFit/>
              </a:bodyPr>
              <a:lstStyle/>
              <a:p>
                <a:r>
                  <a:rPr lang="en-US" dirty="0">
                    <a:solidFill>
                      <a:schemeClr val="bg1"/>
                    </a:solidFill>
                  </a:rPr>
                  <a:t>10%</a:t>
                </a:r>
              </a:p>
            </p:txBody>
          </p:sp>
          <p:sp>
            <p:nvSpPr>
              <p:cNvPr id="259" name="TextBox 258">
                <a:extLst>
                  <a:ext uri="{FF2B5EF4-FFF2-40B4-BE49-F238E27FC236}">
                    <a16:creationId xmlns:a16="http://schemas.microsoft.com/office/drawing/2014/main" id="{16244FF3-0D94-5620-D0C8-574C762647CF}"/>
                  </a:ext>
                </a:extLst>
              </p:cNvPr>
              <p:cNvSpPr txBox="1"/>
              <p:nvPr/>
            </p:nvSpPr>
            <p:spPr>
              <a:xfrm>
                <a:off x="760218" y="5146612"/>
                <a:ext cx="724629" cy="374070"/>
              </a:xfrm>
              <a:prstGeom prst="rect">
                <a:avLst/>
              </a:prstGeom>
              <a:noFill/>
            </p:spPr>
            <p:txBody>
              <a:bodyPr wrap="square" rtlCol="0">
                <a:spAutoFit/>
              </a:bodyPr>
              <a:lstStyle/>
              <a:p>
                <a:r>
                  <a:rPr lang="en-US" dirty="0">
                    <a:solidFill>
                      <a:schemeClr val="bg1"/>
                    </a:solidFill>
                  </a:rPr>
                  <a:t>20%</a:t>
                </a:r>
              </a:p>
            </p:txBody>
          </p:sp>
          <p:sp>
            <p:nvSpPr>
              <p:cNvPr id="260" name="TextBox 259">
                <a:extLst>
                  <a:ext uri="{FF2B5EF4-FFF2-40B4-BE49-F238E27FC236}">
                    <a16:creationId xmlns:a16="http://schemas.microsoft.com/office/drawing/2014/main" id="{9393A7E8-48F0-53CA-9AE8-442A2F2407A5}"/>
                  </a:ext>
                </a:extLst>
              </p:cNvPr>
              <p:cNvSpPr txBox="1"/>
              <p:nvPr/>
            </p:nvSpPr>
            <p:spPr>
              <a:xfrm>
                <a:off x="740309" y="4794216"/>
                <a:ext cx="688241" cy="374070"/>
              </a:xfrm>
              <a:prstGeom prst="rect">
                <a:avLst/>
              </a:prstGeom>
              <a:noFill/>
            </p:spPr>
            <p:txBody>
              <a:bodyPr wrap="square" rtlCol="0">
                <a:spAutoFit/>
              </a:bodyPr>
              <a:lstStyle/>
              <a:p>
                <a:r>
                  <a:rPr lang="en-US" dirty="0">
                    <a:solidFill>
                      <a:schemeClr val="bg1"/>
                    </a:solidFill>
                  </a:rPr>
                  <a:t>30%</a:t>
                </a:r>
              </a:p>
            </p:txBody>
          </p:sp>
          <p:sp>
            <p:nvSpPr>
              <p:cNvPr id="261" name="TextBox 260">
                <a:extLst>
                  <a:ext uri="{FF2B5EF4-FFF2-40B4-BE49-F238E27FC236}">
                    <a16:creationId xmlns:a16="http://schemas.microsoft.com/office/drawing/2014/main" id="{F359B3DD-2018-76EE-72A5-B2744EAC6A31}"/>
                  </a:ext>
                </a:extLst>
              </p:cNvPr>
              <p:cNvSpPr txBox="1"/>
              <p:nvPr/>
            </p:nvSpPr>
            <p:spPr>
              <a:xfrm>
                <a:off x="748985" y="4467263"/>
                <a:ext cx="688241" cy="374070"/>
              </a:xfrm>
              <a:prstGeom prst="rect">
                <a:avLst/>
              </a:prstGeom>
              <a:noFill/>
            </p:spPr>
            <p:txBody>
              <a:bodyPr wrap="square" rtlCol="0">
                <a:spAutoFit/>
              </a:bodyPr>
              <a:lstStyle/>
              <a:p>
                <a:r>
                  <a:rPr lang="en-US" dirty="0">
                    <a:solidFill>
                      <a:schemeClr val="bg1"/>
                    </a:solidFill>
                  </a:rPr>
                  <a:t>40%</a:t>
                </a:r>
              </a:p>
            </p:txBody>
          </p:sp>
          <p:sp>
            <p:nvSpPr>
              <p:cNvPr id="262" name="TextBox 261">
                <a:extLst>
                  <a:ext uri="{FF2B5EF4-FFF2-40B4-BE49-F238E27FC236}">
                    <a16:creationId xmlns:a16="http://schemas.microsoft.com/office/drawing/2014/main" id="{BBB845E5-CDDB-0D57-5EF2-F7008E2FB2E9}"/>
                  </a:ext>
                </a:extLst>
              </p:cNvPr>
              <p:cNvSpPr txBox="1"/>
              <p:nvPr/>
            </p:nvSpPr>
            <p:spPr>
              <a:xfrm>
                <a:off x="748985" y="4140310"/>
                <a:ext cx="688241" cy="374070"/>
              </a:xfrm>
              <a:prstGeom prst="rect">
                <a:avLst/>
              </a:prstGeom>
              <a:noFill/>
            </p:spPr>
            <p:txBody>
              <a:bodyPr wrap="square" rtlCol="0">
                <a:spAutoFit/>
              </a:bodyPr>
              <a:lstStyle/>
              <a:p>
                <a:r>
                  <a:rPr lang="en-US" dirty="0">
                    <a:solidFill>
                      <a:schemeClr val="bg1"/>
                    </a:solidFill>
                  </a:rPr>
                  <a:t>50%</a:t>
                </a:r>
              </a:p>
            </p:txBody>
          </p:sp>
          <p:sp>
            <p:nvSpPr>
              <p:cNvPr id="263" name="TextBox 262">
                <a:extLst>
                  <a:ext uri="{FF2B5EF4-FFF2-40B4-BE49-F238E27FC236}">
                    <a16:creationId xmlns:a16="http://schemas.microsoft.com/office/drawing/2014/main" id="{684FA60F-7A50-81D7-B4FC-F26077C1803A}"/>
                  </a:ext>
                </a:extLst>
              </p:cNvPr>
              <p:cNvSpPr txBox="1"/>
              <p:nvPr/>
            </p:nvSpPr>
            <p:spPr>
              <a:xfrm>
                <a:off x="761949" y="3765867"/>
                <a:ext cx="644961" cy="374070"/>
              </a:xfrm>
              <a:prstGeom prst="rect">
                <a:avLst/>
              </a:prstGeom>
              <a:noFill/>
            </p:spPr>
            <p:txBody>
              <a:bodyPr wrap="square" rtlCol="0">
                <a:spAutoFit/>
              </a:bodyPr>
              <a:lstStyle/>
              <a:p>
                <a:r>
                  <a:rPr lang="en-US" dirty="0">
                    <a:solidFill>
                      <a:schemeClr val="bg1"/>
                    </a:solidFill>
                  </a:rPr>
                  <a:t>60%</a:t>
                </a:r>
              </a:p>
            </p:txBody>
          </p:sp>
          <p:sp>
            <p:nvSpPr>
              <p:cNvPr id="264" name="TextBox 263">
                <a:extLst>
                  <a:ext uri="{FF2B5EF4-FFF2-40B4-BE49-F238E27FC236}">
                    <a16:creationId xmlns:a16="http://schemas.microsoft.com/office/drawing/2014/main" id="{27F2FD49-4A8A-71E1-00FA-1231E833DB7A}"/>
                  </a:ext>
                </a:extLst>
              </p:cNvPr>
              <p:cNvSpPr txBox="1"/>
              <p:nvPr/>
            </p:nvSpPr>
            <p:spPr>
              <a:xfrm>
                <a:off x="748978" y="3432280"/>
                <a:ext cx="724629" cy="374070"/>
              </a:xfrm>
              <a:prstGeom prst="rect">
                <a:avLst/>
              </a:prstGeom>
              <a:noFill/>
            </p:spPr>
            <p:txBody>
              <a:bodyPr wrap="square" rtlCol="0">
                <a:spAutoFit/>
              </a:bodyPr>
              <a:lstStyle/>
              <a:p>
                <a:r>
                  <a:rPr lang="en-US" dirty="0">
                    <a:solidFill>
                      <a:schemeClr val="bg1"/>
                    </a:solidFill>
                  </a:rPr>
                  <a:t>70%</a:t>
                </a:r>
              </a:p>
            </p:txBody>
          </p:sp>
          <p:sp>
            <p:nvSpPr>
              <p:cNvPr id="265" name="TextBox 264">
                <a:extLst>
                  <a:ext uri="{FF2B5EF4-FFF2-40B4-BE49-F238E27FC236}">
                    <a16:creationId xmlns:a16="http://schemas.microsoft.com/office/drawing/2014/main" id="{03B2C5A7-A306-D730-3D0B-636C54FE5034}"/>
                  </a:ext>
                </a:extLst>
              </p:cNvPr>
              <p:cNvSpPr txBox="1"/>
              <p:nvPr/>
            </p:nvSpPr>
            <p:spPr>
              <a:xfrm>
                <a:off x="758943" y="3051204"/>
                <a:ext cx="688241" cy="374070"/>
              </a:xfrm>
              <a:prstGeom prst="rect">
                <a:avLst/>
              </a:prstGeom>
              <a:noFill/>
            </p:spPr>
            <p:txBody>
              <a:bodyPr wrap="square" rtlCol="0">
                <a:spAutoFit/>
              </a:bodyPr>
              <a:lstStyle/>
              <a:p>
                <a:r>
                  <a:rPr lang="en-US" dirty="0">
                    <a:solidFill>
                      <a:schemeClr val="bg1"/>
                    </a:solidFill>
                  </a:rPr>
                  <a:t>80%</a:t>
                </a:r>
              </a:p>
            </p:txBody>
          </p:sp>
          <p:sp>
            <p:nvSpPr>
              <p:cNvPr id="266" name="TextBox 265">
                <a:extLst>
                  <a:ext uri="{FF2B5EF4-FFF2-40B4-BE49-F238E27FC236}">
                    <a16:creationId xmlns:a16="http://schemas.microsoft.com/office/drawing/2014/main" id="{E271232C-996E-077B-8106-7C8DAA864116}"/>
                  </a:ext>
                </a:extLst>
              </p:cNvPr>
              <p:cNvSpPr txBox="1"/>
              <p:nvPr/>
            </p:nvSpPr>
            <p:spPr>
              <a:xfrm>
                <a:off x="767619" y="2724251"/>
                <a:ext cx="688241" cy="374070"/>
              </a:xfrm>
              <a:prstGeom prst="rect">
                <a:avLst/>
              </a:prstGeom>
              <a:noFill/>
            </p:spPr>
            <p:txBody>
              <a:bodyPr wrap="square" rtlCol="0">
                <a:spAutoFit/>
              </a:bodyPr>
              <a:lstStyle/>
              <a:p>
                <a:r>
                  <a:rPr lang="en-US" dirty="0">
                    <a:solidFill>
                      <a:schemeClr val="bg1"/>
                    </a:solidFill>
                  </a:rPr>
                  <a:t>90%</a:t>
                </a:r>
              </a:p>
            </p:txBody>
          </p:sp>
          <p:sp>
            <p:nvSpPr>
              <p:cNvPr id="267" name="TextBox 266">
                <a:extLst>
                  <a:ext uri="{FF2B5EF4-FFF2-40B4-BE49-F238E27FC236}">
                    <a16:creationId xmlns:a16="http://schemas.microsoft.com/office/drawing/2014/main" id="{3C508744-CFC4-13D1-D895-2D4B71AAB685}"/>
                  </a:ext>
                </a:extLst>
              </p:cNvPr>
              <p:cNvSpPr txBox="1"/>
              <p:nvPr/>
            </p:nvSpPr>
            <p:spPr>
              <a:xfrm>
                <a:off x="748978" y="2387932"/>
                <a:ext cx="840495" cy="374070"/>
              </a:xfrm>
              <a:prstGeom prst="rect">
                <a:avLst/>
              </a:prstGeom>
              <a:noFill/>
            </p:spPr>
            <p:txBody>
              <a:bodyPr wrap="square" rtlCol="0">
                <a:spAutoFit/>
              </a:bodyPr>
              <a:lstStyle/>
              <a:p>
                <a:r>
                  <a:rPr lang="en-US" dirty="0">
                    <a:solidFill>
                      <a:schemeClr val="bg1"/>
                    </a:solidFill>
                  </a:rPr>
                  <a:t>100%</a:t>
                </a:r>
              </a:p>
            </p:txBody>
          </p:sp>
          <p:sp>
            <p:nvSpPr>
              <p:cNvPr id="268" name="TextBox 267">
                <a:extLst>
                  <a:ext uri="{FF2B5EF4-FFF2-40B4-BE49-F238E27FC236}">
                    <a16:creationId xmlns:a16="http://schemas.microsoft.com/office/drawing/2014/main" id="{A9CC6943-41B6-FF8F-736A-7BCEF1B08482}"/>
                  </a:ext>
                </a:extLst>
              </p:cNvPr>
              <p:cNvSpPr txBox="1"/>
              <p:nvPr/>
            </p:nvSpPr>
            <p:spPr>
              <a:xfrm rot="16200000">
                <a:off x="-1542706" y="3964103"/>
                <a:ext cx="4047995" cy="24938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of Total Count Of Customers With Orange Months</a:t>
                </a:r>
              </a:p>
            </p:txBody>
          </p:sp>
          <p:sp>
            <p:nvSpPr>
              <p:cNvPr id="269" name="Rectangle 268">
                <a:extLst>
                  <a:ext uri="{FF2B5EF4-FFF2-40B4-BE49-F238E27FC236}">
                    <a16:creationId xmlns:a16="http://schemas.microsoft.com/office/drawing/2014/main" id="{B141E43F-3920-591C-DC14-E61F59E4B676}"/>
                  </a:ext>
                </a:extLst>
              </p:cNvPr>
              <p:cNvSpPr/>
              <p:nvPr/>
            </p:nvSpPr>
            <p:spPr>
              <a:xfrm>
                <a:off x="1465012" y="2803413"/>
                <a:ext cx="606304" cy="3309378"/>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7" name="Rectangle 286">
                <a:extLst>
                  <a:ext uri="{FF2B5EF4-FFF2-40B4-BE49-F238E27FC236}">
                    <a16:creationId xmlns:a16="http://schemas.microsoft.com/office/drawing/2014/main" id="{127A9BD6-1F05-C93D-C02F-1A277ED8419E}"/>
                  </a:ext>
                </a:extLst>
              </p:cNvPr>
              <p:cNvSpPr/>
              <p:nvPr/>
            </p:nvSpPr>
            <p:spPr>
              <a:xfrm>
                <a:off x="2080468" y="5885352"/>
                <a:ext cx="606304" cy="227439"/>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8" name="Rectangle 287">
                <a:extLst>
                  <a:ext uri="{FF2B5EF4-FFF2-40B4-BE49-F238E27FC236}">
                    <a16:creationId xmlns:a16="http://schemas.microsoft.com/office/drawing/2014/main" id="{0D3F305E-E924-D47D-80C8-872C3E9AB2C5}"/>
                  </a:ext>
                </a:extLst>
              </p:cNvPr>
              <p:cNvSpPr/>
              <p:nvPr/>
            </p:nvSpPr>
            <p:spPr>
              <a:xfrm>
                <a:off x="2709586" y="6009478"/>
                <a:ext cx="606304" cy="103313"/>
              </a:xfrm>
              <a:prstGeom prst="rect">
                <a:avLst/>
              </a:prstGeom>
              <a:noFill/>
              <a:ln w="571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53" name="TextBox 252">
              <a:extLst>
                <a:ext uri="{FF2B5EF4-FFF2-40B4-BE49-F238E27FC236}">
                  <a16:creationId xmlns:a16="http://schemas.microsoft.com/office/drawing/2014/main" id="{BF0FB94B-19AF-3123-1410-C5FF86B009E9}"/>
                </a:ext>
              </a:extLst>
            </p:cNvPr>
            <p:cNvSpPr txBox="1"/>
            <p:nvPr/>
          </p:nvSpPr>
          <p:spPr>
            <a:xfrm>
              <a:off x="1362031" y="2595367"/>
              <a:ext cx="84049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94.46%</a:t>
              </a:r>
            </a:p>
          </p:txBody>
        </p:sp>
        <p:sp>
          <p:nvSpPr>
            <p:cNvPr id="289" name="TextBox 288">
              <a:extLst>
                <a:ext uri="{FF2B5EF4-FFF2-40B4-BE49-F238E27FC236}">
                  <a16:creationId xmlns:a16="http://schemas.microsoft.com/office/drawing/2014/main" id="{5220EF72-5B57-F310-E98C-29084E9ED513}"/>
                </a:ext>
              </a:extLst>
            </p:cNvPr>
            <p:cNvSpPr txBox="1"/>
            <p:nvPr/>
          </p:nvSpPr>
          <p:spPr>
            <a:xfrm>
              <a:off x="2114666" y="5665913"/>
              <a:ext cx="84049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3.06%</a:t>
              </a:r>
            </a:p>
          </p:txBody>
        </p:sp>
        <p:sp>
          <p:nvSpPr>
            <p:cNvPr id="290" name="TextBox 289">
              <a:extLst>
                <a:ext uri="{FF2B5EF4-FFF2-40B4-BE49-F238E27FC236}">
                  <a16:creationId xmlns:a16="http://schemas.microsoft.com/office/drawing/2014/main" id="{7BF5F128-8CB0-103B-CFCB-14E32825FCF7}"/>
                </a:ext>
              </a:extLst>
            </p:cNvPr>
            <p:cNvSpPr txBox="1"/>
            <p:nvPr/>
          </p:nvSpPr>
          <p:spPr>
            <a:xfrm>
              <a:off x="2664503" y="5802106"/>
              <a:ext cx="84049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2.49%</a:t>
              </a:r>
            </a:p>
          </p:txBody>
        </p:sp>
        <p:sp>
          <p:nvSpPr>
            <p:cNvPr id="291" name="TextBox 290">
              <a:extLst>
                <a:ext uri="{FF2B5EF4-FFF2-40B4-BE49-F238E27FC236}">
                  <a16:creationId xmlns:a16="http://schemas.microsoft.com/office/drawing/2014/main" id="{426D80A9-DF21-F846-76F6-BF9FFAA9B99F}"/>
                </a:ext>
              </a:extLst>
            </p:cNvPr>
            <p:cNvSpPr txBox="1"/>
            <p:nvPr/>
          </p:nvSpPr>
          <p:spPr>
            <a:xfrm>
              <a:off x="1495730" y="6218228"/>
              <a:ext cx="84049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24</a:t>
              </a:r>
            </a:p>
          </p:txBody>
        </p:sp>
        <p:sp>
          <p:nvSpPr>
            <p:cNvPr id="314" name="TextBox 313">
              <a:extLst>
                <a:ext uri="{FF2B5EF4-FFF2-40B4-BE49-F238E27FC236}">
                  <a16:creationId xmlns:a16="http://schemas.microsoft.com/office/drawing/2014/main" id="{50E689FE-D5F0-430B-8413-69DCC3A43023}"/>
                </a:ext>
              </a:extLst>
            </p:cNvPr>
            <p:cNvSpPr txBox="1"/>
            <p:nvPr/>
          </p:nvSpPr>
          <p:spPr>
            <a:xfrm>
              <a:off x="2111177" y="6233241"/>
              <a:ext cx="84049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12</a:t>
              </a:r>
            </a:p>
          </p:txBody>
        </p:sp>
        <p:sp>
          <p:nvSpPr>
            <p:cNvPr id="315" name="TextBox 314">
              <a:extLst>
                <a:ext uri="{FF2B5EF4-FFF2-40B4-BE49-F238E27FC236}">
                  <a16:creationId xmlns:a16="http://schemas.microsoft.com/office/drawing/2014/main" id="{600B746E-7065-8092-5499-132FA71AE80D}"/>
                </a:ext>
              </a:extLst>
            </p:cNvPr>
            <p:cNvSpPr txBox="1"/>
            <p:nvPr/>
          </p:nvSpPr>
          <p:spPr>
            <a:xfrm>
              <a:off x="2758314" y="6233241"/>
              <a:ext cx="840495"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36</a:t>
              </a:r>
            </a:p>
          </p:txBody>
        </p:sp>
        <p:sp>
          <p:nvSpPr>
            <p:cNvPr id="316" name="TextBox 315">
              <a:extLst>
                <a:ext uri="{FF2B5EF4-FFF2-40B4-BE49-F238E27FC236}">
                  <a16:creationId xmlns:a16="http://schemas.microsoft.com/office/drawing/2014/main" id="{9D5694EE-347D-D709-870C-0330C6639588}"/>
                </a:ext>
              </a:extLst>
            </p:cNvPr>
            <p:cNvSpPr txBox="1"/>
            <p:nvPr/>
          </p:nvSpPr>
          <p:spPr>
            <a:xfrm>
              <a:off x="3427818" y="6233241"/>
              <a:ext cx="1256044"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Contract Type</a:t>
              </a:r>
            </a:p>
          </p:txBody>
        </p:sp>
      </p:grpSp>
      <p:sp>
        <p:nvSpPr>
          <p:cNvPr id="317" name="Rectangle 316">
            <a:extLst>
              <a:ext uri="{FF2B5EF4-FFF2-40B4-BE49-F238E27FC236}">
                <a16:creationId xmlns:a16="http://schemas.microsoft.com/office/drawing/2014/main" id="{A458215A-B934-0F26-3AB4-320BD4135135}"/>
              </a:ext>
            </a:extLst>
          </p:cNvPr>
          <p:cNvSpPr/>
          <p:nvPr/>
        </p:nvSpPr>
        <p:spPr>
          <a:xfrm>
            <a:off x="7265439" y="2861694"/>
            <a:ext cx="4672275" cy="249059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18A043B3-C0C8-A737-9C86-63DAF1135871}"/>
              </a:ext>
            </a:extLst>
          </p:cNvPr>
          <p:cNvSpPr/>
          <p:nvPr/>
        </p:nvSpPr>
        <p:spPr>
          <a:xfrm>
            <a:off x="7265439" y="5513957"/>
            <a:ext cx="4672275" cy="53346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8C69F1D-20BE-D9F4-6E90-FFDC6D369DC1}"/>
              </a:ext>
            </a:extLst>
          </p:cNvPr>
          <p:cNvSpPr txBox="1"/>
          <p:nvPr/>
        </p:nvSpPr>
        <p:spPr>
          <a:xfrm>
            <a:off x="7365591" y="2951633"/>
            <a:ext cx="4356590" cy="2400657"/>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Customers with 24 months contract type are having higher probability to churn</a:t>
            </a:r>
          </a:p>
        </p:txBody>
      </p:sp>
      <p:sp>
        <p:nvSpPr>
          <p:cNvPr id="11" name="TextBox 10">
            <a:extLst>
              <a:ext uri="{FF2B5EF4-FFF2-40B4-BE49-F238E27FC236}">
                <a16:creationId xmlns:a16="http://schemas.microsoft.com/office/drawing/2014/main" id="{6B0B03B7-67D2-2DFD-E7A0-7C0901612FBA}"/>
              </a:ext>
            </a:extLst>
          </p:cNvPr>
          <p:cNvSpPr txBox="1"/>
          <p:nvPr/>
        </p:nvSpPr>
        <p:spPr>
          <a:xfrm>
            <a:off x="8660072" y="5537927"/>
            <a:ext cx="1913675" cy="477054"/>
          </a:xfrm>
          <a:prstGeom prst="rect">
            <a:avLst/>
          </a:prstGeom>
          <a:noFill/>
        </p:spPr>
        <p:txBody>
          <a:bodyPr wrap="square" rtlCol="0">
            <a:spAutoFit/>
          </a:bodyPr>
          <a:lstStyle/>
          <a:p>
            <a:r>
              <a:rPr lang="en-US" sz="2500" dirty="0">
                <a:solidFill>
                  <a:schemeClr val="bg1"/>
                </a:solidFill>
                <a:latin typeface="Swis721 Blk BT" panose="020B0904030502020204" pitchFamily="34" charset="0"/>
              </a:rPr>
              <a:t>CORRECT</a:t>
            </a:r>
          </a:p>
        </p:txBody>
      </p:sp>
    </p:spTree>
    <p:extLst>
      <p:ext uri="{BB962C8B-B14F-4D97-AF65-F5344CB8AC3E}">
        <p14:creationId xmlns:p14="http://schemas.microsoft.com/office/powerpoint/2010/main" val="4261033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365732" y="1551511"/>
            <a:ext cx="2899708"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HYPOTHESIS</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grpSp>
        <p:nvGrpSpPr>
          <p:cNvPr id="6" name="Group 5">
            <a:extLst>
              <a:ext uri="{FF2B5EF4-FFF2-40B4-BE49-F238E27FC236}">
                <a16:creationId xmlns:a16="http://schemas.microsoft.com/office/drawing/2014/main" id="{631B5428-EEB9-3FDA-9202-C8FB03389EAB}"/>
              </a:ext>
            </a:extLst>
          </p:cNvPr>
          <p:cNvGrpSpPr/>
          <p:nvPr/>
        </p:nvGrpSpPr>
        <p:grpSpPr>
          <a:xfrm>
            <a:off x="9421816" y="557643"/>
            <a:ext cx="2690964" cy="2017697"/>
            <a:chOff x="6799783" y="161975"/>
            <a:chExt cx="2690964" cy="2017697"/>
          </a:xfrm>
        </p:grpSpPr>
        <p:sp>
          <p:nvSpPr>
            <p:cNvPr id="2" name="Oval 1">
              <a:extLst>
                <a:ext uri="{FF2B5EF4-FFF2-40B4-BE49-F238E27FC236}">
                  <a16:creationId xmlns:a16="http://schemas.microsoft.com/office/drawing/2014/main" id="{79B58590-CF5B-EAD0-04CC-913F2C7D7E49}"/>
                </a:ext>
              </a:extLst>
            </p:cNvPr>
            <p:cNvSpPr/>
            <p:nvPr/>
          </p:nvSpPr>
          <p:spPr>
            <a:xfrm>
              <a:off x="7082451" y="161975"/>
              <a:ext cx="2017697" cy="2017697"/>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A6B1A5-92E5-D6C2-B64C-7735A7090D88}"/>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6799783" y="414906"/>
              <a:ext cx="2690964" cy="1312666"/>
            </a:xfrm>
            <a:prstGeom prst="rect">
              <a:avLst/>
            </a:prstGeom>
          </p:spPr>
        </p:pic>
      </p:grpSp>
      <p:sp>
        <p:nvSpPr>
          <p:cNvPr id="4" name="TextBox 3">
            <a:extLst>
              <a:ext uri="{FF2B5EF4-FFF2-40B4-BE49-F238E27FC236}">
                <a16:creationId xmlns:a16="http://schemas.microsoft.com/office/drawing/2014/main" id="{9F4E0FDB-8C59-9DC6-E2EA-CBFC4D7F2107}"/>
              </a:ext>
            </a:extLst>
          </p:cNvPr>
          <p:cNvSpPr txBox="1"/>
          <p:nvPr/>
        </p:nvSpPr>
        <p:spPr>
          <a:xfrm>
            <a:off x="10295777" y="-27132"/>
            <a:ext cx="781399" cy="1169551"/>
          </a:xfrm>
          <a:prstGeom prst="rect">
            <a:avLst/>
          </a:prstGeom>
          <a:noFill/>
        </p:spPr>
        <p:txBody>
          <a:bodyPr wrap="square" rtlCol="0">
            <a:spAutoFit/>
          </a:bodyPr>
          <a:lstStyle/>
          <a:p>
            <a:r>
              <a:rPr lang="en-US" sz="7000" dirty="0">
                <a:latin typeface="Swis721 Blk BT" panose="020B0904030502020204" pitchFamily="34" charset="0"/>
              </a:rPr>
              <a:t>7</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53</a:t>
            </a:fld>
            <a:endParaRPr lang="en-US"/>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6794ACF7-1789-D8DE-CE7B-D40E5DAF4552}"/>
              </a:ext>
            </a:extLst>
          </p:cNvPr>
          <p:cNvSpPr txBox="1"/>
          <p:nvPr/>
        </p:nvSpPr>
        <p:spPr>
          <a:xfrm>
            <a:off x="3749572" y="2128176"/>
            <a:ext cx="4224389" cy="923330"/>
          </a:xfrm>
          <a:prstGeom prst="rect">
            <a:avLst/>
          </a:prstGeom>
          <a:noFill/>
        </p:spPr>
        <p:txBody>
          <a:bodyPr wrap="square" rtlCol="0">
            <a:spAutoFit/>
          </a:bodyPr>
          <a:lstStyle/>
          <a:p>
            <a:pPr algn="ctr"/>
            <a:r>
              <a:rPr lang="en-US" dirty="0">
                <a:solidFill>
                  <a:schemeClr val="bg1"/>
                </a:solidFill>
                <a:latin typeface="Swis721 Blk BT" panose="020B0904030502020204" pitchFamily="34" charset="0"/>
              </a:rPr>
              <a:t>Churned Customers With Respect To Their Month Consumption</a:t>
            </a:r>
          </a:p>
        </p:txBody>
      </p:sp>
      <p:grpSp>
        <p:nvGrpSpPr>
          <p:cNvPr id="120" name="Group 119">
            <a:extLst>
              <a:ext uri="{FF2B5EF4-FFF2-40B4-BE49-F238E27FC236}">
                <a16:creationId xmlns:a16="http://schemas.microsoft.com/office/drawing/2014/main" id="{98B24D3A-449E-7337-ED7A-4952BA6C3485}"/>
              </a:ext>
            </a:extLst>
          </p:cNvPr>
          <p:cNvGrpSpPr/>
          <p:nvPr/>
        </p:nvGrpSpPr>
        <p:grpSpPr>
          <a:xfrm>
            <a:off x="142965" y="1848810"/>
            <a:ext cx="12231364" cy="4972177"/>
            <a:chOff x="-111207" y="2357382"/>
            <a:chExt cx="12231364" cy="4972177"/>
          </a:xfrm>
        </p:grpSpPr>
        <p:sp>
          <p:nvSpPr>
            <p:cNvPr id="121" name="TextBox 120">
              <a:extLst>
                <a:ext uri="{FF2B5EF4-FFF2-40B4-BE49-F238E27FC236}">
                  <a16:creationId xmlns:a16="http://schemas.microsoft.com/office/drawing/2014/main" id="{5F793B9C-8760-C932-DC7C-09DF221F43E9}"/>
                </a:ext>
              </a:extLst>
            </p:cNvPr>
            <p:cNvSpPr txBox="1"/>
            <p:nvPr/>
          </p:nvSpPr>
          <p:spPr>
            <a:xfrm>
              <a:off x="207193" y="6566358"/>
              <a:ext cx="555336" cy="246221"/>
            </a:xfrm>
            <a:prstGeom prst="rect">
              <a:avLst/>
            </a:prstGeom>
            <a:noFill/>
          </p:spPr>
          <p:txBody>
            <a:bodyPr wrap="square" rtlCol="0">
              <a:spAutoFit/>
            </a:bodyPr>
            <a:lstStyle/>
            <a:p>
              <a:r>
                <a:rPr lang="en-US" sz="1000" dirty="0">
                  <a:solidFill>
                    <a:schemeClr val="bg1"/>
                  </a:solidFill>
                </a:rPr>
                <a:t>0</a:t>
              </a:r>
            </a:p>
          </p:txBody>
        </p:sp>
        <p:sp>
          <p:nvSpPr>
            <p:cNvPr id="122" name="TextBox 121">
              <a:extLst>
                <a:ext uri="{FF2B5EF4-FFF2-40B4-BE49-F238E27FC236}">
                  <a16:creationId xmlns:a16="http://schemas.microsoft.com/office/drawing/2014/main" id="{A3E82502-FB0C-3D8F-A233-77D3A0B042FD}"/>
                </a:ext>
              </a:extLst>
            </p:cNvPr>
            <p:cNvSpPr txBox="1"/>
            <p:nvPr/>
          </p:nvSpPr>
          <p:spPr>
            <a:xfrm>
              <a:off x="162381" y="6122638"/>
              <a:ext cx="644961" cy="246221"/>
            </a:xfrm>
            <a:prstGeom prst="rect">
              <a:avLst/>
            </a:prstGeom>
            <a:noFill/>
          </p:spPr>
          <p:txBody>
            <a:bodyPr wrap="square" rtlCol="0">
              <a:spAutoFit/>
            </a:bodyPr>
            <a:lstStyle/>
            <a:p>
              <a:r>
                <a:rPr lang="en-US" sz="1000" dirty="0">
                  <a:solidFill>
                    <a:schemeClr val="bg1"/>
                  </a:solidFill>
                </a:rPr>
                <a:t>20</a:t>
              </a:r>
            </a:p>
          </p:txBody>
        </p:sp>
        <p:sp>
          <p:nvSpPr>
            <p:cNvPr id="123" name="TextBox 122">
              <a:extLst>
                <a:ext uri="{FF2B5EF4-FFF2-40B4-BE49-F238E27FC236}">
                  <a16:creationId xmlns:a16="http://schemas.microsoft.com/office/drawing/2014/main" id="{2933D790-C4C7-F704-DE21-D759DDE22589}"/>
                </a:ext>
              </a:extLst>
            </p:cNvPr>
            <p:cNvSpPr txBox="1"/>
            <p:nvPr/>
          </p:nvSpPr>
          <p:spPr>
            <a:xfrm>
              <a:off x="160170" y="5671218"/>
              <a:ext cx="724629" cy="246221"/>
            </a:xfrm>
            <a:prstGeom prst="rect">
              <a:avLst/>
            </a:prstGeom>
            <a:noFill/>
          </p:spPr>
          <p:txBody>
            <a:bodyPr wrap="square" rtlCol="0">
              <a:spAutoFit/>
            </a:bodyPr>
            <a:lstStyle/>
            <a:p>
              <a:r>
                <a:rPr lang="en-US" sz="1000" dirty="0">
                  <a:solidFill>
                    <a:schemeClr val="bg1"/>
                  </a:solidFill>
                </a:rPr>
                <a:t>40</a:t>
              </a:r>
            </a:p>
          </p:txBody>
        </p:sp>
        <p:sp>
          <p:nvSpPr>
            <p:cNvPr id="124" name="TextBox 123">
              <a:extLst>
                <a:ext uri="{FF2B5EF4-FFF2-40B4-BE49-F238E27FC236}">
                  <a16:creationId xmlns:a16="http://schemas.microsoft.com/office/drawing/2014/main" id="{F3EB7C75-DC12-3D53-F330-8B6D33B3E53A}"/>
                </a:ext>
              </a:extLst>
            </p:cNvPr>
            <p:cNvSpPr txBox="1"/>
            <p:nvPr/>
          </p:nvSpPr>
          <p:spPr>
            <a:xfrm>
              <a:off x="141707" y="5171144"/>
              <a:ext cx="688241" cy="246221"/>
            </a:xfrm>
            <a:prstGeom prst="rect">
              <a:avLst/>
            </a:prstGeom>
            <a:noFill/>
          </p:spPr>
          <p:txBody>
            <a:bodyPr wrap="square" rtlCol="0">
              <a:spAutoFit/>
            </a:bodyPr>
            <a:lstStyle/>
            <a:p>
              <a:r>
                <a:rPr lang="en-US" sz="1000" dirty="0">
                  <a:solidFill>
                    <a:schemeClr val="bg1"/>
                  </a:solidFill>
                </a:rPr>
                <a:t>60</a:t>
              </a:r>
            </a:p>
          </p:txBody>
        </p:sp>
        <p:sp>
          <p:nvSpPr>
            <p:cNvPr id="125" name="TextBox 124">
              <a:extLst>
                <a:ext uri="{FF2B5EF4-FFF2-40B4-BE49-F238E27FC236}">
                  <a16:creationId xmlns:a16="http://schemas.microsoft.com/office/drawing/2014/main" id="{CC898892-E8CA-67E1-D4F6-1211478F8B56}"/>
                </a:ext>
              </a:extLst>
            </p:cNvPr>
            <p:cNvSpPr txBox="1"/>
            <p:nvPr/>
          </p:nvSpPr>
          <p:spPr>
            <a:xfrm>
              <a:off x="126673" y="4671286"/>
              <a:ext cx="688241" cy="246221"/>
            </a:xfrm>
            <a:prstGeom prst="rect">
              <a:avLst/>
            </a:prstGeom>
            <a:noFill/>
          </p:spPr>
          <p:txBody>
            <a:bodyPr wrap="square" rtlCol="0">
              <a:spAutoFit/>
            </a:bodyPr>
            <a:lstStyle/>
            <a:p>
              <a:r>
                <a:rPr lang="en-US" sz="1000" dirty="0">
                  <a:solidFill>
                    <a:schemeClr val="bg1"/>
                  </a:solidFill>
                </a:rPr>
                <a:t>80</a:t>
              </a:r>
            </a:p>
          </p:txBody>
        </p:sp>
        <p:sp>
          <p:nvSpPr>
            <p:cNvPr id="126" name="TextBox 125">
              <a:extLst>
                <a:ext uri="{FF2B5EF4-FFF2-40B4-BE49-F238E27FC236}">
                  <a16:creationId xmlns:a16="http://schemas.microsoft.com/office/drawing/2014/main" id="{8AF9DF33-8FF5-E35E-E0E3-0FD5149D9F71}"/>
                </a:ext>
              </a:extLst>
            </p:cNvPr>
            <p:cNvSpPr txBox="1"/>
            <p:nvPr/>
          </p:nvSpPr>
          <p:spPr>
            <a:xfrm>
              <a:off x="103188" y="4217879"/>
              <a:ext cx="688241" cy="246221"/>
            </a:xfrm>
            <a:prstGeom prst="rect">
              <a:avLst/>
            </a:prstGeom>
            <a:noFill/>
          </p:spPr>
          <p:txBody>
            <a:bodyPr wrap="square" rtlCol="0">
              <a:spAutoFit/>
            </a:bodyPr>
            <a:lstStyle/>
            <a:p>
              <a:r>
                <a:rPr lang="en-US" sz="1000" dirty="0">
                  <a:solidFill>
                    <a:schemeClr val="bg1"/>
                  </a:solidFill>
                </a:rPr>
                <a:t>100</a:t>
              </a:r>
            </a:p>
          </p:txBody>
        </p:sp>
        <p:sp>
          <p:nvSpPr>
            <p:cNvPr id="127" name="TextBox 126">
              <a:extLst>
                <a:ext uri="{FF2B5EF4-FFF2-40B4-BE49-F238E27FC236}">
                  <a16:creationId xmlns:a16="http://schemas.microsoft.com/office/drawing/2014/main" id="{278E702F-F019-7ABC-58A6-AC70A7B42111}"/>
                </a:ext>
              </a:extLst>
            </p:cNvPr>
            <p:cNvSpPr txBox="1"/>
            <p:nvPr/>
          </p:nvSpPr>
          <p:spPr>
            <a:xfrm>
              <a:off x="103188" y="3794833"/>
              <a:ext cx="644961" cy="246221"/>
            </a:xfrm>
            <a:prstGeom prst="rect">
              <a:avLst/>
            </a:prstGeom>
            <a:noFill/>
          </p:spPr>
          <p:txBody>
            <a:bodyPr wrap="square" rtlCol="0">
              <a:spAutoFit/>
            </a:bodyPr>
            <a:lstStyle/>
            <a:p>
              <a:r>
                <a:rPr lang="en-US" sz="1000" dirty="0">
                  <a:solidFill>
                    <a:schemeClr val="bg1"/>
                  </a:solidFill>
                </a:rPr>
                <a:t>120</a:t>
              </a:r>
            </a:p>
          </p:txBody>
        </p:sp>
        <p:sp>
          <p:nvSpPr>
            <p:cNvPr id="128" name="TextBox 127">
              <a:extLst>
                <a:ext uri="{FF2B5EF4-FFF2-40B4-BE49-F238E27FC236}">
                  <a16:creationId xmlns:a16="http://schemas.microsoft.com/office/drawing/2014/main" id="{A922CE81-BDD9-CA54-7766-96F2D4BCD5AD}"/>
                </a:ext>
              </a:extLst>
            </p:cNvPr>
            <p:cNvSpPr txBox="1"/>
            <p:nvPr/>
          </p:nvSpPr>
          <p:spPr>
            <a:xfrm>
              <a:off x="105319" y="3340712"/>
              <a:ext cx="724629" cy="246221"/>
            </a:xfrm>
            <a:prstGeom prst="rect">
              <a:avLst/>
            </a:prstGeom>
            <a:noFill/>
          </p:spPr>
          <p:txBody>
            <a:bodyPr wrap="square" rtlCol="0">
              <a:spAutoFit/>
            </a:bodyPr>
            <a:lstStyle/>
            <a:p>
              <a:r>
                <a:rPr lang="en-US" sz="1000" dirty="0">
                  <a:solidFill>
                    <a:schemeClr val="bg1"/>
                  </a:solidFill>
                </a:rPr>
                <a:t>140</a:t>
              </a:r>
            </a:p>
          </p:txBody>
        </p:sp>
        <p:sp>
          <p:nvSpPr>
            <p:cNvPr id="129" name="TextBox 128">
              <a:extLst>
                <a:ext uri="{FF2B5EF4-FFF2-40B4-BE49-F238E27FC236}">
                  <a16:creationId xmlns:a16="http://schemas.microsoft.com/office/drawing/2014/main" id="{7A74C89A-0FCE-229E-7E21-18BCA73F3A1A}"/>
                </a:ext>
              </a:extLst>
            </p:cNvPr>
            <p:cNvSpPr txBox="1"/>
            <p:nvPr/>
          </p:nvSpPr>
          <p:spPr>
            <a:xfrm>
              <a:off x="106358" y="2913152"/>
              <a:ext cx="688241" cy="246221"/>
            </a:xfrm>
            <a:prstGeom prst="rect">
              <a:avLst/>
            </a:prstGeom>
            <a:noFill/>
          </p:spPr>
          <p:txBody>
            <a:bodyPr wrap="square" rtlCol="0">
              <a:spAutoFit/>
            </a:bodyPr>
            <a:lstStyle/>
            <a:p>
              <a:r>
                <a:rPr lang="en-US" sz="1000" dirty="0">
                  <a:solidFill>
                    <a:schemeClr val="bg1"/>
                  </a:solidFill>
                </a:rPr>
                <a:t>160</a:t>
              </a:r>
            </a:p>
          </p:txBody>
        </p:sp>
        <p:sp>
          <p:nvSpPr>
            <p:cNvPr id="130" name="TextBox 129">
              <a:extLst>
                <a:ext uri="{FF2B5EF4-FFF2-40B4-BE49-F238E27FC236}">
                  <a16:creationId xmlns:a16="http://schemas.microsoft.com/office/drawing/2014/main" id="{CA38033B-F6E5-1122-CD08-4322D2CC2CC0}"/>
                </a:ext>
              </a:extLst>
            </p:cNvPr>
            <p:cNvSpPr txBox="1"/>
            <p:nvPr/>
          </p:nvSpPr>
          <p:spPr>
            <a:xfrm>
              <a:off x="105319" y="2470935"/>
              <a:ext cx="688241" cy="246221"/>
            </a:xfrm>
            <a:prstGeom prst="rect">
              <a:avLst/>
            </a:prstGeom>
            <a:noFill/>
          </p:spPr>
          <p:txBody>
            <a:bodyPr wrap="square" rtlCol="0">
              <a:spAutoFit/>
            </a:bodyPr>
            <a:lstStyle/>
            <a:p>
              <a:r>
                <a:rPr lang="en-US" sz="1000" dirty="0">
                  <a:solidFill>
                    <a:schemeClr val="bg1"/>
                  </a:solidFill>
                </a:rPr>
                <a:t>180</a:t>
              </a:r>
            </a:p>
          </p:txBody>
        </p:sp>
        <p:sp>
          <p:nvSpPr>
            <p:cNvPr id="132" name="TextBox 131">
              <a:extLst>
                <a:ext uri="{FF2B5EF4-FFF2-40B4-BE49-F238E27FC236}">
                  <a16:creationId xmlns:a16="http://schemas.microsoft.com/office/drawing/2014/main" id="{B85204EE-105D-39D8-41C5-6AC7D8E7F63E}"/>
                </a:ext>
              </a:extLst>
            </p:cNvPr>
            <p:cNvSpPr txBox="1"/>
            <p:nvPr/>
          </p:nvSpPr>
          <p:spPr>
            <a:xfrm rot="16200000">
              <a:off x="-2010515" y="4615750"/>
              <a:ext cx="4047995" cy="24938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of Total Count Of Customers With Orange Months</a:t>
              </a:r>
            </a:p>
          </p:txBody>
        </p:sp>
        <p:sp>
          <p:nvSpPr>
            <p:cNvPr id="133" name="Rectangle 132">
              <a:extLst>
                <a:ext uri="{FF2B5EF4-FFF2-40B4-BE49-F238E27FC236}">
                  <a16:creationId xmlns:a16="http://schemas.microsoft.com/office/drawing/2014/main" id="{4C0EFD1A-25FD-2338-C9CD-32DA63F5FFB5}"/>
                </a:ext>
              </a:extLst>
            </p:cNvPr>
            <p:cNvSpPr/>
            <p:nvPr/>
          </p:nvSpPr>
          <p:spPr>
            <a:xfrm>
              <a:off x="492312" y="3211223"/>
              <a:ext cx="895078" cy="350753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2965C644-52BA-B509-B877-627E4AB214F1}"/>
                </a:ext>
              </a:extLst>
            </p:cNvPr>
            <p:cNvSpPr txBox="1"/>
            <p:nvPr/>
          </p:nvSpPr>
          <p:spPr>
            <a:xfrm>
              <a:off x="11127" y="6778002"/>
              <a:ext cx="872362" cy="246221"/>
            </a:xfrm>
            <a:prstGeom prst="rect">
              <a:avLst/>
            </a:prstGeom>
            <a:noFill/>
          </p:spPr>
          <p:txBody>
            <a:bodyPr wrap="square" rtlCol="0">
              <a:spAutoFit/>
            </a:bodyPr>
            <a:lstStyle/>
            <a:p>
              <a:pPr algn="ctr"/>
              <a:r>
                <a:rPr lang="en-US" sz="1000" dirty="0">
                  <a:solidFill>
                    <a:schemeClr val="bg1"/>
                  </a:solidFill>
                </a:rPr>
                <a:t>0</a:t>
              </a:r>
            </a:p>
          </p:txBody>
        </p:sp>
        <p:sp>
          <p:nvSpPr>
            <p:cNvPr id="147" name="TextBox 146">
              <a:extLst>
                <a:ext uri="{FF2B5EF4-FFF2-40B4-BE49-F238E27FC236}">
                  <a16:creationId xmlns:a16="http://schemas.microsoft.com/office/drawing/2014/main" id="{0472282C-DF14-D649-877B-9C725639C63B}"/>
                </a:ext>
              </a:extLst>
            </p:cNvPr>
            <p:cNvSpPr txBox="1"/>
            <p:nvPr/>
          </p:nvSpPr>
          <p:spPr>
            <a:xfrm>
              <a:off x="1199982" y="6769548"/>
              <a:ext cx="624366" cy="246221"/>
            </a:xfrm>
            <a:prstGeom prst="rect">
              <a:avLst/>
            </a:prstGeom>
            <a:noFill/>
          </p:spPr>
          <p:txBody>
            <a:bodyPr wrap="square" rtlCol="0">
              <a:spAutoFit/>
            </a:bodyPr>
            <a:lstStyle/>
            <a:p>
              <a:r>
                <a:rPr lang="en-US" sz="1000" dirty="0">
                  <a:solidFill>
                    <a:schemeClr val="bg1"/>
                  </a:solidFill>
                </a:rPr>
                <a:t>200</a:t>
              </a:r>
            </a:p>
          </p:txBody>
        </p:sp>
        <p:sp>
          <p:nvSpPr>
            <p:cNvPr id="149" name="TextBox 148">
              <a:extLst>
                <a:ext uri="{FF2B5EF4-FFF2-40B4-BE49-F238E27FC236}">
                  <a16:creationId xmlns:a16="http://schemas.microsoft.com/office/drawing/2014/main" id="{45D46DD6-EF09-3597-7CA0-BDAFAF713847}"/>
                </a:ext>
              </a:extLst>
            </p:cNvPr>
            <p:cNvSpPr txBox="1"/>
            <p:nvPr/>
          </p:nvSpPr>
          <p:spPr>
            <a:xfrm>
              <a:off x="1963339" y="6780186"/>
              <a:ext cx="625288" cy="246221"/>
            </a:xfrm>
            <a:prstGeom prst="rect">
              <a:avLst/>
            </a:prstGeom>
            <a:noFill/>
          </p:spPr>
          <p:txBody>
            <a:bodyPr wrap="square" rtlCol="0">
              <a:spAutoFit/>
            </a:bodyPr>
            <a:lstStyle/>
            <a:p>
              <a:r>
                <a:rPr lang="en-US" sz="1000" dirty="0">
                  <a:solidFill>
                    <a:schemeClr val="bg1"/>
                  </a:solidFill>
                </a:rPr>
                <a:t>400</a:t>
              </a:r>
            </a:p>
          </p:txBody>
        </p:sp>
        <p:sp>
          <p:nvSpPr>
            <p:cNvPr id="151" name="TextBox 150">
              <a:extLst>
                <a:ext uri="{FF2B5EF4-FFF2-40B4-BE49-F238E27FC236}">
                  <a16:creationId xmlns:a16="http://schemas.microsoft.com/office/drawing/2014/main" id="{F6AD6FD6-268E-BEAE-8CD0-E4194C540824}"/>
                </a:ext>
              </a:extLst>
            </p:cNvPr>
            <p:cNvSpPr txBox="1"/>
            <p:nvPr/>
          </p:nvSpPr>
          <p:spPr>
            <a:xfrm>
              <a:off x="2879270" y="6768039"/>
              <a:ext cx="816899" cy="246221"/>
            </a:xfrm>
            <a:prstGeom prst="rect">
              <a:avLst/>
            </a:prstGeom>
            <a:noFill/>
          </p:spPr>
          <p:txBody>
            <a:bodyPr wrap="square" rtlCol="0">
              <a:spAutoFit/>
            </a:bodyPr>
            <a:lstStyle/>
            <a:p>
              <a:r>
                <a:rPr lang="en-US" sz="1000" dirty="0">
                  <a:solidFill>
                    <a:schemeClr val="bg1"/>
                  </a:solidFill>
                </a:rPr>
                <a:t>600</a:t>
              </a:r>
            </a:p>
          </p:txBody>
        </p:sp>
        <p:sp>
          <p:nvSpPr>
            <p:cNvPr id="153" name="TextBox 152">
              <a:extLst>
                <a:ext uri="{FF2B5EF4-FFF2-40B4-BE49-F238E27FC236}">
                  <a16:creationId xmlns:a16="http://schemas.microsoft.com/office/drawing/2014/main" id="{2F38AB2A-AACE-81B5-CF8B-5D96ED792E7B}"/>
                </a:ext>
              </a:extLst>
            </p:cNvPr>
            <p:cNvSpPr txBox="1"/>
            <p:nvPr/>
          </p:nvSpPr>
          <p:spPr>
            <a:xfrm>
              <a:off x="647525" y="2898495"/>
              <a:ext cx="840495" cy="323165"/>
            </a:xfrm>
            <a:prstGeom prst="rect">
              <a:avLst/>
            </a:prstGeom>
            <a:noFill/>
          </p:spPr>
          <p:txBody>
            <a:bodyPr wrap="square" rtlCol="0">
              <a:spAutoFit/>
            </a:bodyPr>
            <a:lstStyle/>
            <a:p>
              <a:r>
                <a:rPr lang="en-US" sz="1500" dirty="0">
                  <a:solidFill>
                    <a:schemeClr val="bg1"/>
                  </a:solidFill>
                </a:rPr>
                <a:t>150</a:t>
              </a:r>
            </a:p>
          </p:txBody>
        </p:sp>
        <p:sp>
          <p:nvSpPr>
            <p:cNvPr id="160" name="TextBox 159">
              <a:extLst>
                <a:ext uri="{FF2B5EF4-FFF2-40B4-BE49-F238E27FC236}">
                  <a16:creationId xmlns:a16="http://schemas.microsoft.com/office/drawing/2014/main" id="{1BCE9E07-5A67-DE73-CC29-67BA12C7821D}"/>
                </a:ext>
              </a:extLst>
            </p:cNvPr>
            <p:cNvSpPr txBox="1"/>
            <p:nvPr/>
          </p:nvSpPr>
          <p:spPr>
            <a:xfrm>
              <a:off x="3589712" y="6768039"/>
              <a:ext cx="624366" cy="246221"/>
            </a:xfrm>
            <a:prstGeom prst="rect">
              <a:avLst/>
            </a:prstGeom>
            <a:noFill/>
          </p:spPr>
          <p:txBody>
            <a:bodyPr wrap="square" rtlCol="0">
              <a:spAutoFit/>
            </a:bodyPr>
            <a:lstStyle/>
            <a:p>
              <a:r>
                <a:rPr lang="en-US" sz="1000" dirty="0">
                  <a:solidFill>
                    <a:schemeClr val="bg1"/>
                  </a:solidFill>
                </a:rPr>
                <a:t>800</a:t>
              </a:r>
            </a:p>
          </p:txBody>
        </p:sp>
        <p:sp>
          <p:nvSpPr>
            <p:cNvPr id="162" name="TextBox 161">
              <a:extLst>
                <a:ext uri="{FF2B5EF4-FFF2-40B4-BE49-F238E27FC236}">
                  <a16:creationId xmlns:a16="http://schemas.microsoft.com/office/drawing/2014/main" id="{A6BCB9AF-EE93-9549-D056-D796B28D8542}"/>
                </a:ext>
              </a:extLst>
            </p:cNvPr>
            <p:cNvSpPr txBox="1"/>
            <p:nvPr/>
          </p:nvSpPr>
          <p:spPr>
            <a:xfrm>
              <a:off x="4302277" y="6778807"/>
              <a:ext cx="625288" cy="246221"/>
            </a:xfrm>
            <a:prstGeom prst="rect">
              <a:avLst/>
            </a:prstGeom>
            <a:noFill/>
          </p:spPr>
          <p:txBody>
            <a:bodyPr wrap="square" rtlCol="0">
              <a:spAutoFit/>
            </a:bodyPr>
            <a:lstStyle/>
            <a:p>
              <a:r>
                <a:rPr lang="en-US" sz="1000" dirty="0">
                  <a:solidFill>
                    <a:schemeClr val="bg1"/>
                  </a:solidFill>
                </a:rPr>
                <a:t>1000</a:t>
              </a:r>
            </a:p>
          </p:txBody>
        </p:sp>
        <p:sp>
          <p:nvSpPr>
            <p:cNvPr id="164" name="TextBox 163">
              <a:extLst>
                <a:ext uri="{FF2B5EF4-FFF2-40B4-BE49-F238E27FC236}">
                  <a16:creationId xmlns:a16="http://schemas.microsoft.com/office/drawing/2014/main" id="{684691F2-8328-9A2C-6415-5A8B5BC33B0E}"/>
                </a:ext>
              </a:extLst>
            </p:cNvPr>
            <p:cNvSpPr txBox="1"/>
            <p:nvPr/>
          </p:nvSpPr>
          <p:spPr>
            <a:xfrm>
              <a:off x="5220350" y="6768844"/>
              <a:ext cx="816899" cy="246221"/>
            </a:xfrm>
            <a:prstGeom prst="rect">
              <a:avLst/>
            </a:prstGeom>
            <a:noFill/>
          </p:spPr>
          <p:txBody>
            <a:bodyPr wrap="square" rtlCol="0">
              <a:spAutoFit/>
            </a:bodyPr>
            <a:lstStyle/>
            <a:p>
              <a:r>
                <a:rPr lang="en-US" sz="1000" dirty="0">
                  <a:solidFill>
                    <a:schemeClr val="bg1"/>
                  </a:solidFill>
                </a:rPr>
                <a:t>1200</a:t>
              </a:r>
            </a:p>
          </p:txBody>
        </p:sp>
        <p:sp>
          <p:nvSpPr>
            <p:cNvPr id="167" name="TextBox 166">
              <a:extLst>
                <a:ext uri="{FF2B5EF4-FFF2-40B4-BE49-F238E27FC236}">
                  <a16:creationId xmlns:a16="http://schemas.microsoft.com/office/drawing/2014/main" id="{7AC57D8F-8DF7-6D86-0F6E-1CCFF309BA70}"/>
                </a:ext>
              </a:extLst>
            </p:cNvPr>
            <p:cNvSpPr txBox="1"/>
            <p:nvPr/>
          </p:nvSpPr>
          <p:spPr>
            <a:xfrm>
              <a:off x="6190884" y="6769547"/>
              <a:ext cx="760353" cy="246221"/>
            </a:xfrm>
            <a:prstGeom prst="rect">
              <a:avLst/>
            </a:prstGeom>
            <a:noFill/>
          </p:spPr>
          <p:txBody>
            <a:bodyPr wrap="square" rtlCol="0">
              <a:spAutoFit/>
            </a:bodyPr>
            <a:lstStyle/>
            <a:p>
              <a:r>
                <a:rPr lang="en-US" sz="1000" dirty="0">
                  <a:solidFill>
                    <a:schemeClr val="bg1"/>
                  </a:solidFill>
                </a:rPr>
                <a:t>1400</a:t>
              </a:r>
            </a:p>
          </p:txBody>
        </p:sp>
        <p:sp>
          <p:nvSpPr>
            <p:cNvPr id="169" name="TextBox 168">
              <a:extLst>
                <a:ext uri="{FF2B5EF4-FFF2-40B4-BE49-F238E27FC236}">
                  <a16:creationId xmlns:a16="http://schemas.microsoft.com/office/drawing/2014/main" id="{52166F46-6446-6EB1-2D1F-DE8FFBE8BA24}"/>
                </a:ext>
              </a:extLst>
            </p:cNvPr>
            <p:cNvSpPr txBox="1"/>
            <p:nvPr/>
          </p:nvSpPr>
          <p:spPr>
            <a:xfrm>
              <a:off x="7104418" y="6772700"/>
              <a:ext cx="872362" cy="246221"/>
            </a:xfrm>
            <a:prstGeom prst="rect">
              <a:avLst/>
            </a:prstGeom>
            <a:noFill/>
          </p:spPr>
          <p:txBody>
            <a:bodyPr wrap="square" rtlCol="0">
              <a:spAutoFit/>
            </a:bodyPr>
            <a:lstStyle/>
            <a:p>
              <a:r>
                <a:rPr lang="en-US" sz="1000" dirty="0">
                  <a:solidFill>
                    <a:schemeClr val="bg1"/>
                  </a:solidFill>
                </a:rPr>
                <a:t>1600</a:t>
              </a:r>
            </a:p>
          </p:txBody>
        </p:sp>
        <p:sp>
          <p:nvSpPr>
            <p:cNvPr id="171" name="TextBox 170">
              <a:extLst>
                <a:ext uri="{FF2B5EF4-FFF2-40B4-BE49-F238E27FC236}">
                  <a16:creationId xmlns:a16="http://schemas.microsoft.com/office/drawing/2014/main" id="{733060CA-9A50-9A4F-874D-47CB3CF256B2}"/>
                </a:ext>
              </a:extLst>
            </p:cNvPr>
            <p:cNvSpPr txBox="1"/>
            <p:nvPr/>
          </p:nvSpPr>
          <p:spPr>
            <a:xfrm>
              <a:off x="7991577" y="6778002"/>
              <a:ext cx="760353" cy="246221"/>
            </a:xfrm>
            <a:prstGeom prst="rect">
              <a:avLst/>
            </a:prstGeom>
            <a:noFill/>
          </p:spPr>
          <p:txBody>
            <a:bodyPr wrap="square" rtlCol="0">
              <a:spAutoFit/>
            </a:bodyPr>
            <a:lstStyle/>
            <a:p>
              <a:r>
                <a:rPr lang="en-US" sz="1000" dirty="0">
                  <a:solidFill>
                    <a:schemeClr val="bg1"/>
                  </a:solidFill>
                </a:rPr>
                <a:t>1800</a:t>
              </a:r>
            </a:p>
          </p:txBody>
        </p:sp>
        <p:sp>
          <p:nvSpPr>
            <p:cNvPr id="173" name="TextBox 172">
              <a:extLst>
                <a:ext uri="{FF2B5EF4-FFF2-40B4-BE49-F238E27FC236}">
                  <a16:creationId xmlns:a16="http://schemas.microsoft.com/office/drawing/2014/main" id="{89A9810C-86F6-F10A-582D-5645E4C5FF84}"/>
                </a:ext>
              </a:extLst>
            </p:cNvPr>
            <p:cNvSpPr txBox="1"/>
            <p:nvPr/>
          </p:nvSpPr>
          <p:spPr>
            <a:xfrm>
              <a:off x="8910291" y="6771312"/>
              <a:ext cx="872362" cy="246221"/>
            </a:xfrm>
            <a:prstGeom prst="rect">
              <a:avLst/>
            </a:prstGeom>
            <a:noFill/>
          </p:spPr>
          <p:txBody>
            <a:bodyPr wrap="square" rtlCol="0">
              <a:spAutoFit/>
            </a:bodyPr>
            <a:lstStyle/>
            <a:p>
              <a:r>
                <a:rPr lang="en-US" sz="1000" dirty="0">
                  <a:solidFill>
                    <a:schemeClr val="bg1"/>
                  </a:solidFill>
                </a:rPr>
                <a:t>2000</a:t>
              </a:r>
            </a:p>
          </p:txBody>
        </p:sp>
        <p:sp>
          <p:nvSpPr>
            <p:cNvPr id="175" name="TextBox 174">
              <a:extLst>
                <a:ext uri="{FF2B5EF4-FFF2-40B4-BE49-F238E27FC236}">
                  <a16:creationId xmlns:a16="http://schemas.microsoft.com/office/drawing/2014/main" id="{3CA2057C-798F-3E60-2858-FABB3693DA76}"/>
                </a:ext>
              </a:extLst>
            </p:cNvPr>
            <p:cNvSpPr txBox="1"/>
            <p:nvPr/>
          </p:nvSpPr>
          <p:spPr>
            <a:xfrm>
              <a:off x="9612212" y="6769546"/>
              <a:ext cx="488842" cy="246221"/>
            </a:xfrm>
            <a:prstGeom prst="rect">
              <a:avLst/>
            </a:prstGeom>
            <a:noFill/>
          </p:spPr>
          <p:txBody>
            <a:bodyPr wrap="square" rtlCol="0">
              <a:spAutoFit/>
            </a:bodyPr>
            <a:lstStyle/>
            <a:p>
              <a:r>
                <a:rPr lang="en-US" sz="1000" dirty="0">
                  <a:solidFill>
                    <a:schemeClr val="bg1"/>
                  </a:solidFill>
                </a:rPr>
                <a:t>2200</a:t>
              </a:r>
            </a:p>
          </p:txBody>
        </p:sp>
        <p:sp>
          <p:nvSpPr>
            <p:cNvPr id="177" name="TextBox 176">
              <a:extLst>
                <a:ext uri="{FF2B5EF4-FFF2-40B4-BE49-F238E27FC236}">
                  <a16:creationId xmlns:a16="http://schemas.microsoft.com/office/drawing/2014/main" id="{7E8674B7-D567-9062-F6EE-D33EAF461074}"/>
                </a:ext>
              </a:extLst>
            </p:cNvPr>
            <p:cNvSpPr txBox="1"/>
            <p:nvPr/>
          </p:nvSpPr>
          <p:spPr>
            <a:xfrm>
              <a:off x="10359272" y="6771312"/>
              <a:ext cx="625288" cy="246221"/>
            </a:xfrm>
            <a:prstGeom prst="rect">
              <a:avLst/>
            </a:prstGeom>
            <a:noFill/>
          </p:spPr>
          <p:txBody>
            <a:bodyPr wrap="square" rtlCol="0">
              <a:spAutoFit/>
            </a:bodyPr>
            <a:lstStyle/>
            <a:p>
              <a:r>
                <a:rPr lang="en-US" sz="1000" dirty="0">
                  <a:solidFill>
                    <a:schemeClr val="bg1"/>
                  </a:solidFill>
                </a:rPr>
                <a:t>2400</a:t>
              </a:r>
            </a:p>
          </p:txBody>
        </p:sp>
        <p:sp>
          <p:nvSpPr>
            <p:cNvPr id="178" name="TextBox 177">
              <a:extLst>
                <a:ext uri="{FF2B5EF4-FFF2-40B4-BE49-F238E27FC236}">
                  <a16:creationId xmlns:a16="http://schemas.microsoft.com/office/drawing/2014/main" id="{9D1AAB39-D43B-4270-8453-287B74DEDB19}"/>
                </a:ext>
              </a:extLst>
            </p:cNvPr>
            <p:cNvSpPr txBox="1"/>
            <p:nvPr/>
          </p:nvSpPr>
          <p:spPr>
            <a:xfrm>
              <a:off x="11247795" y="6764763"/>
              <a:ext cx="872362" cy="246221"/>
            </a:xfrm>
            <a:prstGeom prst="rect">
              <a:avLst/>
            </a:prstGeom>
            <a:noFill/>
          </p:spPr>
          <p:txBody>
            <a:bodyPr wrap="square" rtlCol="0">
              <a:spAutoFit/>
            </a:bodyPr>
            <a:lstStyle/>
            <a:p>
              <a:r>
                <a:rPr lang="en-US" sz="1000" dirty="0">
                  <a:solidFill>
                    <a:schemeClr val="bg1"/>
                  </a:solidFill>
                </a:rPr>
                <a:t>2600</a:t>
              </a:r>
            </a:p>
          </p:txBody>
        </p:sp>
        <p:sp>
          <p:nvSpPr>
            <p:cNvPr id="190" name="Rectangle 189">
              <a:extLst>
                <a:ext uri="{FF2B5EF4-FFF2-40B4-BE49-F238E27FC236}">
                  <a16:creationId xmlns:a16="http://schemas.microsoft.com/office/drawing/2014/main" id="{20572623-DA0E-FD54-1C99-27F63962AB61}"/>
                </a:ext>
              </a:extLst>
            </p:cNvPr>
            <p:cNvSpPr/>
            <p:nvPr/>
          </p:nvSpPr>
          <p:spPr>
            <a:xfrm>
              <a:off x="1387915" y="2716692"/>
              <a:ext cx="911048" cy="400206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766B7794-6F38-524B-E854-DACDC81A5E00}"/>
                </a:ext>
              </a:extLst>
            </p:cNvPr>
            <p:cNvSpPr/>
            <p:nvPr/>
          </p:nvSpPr>
          <p:spPr>
            <a:xfrm>
              <a:off x="2302526" y="4141520"/>
              <a:ext cx="945163" cy="257724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2" name="Rectangle 191">
              <a:extLst>
                <a:ext uri="{FF2B5EF4-FFF2-40B4-BE49-F238E27FC236}">
                  <a16:creationId xmlns:a16="http://schemas.microsoft.com/office/drawing/2014/main" id="{597D7442-517D-4DD3-7B9A-3B0F32A79709}"/>
                </a:ext>
              </a:extLst>
            </p:cNvPr>
            <p:cNvSpPr/>
            <p:nvPr/>
          </p:nvSpPr>
          <p:spPr>
            <a:xfrm>
              <a:off x="3244390" y="5406095"/>
              <a:ext cx="816900" cy="1312666"/>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CFA41977-F1BF-342D-B06E-40CBC8CFFCD8}"/>
                </a:ext>
              </a:extLst>
            </p:cNvPr>
            <p:cNvSpPr/>
            <p:nvPr/>
          </p:nvSpPr>
          <p:spPr>
            <a:xfrm>
              <a:off x="4056851" y="6297919"/>
              <a:ext cx="945163" cy="42084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4AFE6949-22C3-8E4C-1C0B-F3ADCED542B4}"/>
                </a:ext>
              </a:extLst>
            </p:cNvPr>
            <p:cNvSpPr/>
            <p:nvPr/>
          </p:nvSpPr>
          <p:spPr>
            <a:xfrm>
              <a:off x="5006932" y="6472542"/>
              <a:ext cx="948947" cy="24609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5" name="Rectangle 194">
              <a:extLst>
                <a:ext uri="{FF2B5EF4-FFF2-40B4-BE49-F238E27FC236}">
                  <a16:creationId xmlns:a16="http://schemas.microsoft.com/office/drawing/2014/main" id="{D942A29A-8597-F203-1C6D-7F8C7750EC0C}"/>
                </a:ext>
              </a:extLst>
            </p:cNvPr>
            <p:cNvSpPr/>
            <p:nvPr/>
          </p:nvSpPr>
          <p:spPr>
            <a:xfrm>
              <a:off x="5961332" y="6568644"/>
              <a:ext cx="949417" cy="150116"/>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291AB04F-018D-F592-A474-B8CAB4E43AC6}"/>
                </a:ext>
              </a:extLst>
            </p:cNvPr>
            <p:cNvSpPr/>
            <p:nvPr/>
          </p:nvSpPr>
          <p:spPr>
            <a:xfrm>
              <a:off x="6916959" y="6507366"/>
              <a:ext cx="949417" cy="211394"/>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ABBB390E-8FF0-FB31-62E2-2C37D6E354C7}"/>
                </a:ext>
              </a:extLst>
            </p:cNvPr>
            <p:cNvSpPr/>
            <p:nvPr/>
          </p:nvSpPr>
          <p:spPr>
            <a:xfrm>
              <a:off x="7865812" y="6568644"/>
              <a:ext cx="948658" cy="149996"/>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BE56B30C-DE02-0435-8526-5213B962227F}"/>
                </a:ext>
              </a:extLst>
            </p:cNvPr>
            <p:cNvSpPr/>
            <p:nvPr/>
          </p:nvSpPr>
          <p:spPr>
            <a:xfrm>
              <a:off x="8810014" y="6673041"/>
              <a:ext cx="949417" cy="4571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5" name="Rectangle 234">
              <a:extLst>
                <a:ext uri="{FF2B5EF4-FFF2-40B4-BE49-F238E27FC236}">
                  <a16:creationId xmlns:a16="http://schemas.microsoft.com/office/drawing/2014/main" id="{5620C9A0-A619-C250-B896-CEBDD85FC9AF}"/>
                </a:ext>
              </a:extLst>
            </p:cNvPr>
            <p:cNvSpPr/>
            <p:nvPr/>
          </p:nvSpPr>
          <p:spPr>
            <a:xfrm>
              <a:off x="9773786" y="6672921"/>
              <a:ext cx="949417" cy="4571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6" name="Rectangle 235">
              <a:extLst>
                <a:ext uri="{FF2B5EF4-FFF2-40B4-BE49-F238E27FC236}">
                  <a16:creationId xmlns:a16="http://schemas.microsoft.com/office/drawing/2014/main" id="{46FCA460-D4D2-2AAC-8DF9-63670BC64336}"/>
                </a:ext>
              </a:extLst>
            </p:cNvPr>
            <p:cNvSpPr/>
            <p:nvPr/>
          </p:nvSpPr>
          <p:spPr>
            <a:xfrm>
              <a:off x="10740494" y="6673270"/>
              <a:ext cx="949417" cy="4571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8" name="TextBox 237">
              <a:extLst>
                <a:ext uri="{FF2B5EF4-FFF2-40B4-BE49-F238E27FC236}">
                  <a16:creationId xmlns:a16="http://schemas.microsoft.com/office/drawing/2014/main" id="{B7D2144A-3D90-8D68-89CD-86A918781D0A}"/>
                </a:ext>
              </a:extLst>
            </p:cNvPr>
            <p:cNvSpPr txBox="1"/>
            <p:nvPr/>
          </p:nvSpPr>
          <p:spPr>
            <a:xfrm>
              <a:off x="1616561" y="2357382"/>
              <a:ext cx="840495" cy="323165"/>
            </a:xfrm>
            <a:prstGeom prst="rect">
              <a:avLst/>
            </a:prstGeom>
            <a:noFill/>
          </p:spPr>
          <p:txBody>
            <a:bodyPr wrap="square" rtlCol="0">
              <a:spAutoFit/>
            </a:bodyPr>
            <a:lstStyle/>
            <a:p>
              <a:r>
                <a:rPr lang="en-US" sz="1500" dirty="0">
                  <a:solidFill>
                    <a:schemeClr val="bg1"/>
                  </a:solidFill>
                </a:rPr>
                <a:t>178</a:t>
              </a:r>
            </a:p>
          </p:txBody>
        </p:sp>
        <p:sp>
          <p:nvSpPr>
            <p:cNvPr id="239" name="TextBox 238">
              <a:extLst>
                <a:ext uri="{FF2B5EF4-FFF2-40B4-BE49-F238E27FC236}">
                  <a16:creationId xmlns:a16="http://schemas.microsoft.com/office/drawing/2014/main" id="{3B6F96AC-FA6F-80E1-1B8B-0DCBA1F343B7}"/>
                </a:ext>
              </a:extLst>
            </p:cNvPr>
            <p:cNvSpPr txBox="1"/>
            <p:nvPr/>
          </p:nvSpPr>
          <p:spPr>
            <a:xfrm>
              <a:off x="2533917" y="3782210"/>
              <a:ext cx="482380" cy="323165"/>
            </a:xfrm>
            <a:prstGeom prst="rect">
              <a:avLst/>
            </a:prstGeom>
            <a:noFill/>
          </p:spPr>
          <p:txBody>
            <a:bodyPr wrap="square" rtlCol="0">
              <a:spAutoFit/>
            </a:bodyPr>
            <a:lstStyle/>
            <a:p>
              <a:r>
                <a:rPr lang="en-US" sz="1500" dirty="0">
                  <a:solidFill>
                    <a:schemeClr val="bg1"/>
                  </a:solidFill>
                </a:rPr>
                <a:t>104</a:t>
              </a:r>
            </a:p>
          </p:txBody>
        </p:sp>
        <p:sp>
          <p:nvSpPr>
            <p:cNvPr id="240" name="TextBox 239">
              <a:extLst>
                <a:ext uri="{FF2B5EF4-FFF2-40B4-BE49-F238E27FC236}">
                  <a16:creationId xmlns:a16="http://schemas.microsoft.com/office/drawing/2014/main" id="{2A6D053B-CACF-6A8C-16DA-1B10A695D20B}"/>
                </a:ext>
              </a:extLst>
            </p:cNvPr>
            <p:cNvSpPr txBox="1"/>
            <p:nvPr/>
          </p:nvSpPr>
          <p:spPr>
            <a:xfrm>
              <a:off x="3446367" y="5007350"/>
              <a:ext cx="482380" cy="323165"/>
            </a:xfrm>
            <a:prstGeom prst="rect">
              <a:avLst/>
            </a:prstGeom>
            <a:noFill/>
          </p:spPr>
          <p:txBody>
            <a:bodyPr wrap="square" rtlCol="0">
              <a:spAutoFit/>
            </a:bodyPr>
            <a:lstStyle/>
            <a:p>
              <a:r>
                <a:rPr lang="en-US" sz="1500" dirty="0">
                  <a:solidFill>
                    <a:schemeClr val="bg1"/>
                  </a:solidFill>
                </a:rPr>
                <a:t>55</a:t>
              </a:r>
            </a:p>
          </p:txBody>
        </p:sp>
        <p:sp>
          <p:nvSpPr>
            <p:cNvPr id="241" name="TextBox 240">
              <a:extLst>
                <a:ext uri="{FF2B5EF4-FFF2-40B4-BE49-F238E27FC236}">
                  <a16:creationId xmlns:a16="http://schemas.microsoft.com/office/drawing/2014/main" id="{10702CF1-BEB0-B2BB-3875-FA00C4DBCCE4}"/>
                </a:ext>
              </a:extLst>
            </p:cNvPr>
            <p:cNvSpPr txBox="1"/>
            <p:nvPr/>
          </p:nvSpPr>
          <p:spPr>
            <a:xfrm>
              <a:off x="4290462" y="5914708"/>
              <a:ext cx="482380" cy="323165"/>
            </a:xfrm>
            <a:prstGeom prst="rect">
              <a:avLst/>
            </a:prstGeom>
            <a:noFill/>
          </p:spPr>
          <p:txBody>
            <a:bodyPr wrap="square" rtlCol="0">
              <a:spAutoFit/>
            </a:bodyPr>
            <a:lstStyle/>
            <a:p>
              <a:r>
                <a:rPr lang="en-US" sz="1500" dirty="0">
                  <a:solidFill>
                    <a:schemeClr val="bg1"/>
                  </a:solidFill>
                </a:rPr>
                <a:t>14</a:t>
              </a:r>
            </a:p>
          </p:txBody>
        </p:sp>
        <p:sp>
          <p:nvSpPr>
            <p:cNvPr id="242" name="TextBox 241">
              <a:extLst>
                <a:ext uri="{FF2B5EF4-FFF2-40B4-BE49-F238E27FC236}">
                  <a16:creationId xmlns:a16="http://schemas.microsoft.com/office/drawing/2014/main" id="{F35FDFEF-141D-C169-F8E4-898D1A2E26F8}"/>
                </a:ext>
              </a:extLst>
            </p:cNvPr>
            <p:cNvSpPr txBox="1"/>
            <p:nvPr/>
          </p:nvSpPr>
          <p:spPr>
            <a:xfrm>
              <a:off x="5246326" y="6122638"/>
              <a:ext cx="482380" cy="323165"/>
            </a:xfrm>
            <a:prstGeom prst="rect">
              <a:avLst/>
            </a:prstGeom>
            <a:noFill/>
          </p:spPr>
          <p:txBody>
            <a:bodyPr wrap="square" rtlCol="0">
              <a:spAutoFit/>
            </a:bodyPr>
            <a:lstStyle/>
            <a:p>
              <a:r>
                <a:rPr lang="en-US" sz="1500" dirty="0">
                  <a:solidFill>
                    <a:schemeClr val="bg1"/>
                  </a:solidFill>
                </a:rPr>
                <a:t>6</a:t>
              </a:r>
            </a:p>
          </p:txBody>
        </p:sp>
        <p:sp>
          <p:nvSpPr>
            <p:cNvPr id="243" name="TextBox 242">
              <a:extLst>
                <a:ext uri="{FF2B5EF4-FFF2-40B4-BE49-F238E27FC236}">
                  <a16:creationId xmlns:a16="http://schemas.microsoft.com/office/drawing/2014/main" id="{3CC48889-65C6-C211-1B83-FFC0EC8BA6F7}"/>
                </a:ext>
              </a:extLst>
            </p:cNvPr>
            <p:cNvSpPr txBox="1"/>
            <p:nvPr/>
          </p:nvSpPr>
          <p:spPr>
            <a:xfrm>
              <a:off x="6208912" y="6293996"/>
              <a:ext cx="482380" cy="323165"/>
            </a:xfrm>
            <a:prstGeom prst="rect">
              <a:avLst/>
            </a:prstGeom>
            <a:noFill/>
          </p:spPr>
          <p:txBody>
            <a:bodyPr wrap="square" rtlCol="0">
              <a:spAutoFit/>
            </a:bodyPr>
            <a:lstStyle/>
            <a:p>
              <a:r>
                <a:rPr lang="en-US" sz="1500" dirty="0">
                  <a:solidFill>
                    <a:schemeClr val="bg1"/>
                  </a:solidFill>
                </a:rPr>
                <a:t>4</a:t>
              </a:r>
            </a:p>
          </p:txBody>
        </p:sp>
        <p:sp>
          <p:nvSpPr>
            <p:cNvPr id="244" name="TextBox 243">
              <a:extLst>
                <a:ext uri="{FF2B5EF4-FFF2-40B4-BE49-F238E27FC236}">
                  <a16:creationId xmlns:a16="http://schemas.microsoft.com/office/drawing/2014/main" id="{60B77145-878F-47EA-108A-C7F1CDAB1AEF}"/>
                </a:ext>
              </a:extLst>
            </p:cNvPr>
            <p:cNvSpPr txBox="1"/>
            <p:nvPr/>
          </p:nvSpPr>
          <p:spPr>
            <a:xfrm>
              <a:off x="7197653" y="6148056"/>
              <a:ext cx="482380" cy="323165"/>
            </a:xfrm>
            <a:prstGeom prst="rect">
              <a:avLst/>
            </a:prstGeom>
            <a:noFill/>
          </p:spPr>
          <p:txBody>
            <a:bodyPr wrap="square" rtlCol="0">
              <a:spAutoFit/>
            </a:bodyPr>
            <a:lstStyle/>
            <a:p>
              <a:r>
                <a:rPr lang="en-US" sz="1500" dirty="0">
                  <a:solidFill>
                    <a:schemeClr val="bg1"/>
                  </a:solidFill>
                </a:rPr>
                <a:t>5</a:t>
              </a:r>
            </a:p>
          </p:txBody>
        </p:sp>
        <p:sp>
          <p:nvSpPr>
            <p:cNvPr id="245" name="TextBox 244">
              <a:extLst>
                <a:ext uri="{FF2B5EF4-FFF2-40B4-BE49-F238E27FC236}">
                  <a16:creationId xmlns:a16="http://schemas.microsoft.com/office/drawing/2014/main" id="{EA831D45-8311-A37D-3B44-2FC5FF0EDE7C}"/>
                </a:ext>
              </a:extLst>
            </p:cNvPr>
            <p:cNvSpPr txBox="1"/>
            <p:nvPr/>
          </p:nvSpPr>
          <p:spPr>
            <a:xfrm>
              <a:off x="8075482" y="6302152"/>
              <a:ext cx="482380" cy="323165"/>
            </a:xfrm>
            <a:prstGeom prst="rect">
              <a:avLst/>
            </a:prstGeom>
            <a:noFill/>
          </p:spPr>
          <p:txBody>
            <a:bodyPr wrap="square" rtlCol="0">
              <a:spAutoFit/>
            </a:bodyPr>
            <a:lstStyle/>
            <a:p>
              <a:r>
                <a:rPr lang="en-US" sz="1500" dirty="0">
                  <a:solidFill>
                    <a:schemeClr val="bg1"/>
                  </a:solidFill>
                </a:rPr>
                <a:t>4</a:t>
              </a:r>
            </a:p>
          </p:txBody>
        </p:sp>
        <p:sp>
          <p:nvSpPr>
            <p:cNvPr id="246" name="TextBox 245">
              <a:extLst>
                <a:ext uri="{FF2B5EF4-FFF2-40B4-BE49-F238E27FC236}">
                  <a16:creationId xmlns:a16="http://schemas.microsoft.com/office/drawing/2014/main" id="{2CD2B03C-4145-1392-8E8E-D29AE67994DB}"/>
                </a:ext>
              </a:extLst>
            </p:cNvPr>
            <p:cNvSpPr txBox="1"/>
            <p:nvPr/>
          </p:nvSpPr>
          <p:spPr>
            <a:xfrm>
              <a:off x="9094133" y="6387670"/>
              <a:ext cx="482380" cy="323165"/>
            </a:xfrm>
            <a:prstGeom prst="rect">
              <a:avLst/>
            </a:prstGeom>
            <a:noFill/>
          </p:spPr>
          <p:txBody>
            <a:bodyPr wrap="square" rtlCol="0">
              <a:spAutoFit/>
            </a:bodyPr>
            <a:lstStyle/>
            <a:p>
              <a:r>
                <a:rPr lang="en-US" sz="1500" dirty="0">
                  <a:solidFill>
                    <a:schemeClr val="bg1"/>
                  </a:solidFill>
                </a:rPr>
                <a:t>1</a:t>
              </a:r>
            </a:p>
          </p:txBody>
        </p:sp>
        <p:sp>
          <p:nvSpPr>
            <p:cNvPr id="247" name="TextBox 246">
              <a:extLst>
                <a:ext uri="{FF2B5EF4-FFF2-40B4-BE49-F238E27FC236}">
                  <a16:creationId xmlns:a16="http://schemas.microsoft.com/office/drawing/2014/main" id="{3E0FB3E4-DFE0-1462-EA4C-F28987EA3173}"/>
                </a:ext>
              </a:extLst>
            </p:cNvPr>
            <p:cNvSpPr txBox="1"/>
            <p:nvPr/>
          </p:nvSpPr>
          <p:spPr>
            <a:xfrm>
              <a:off x="9990990" y="6398273"/>
              <a:ext cx="482380" cy="323165"/>
            </a:xfrm>
            <a:prstGeom prst="rect">
              <a:avLst/>
            </a:prstGeom>
            <a:noFill/>
          </p:spPr>
          <p:txBody>
            <a:bodyPr wrap="square" rtlCol="0">
              <a:spAutoFit/>
            </a:bodyPr>
            <a:lstStyle/>
            <a:p>
              <a:r>
                <a:rPr lang="en-US" sz="1500" dirty="0">
                  <a:solidFill>
                    <a:schemeClr val="bg1"/>
                  </a:solidFill>
                </a:rPr>
                <a:t>1</a:t>
              </a:r>
            </a:p>
          </p:txBody>
        </p:sp>
        <p:sp>
          <p:nvSpPr>
            <p:cNvPr id="248" name="TextBox 247">
              <a:extLst>
                <a:ext uri="{FF2B5EF4-FFF2-40B4-BE49-F238E27FC236}">
                  <a16:creationId xmlns:a16="http://schemas.microsoft.com/office/drawing/2014/main" id="{8E1B210F-5C79-AFCE-3361-25D01CC0860E}"/>
                </a:ext>
              </a:extLst>
            </p:cNvPr>
            <p:cNvSpPr txBox="1"/>
            <p:nvPr/>
          </p:nvSpPr>
          <p:spPr>
            <a:xfrm>
              <a:off x="11059872" y="6380032"/>
              <a:ext cx="482380" cy="323165"/>
            </a:xfrm>
            <a:prstGeom prst="rect">
              <a:avLst/>
            </a:prstGeom>
            <a:noFill/>
          </p:spPr>
          <p:txBody>
            <a:bodyPr wrap="square" rtlCol="0">
              <a:spAutoFit/>
            </a:bodyPr>
            <a:lstStyle/>
            <a:p>
              <a:r>
                <a:rPr lang="en-US" sz="1500" dirty="0">
                  <a:solidFill>
                    <a:schemeClr val="bg1"/>
                  </a:solidFill>
                </a:rPr>
                <a:t>1</a:t>
              </a:r>
            </a:p>
          </p:txBody>
        </p:sp>
        <p:sp>
          <p:nvSpPr>
            <p:cNvPr id="249" name="TextBox 248">
              <a:extLst>
                <a:ext uri="{FF2B5EF4-FFF2-40B4-BE49-F238E27FC236}">
                  <a16:creationId xmlns:a16="http://schemas.microsoft.com/office/drawing/2014/main" id="{8CC69C9C-A7A2-C557-9E47-57722FC47B71}"/>
                </a:ext>
              </a:extLst>
            </p:cNvPr>
            <p:cNvSpPr txBox="1"/>
            <p:nvPr/>
          </p:nvSpPr>
          <p:spPr>
            <a:xfrm>
              <a:off x="4609843" y="7083461"/>
              <a:ext cx="2236732" cy="246098"/>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GB Total Mean Consumption  </a:t>
              </a:r>
            </a:p>
          </p:txBody>
        </p:sp>
      </p:grpSp>
      <p:sp>
        <p:nvSpPr>
          <p:cNvPr id="9" name="Rectangle 8">
            <a:extLst>
              <a:ext uri="{FF2B5EF4-FFF2-40B4-BE49-F238E27FC236}">
                <a16:creationId xmlns:a16="http://schemas.microsoft.com/office/drawing/2014/main" id="{867EDEB8-751C-FA3A-3C48-738EB78FCE3E}"/>
              </a:ext>
            </a:extLst>
          </p:cNvPr>
          <p:cNvSpPr/>
          <p:nvPr/>
        </p:nvSpPr>
        <p:spPr>
          <a:xfrm>
            <a:off x="7140502" y="2862294"/>
            <a:ext cx="4842833" cy="211108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C4A475A-E4CC-9451-4827-C8884B437900}"/>
              </a:ext>
            </a:extLst>
          </p:cNvPr>
          <p:cNvSpPr txBox="1"/>
          <p:nvPr/>
        </p:nvSpPr>
        <p:spPr>
          <a:xfrm>
            <a:off x="7024177" y="2919337"/>
            <a:ext cx="4959159" cy="1938992"/>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 The higher consumption leading lower customers to churn</a:t>
            </a:r>
          </a:p>
        </p:txBody>
      </p:sp>
      <p:sp>
        <p:nvSpPr>
          <p:cNvPr id="12" name="Rectangle 11">
            <a:extLst>
              <a:ext uri="{FF2B5EF4-FFF2-40B4-BE49-F238E27FC236}">
                <a16:creationId xmlns:a16="http://schemas.microsoft.com/office/drawing/2014/main" id="{7CAB8282-7DD3-51BE-0B6D-40955D681452}"/>
              </a:ext>
            </a:extLst>
          </p:cNvPr>
          <p:cNvSpPr/>
          <p:nvPr/>
        </p:nvSpPr>
        <p:spPr>
          <a:xfrm>
            <a:off x="7134923" y="5100229"/>
            <a:ext cx="4842833" cy="47660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7108661-D307-2A2A-C21A-13929C7CB7B6}"/>
              </a:ext>
            </a:extLst>
          </p:cNvPr>
          <p:cNvSpPr txBox="1"/>
          <p:nvPr/>
        </p:nvSpPr>
        <p:spPr>
          <a:xfrm>
            <a:off x="8689568" y="5095477"/>
            <a:ext cx="1913675" cy="477054"/>
          </a:xfrm>
          <a:prstGeom prst="rect">
            <a:avLst/>
          </a:prstGeom>
          <a:noFill/>
        </p:spPr>
        <p:txBody>
          <a:bodyPr wrap="square" rtlCol="0">
            <a:spAutoFit/>
          </a:bodyPr>
          <a:lstStyle/>
          <a:p>
            <a:r>
              <a:rPr lang="en-US" sz="2500" dirty="0">
                <a:solidFill>
                  <a:schemeClr val="bg1"/>
                </a:solidFill>
                <a:latin typeface="Swis721 Blk BT" panose="020B0904030502020204" pitchFamily="34" charset="0"/>
              </a:rPr>
              <a:t>CORRECT</a:t>
            </a:r>
          </a:p>
        </p:txBody>
      </p:sp>
    </p:spTree>
    <p:extLst>
      <p:ext uri="{BB962C8B-B14F-4D97-AF65-F5344CB8AC3E}">
        <p14:creationId xmlns:p14="http://schemas.microsoft.com/office/powerpoint/2010/main" val="2767193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15530" y="1052475"/>
            <a:ext cx="12192000" cy="5805521"/>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132233" y="1107852"/>
            <a:ext cx="2899708"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HYPOTHESIS</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grpSp>
        <p:nvGrpSpPr>
          <p:cNvPr id="6" name="Group 5">
            <a:extLst>
              <a:ext uri="{FF2B5EF4-FFF2-40B4-BE49-F238E27FC236}">
                <a16:creationId xmlns:a16="http://schemas.microsoft.com/office/drawing/2014/main" id="{631B5428-EEB9-3FDA-9202-C8FB03389EAB}"/>
              </a:ext>
            </a:extLst>
          </p:cNvPr>
          <p:cNvGrpSpPr/>
          <p:nvPr/>
        </p:nvGrpSpPr>
        <p:grpSpPr>
          <a:xfrm>
            <a:off x="9540350" y="514514"/>
            <a:ext cx="2690964" cy="2017697"/>
            <a:chOff x="6799783" y="161975"/>
            <a:chExt cx="2690964" cy="2017697"/>
          </a:xfrm>
        </p:grpSpPr>
        <p:sp>
          <p:nvSpPr>
            <p:cNvPr id="2" name="Oval 1">
              <a:extLst>
                <a:ext uri="{FF2B5EF4-FFF2-40B4-BE49-F238E27FC236}">
                  <a16:creationId xmlns:a16="http://schemas.microsoft.com/office/drawing/2014/main" id="{79B58590-CF5B-EAD0-04CC-913F2C7D7E49}"/>
                </a:ext>
              </a:extLst>
            </p:cNvPr>
            <p:cNvSpPr/>
            <p:nvPr/>
          </p:nvSpPr>
          <p:spPr>
            <a:xfrm>
              <a:off x="7082451" y="161975"/>
              <a:ext cx="2017697" cy="2017697"/>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A6B1A5-92E5-D6C2-B64C-7735A7090D88}"/>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6799783" y="414906"/>
              <a:ext cx="2690964" cy="1312666"/>
            </a:xfrm>
            <a:prstGeom prst="rect">
              <a:avLst/>
            </a:prstGeom>
          </p:spPr>
        </p:pic>
      </p:grpSp>
      <p:sp>
        <p:nvSpPr>
          <p:cNvPr id="4" name="TextBox 3">
            <a:extLst>
              <a:ext uri="{FF2B5EF4-FFF2-40B4-BE49-F238E27FC236}">
                <a16:creationId xmlns:a16="http://schemas.microsoft.com/office/drawing/2014/main" id="{9F4E0FDB-8C59-9DC6-E2EA-CBFC4D7F2107}"/>
              </a:ext>
            </a:extLst>
          </p:cNvPr>
          <p:cNvSpPr txBox="1"/>
          <p:nvPr/>
        </p:nvSpPr>
        <p:spPr>
          <a:xfrm>
            <a:off x="10468496" y="-30037"/>
            <a:ext cx="781399" cy="1169551"/>
          </a:xfrm>
          <a:prstGeom prst="rect">
            <a:avLst/>
          </a:prstGeom>
          <a:noFill/>
        </p:spPr>
        <p:txBody>
          <a:bodyPr wrap="square" rtlCol="0">
            <a:spAutoFit/>
          </a:bodyPr>
          <a:lstStyle/>
          <a:p>
            <a:r>
              <a:rPr lang="en-US" sz="7000" dirty="0">
                <a:latin typeface="Swis721 Blk BT" panose="020B0904030502020204" pitchFamily="34" charset="0"/>
              </a:rPr>
              <a:t>8</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54</a:t>
            </a:fld>
            <a:endParaRPr lang="en-US" dirty="0"/>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98B24D3A-449E-7337-ED7A-4952BA6C3485}"/>
              </a:ext>
            </a:extLst>
          </p:cNvPr>
          <p:cNvGrpSpPr/>
          <p:nvPr/>
        </p:nvGrpSpPr>
        <p:grpSpPr>
          <a:xfrm>
            <a:off x="221631" y="1580069"/>
            <a:ext cx="10879528" cy="5228050"/>
            <a:chOff x="-111207" y="2114895"/>
            <a:chExt cx="10879528" cy="5228050"/>
          </a:xfrm>
        </p:grpSpPr>
        <p:sp>
          <p:nvSpPr>
            <p:cNvPr id="121" name="TextBox 120">
              <a:extLst>
                <a:ext uri="{FF2B5EF4-FFF2-40B4-BE49-F238E27FC236}">
                  <a16:creationId xmlns:a16="http://schemas.microsoft.com/office/drawing/2014/main" id="{5F793B9C-8760-C932-DC7C-09DF221F43E9}"/>
                </a:ext>
              </a:extLst>
            </p:cNvPr>
            <p:cNvSpPr txBox="1"/>
            <p:nvPr/>
          </p:nvSpPr>
          <p:spPr>
            <a:xfrm>
              <a:off x="207193" y="6566358"/>
              <a:ext cx="555336" cy="246221"/>
            </a:xfrm>
            <a:prstGeom prst="rect">
              <a:avLst/>
            </a:prstGeom>
            <a:noFill/>
          </p:spPr>
          <p:txBody>
            <a:bodyPr wrap="square" rtlCol="0">
              <a:spAutoFit/>
            </a:bodyPr>
            <a:lstStyle/>
            <a:p>
              <a:r>
                <a:rPr lang="en-US" sz="1000" dirty="0">
                  <a:solidFill>
                    <a:schemeClr val="bg1"/>
                  </a:solidFill>
                </a:rPr>
                <a:t>0</a:t>
              </a:r>
            </a:p>
          </p:txBody>
        </p:sp>
        <p:sp>
          <p:nvSpPr>
            <p:cNvPr id="123" name="TextBox 122">
              <a:extLst>
                <a:ext uri="{FF2B5EF4-FFF2-40B4-BE49-F238E27FC236}">
                  <a16:creationId xmlns:a16="http://schemas.microsoft.com/office/drawing/2014/main" id="{2933D790-C4C7-F704-DE21-D759DDE22589}"/>
                </a:ext>
              </a:extLst>
            </p:cNvPr>
            <p:cNvSpPr txBox="1"/>
            <p:nvPr/>
          </p:nvSpPr>
          <p:spPr>
            <a:xfrm>
              <a:off x="178224" y="6134907"/>
              <a:ext cx="724629" cy="246221"/>
            </a:xfrm>
            <a:prstGeom prst="rect">
              <a:avLst/>
            </a:prstGeom>
            <a:noFill/>
          </p:spPr>
          <p:txBody>
            <a:bodyPr wrap="square" rtlCol="0">
              <a:spAutoFit/>
            </a:bodyPr>
            <a:lstStyle/>
            <a:p>
              <a:r>
                <a:rPr lang="en-US" sz="1000" dirty="0">
                  <a:solidFill>
                    <a:schemeClr val="bg1"/>
                  </a:solidFill>
                </a:rPr>
                <a:t>10</a:t>
              </a:r>
            </a:p>
          </p:txBody>
        </p:sp>
        <p:sp>
          <p:nvSpPr>
            <p:cNvPr id="124" name="TextBox 123">
              <a:extLst>
                <a:ext uri="{FF2B5EF4-FFF2-40B4-BE49-F238E27FC236}">
                  <a16:creationId xmlns:a16="http://schemas.microsoft.com/office/drawing/2014/main" id="{F3EB7C75-DC12-3D53-F330-8B6D33B3E53A}"/>
                </a:ext>
              </a:extLst>
            </p:cNvPr>
            <p:cNvSpPr txBox="1"/>
            <p:nvPr/>
          </p:nvSpPr>
          <p:spPr>
            <a:xfrm>
              <a:off x="178224" y="5691533"/>
              <a:ext cx="688241" cy="246221"/>
            </a:xfrm>
            <a:prstGeom prst="rect">
              <a:avLst/>
            </a:prstGeom>
            <a:noFill/>
          </p:spPr>
          <p:txBody>
            <a:bodyPr wrap="square" rtlCol="0">
              <a:spAutoFit/>
            </a:bodyPr>
            <a:lstStyle/>
            <a:p>
              <a:r>
                <a:rPr lang="en-US" sz="1000" dirty="0">
                  <a:solidFill>
                    <a:schemeClr val="bg1"/>
                  </a:solidFill>
                </a:rPr>
                <a:t>20</a:t>
              </a:r>
            </a:p>
          </p:txBody>
        </p:sp>
        <p:sp>
          <p:nvSpPr>
            <p:cNvPr id="125" name="TextBox 124">
              <a:extLst>
                <a:ext uri="{FF2B5EF4-FFF2-40B4-BE49-F238E27FC236}">
                  <a16:creationId xmlns:a16="http://schemas.microsoft.com/office/drawing/2014/main" id="{CC898892-E8CA-67E1-D4F6-1211478F8B56}"/>
                </a:ext>
              </a:extLst>
            </p:cNvPr>
            <p:cNvSpPr txBox="1"/>
            <p:nvPr/>
          </p:nvSpPr>
          <p:spPr>
            <a:xfrm>
              <a:off x="176453" y="5263973"/>
              <a:ext cx="688241" cy="246221"/>
            </a:xfrm>
            <a:prstGeom prst="rect">
              <a:avLst/>
            </a:prstGeom>
            <a:noFill/>
          </p:spPr>
          <p:txBody>
            <a:bodyPr wrap="square" rtlCol="0">
              <a:spAutoFit/>
            </a:bodyPr>
            <a:lstStyle/>
            <a:p>
              <a:r>
                <a:rPr lang="en-US" sz="1000" dirty="0">
                  <a:solidFill>
                    <a:schemeClr val="bg1"/>
                  </a:solidFill>
                </a:rPr>
                <a:t>30</a:t>
              </a:r>
            </a:p>
          </p:txBody>
        </p:sp>
        <p:sp>
          <p:nvSpPr>
            <p:cNvPr id="126" name="TextBox 125">
              <a:extLst>
                <a:ext uri="{FF2B5EF4-FFF2-40B4-BE49-F238E27FC236}">
                  <a16:creationId xmlns:a16="http://schemas.microsoft.com/office/drawing/2014/main" id="{8AF9DF33-8FF5-E35E-E0E3-0FD5149D9F71}"/>
                </a:ext>
              </a:extLst>
            </p:cNvPr>
            <p:cNvSpPr txBox="1"/>
            <p:nvPr/>
          </p:nvSpPr>
          <p:spPr>
            <a:xfrm>
              <a:off x="180943" y="4830934"/>
              <a:ext cx="688241" cy="246221"/>
            </a:xfrm>
            <a:prstGeom prst="rect">
              <a:avLst/>
            </a:prstGeom>
            <a:noFill/>
          </p:spPr>
          <p:txBody>
            <a:bodyPr wrap="square" rtlCol="0">
              <a:spAutoFit/>
            </a:bodyPr>
            <a:lstStyle/>
            <a:p>
              <a:r>
                <a:rPr lang="en-US" sz="1000" dirty="0">
                  <a:solidFill>
                    <a:schemeClr val="bg1"/>
                  </a:solidFill>
                </a:rPr>
                <a:t>40</a:t>
              </a:r>
            </a:p>
          </p:txBody>
        </p:sp>
        <p:sp>
          <p:nvSpPr>
            <p:cNvPr id="127" name="TextBox 126">
              <a:extLst>
                <a:ext uri="{FF2B5EF4-FFF2-40B4-BE49-F238E27FC236}">
                  <a16:creationId xmlns:a16="http://schemas.microsoft.com/office/drawing/2014/main" id="{278E702F-F019-7ABC-58A6-AC70A7B42111}"/>
                </a:ext>
              </a:extLst>
            </p:cNvPr>
            <p:cNvSpPr txBox="1"/>
            <p:nvPr/>
          </p:nvSpPr>
          <p:spPr>
            <a:xfrm>
              <a:off x="184987" y="4407013"/>
              <a:ext cx="644961" cy="246221"/>
            </a:xfrm>
            <a:prstGeom prst="rect">
              <a:avLst/>
            </a:prstGeom>
            <a:noFill/>
          </p:spPr>
          <p:txBody>
            <a:bodyPr wrap="square" rtlCol="0">
              <a:spAutoFit/>
            </a:bodyPr>
            <a:lstStyle/>
            <a:p>
              <a:r>
                <a:rPr lang="en-US" sz="1000" dirty="0">
                  <a:solidFill>
                    <a:schemeClr val="bg1"/>
                  </a:solidFill>
                </a:rPr>
                <a:t>50</a:t>
              </a:r>
            </a:p>
          </p:txBody>
        </p:sp>
        <p:sp>
          <p:nvSpPr>
            <p:cNvPr id="128" name="TextBox 127">
              <a:extLst>
                <a:ext uri="{FF2B5EF4-FFF2-40B4-BE49-F238E27FC236}">
                  <a16:creationId xmlns:a16="http://schemas.microsoft.com/office/drawing/2014/main" id="{A922CE81-BDD9-CA54-7766-96F2D4BCD5AD}"/>
                </a:ext>
              </a:extLst>
            </p:cNvPr>
            <p:cNvSpPr txBox="1"/>
            <p:nvPr/>
          </p:nvSpPr>
          <p:spPr>
            <a:xfrm>
              <a:off x="174323" y="3982631"/>
              <a:ext cx="724629" cy="246221"/>
            </a:xfrm>
            <a:prstGeom prst="rect">
              <a:avLst/>
            </a:prstGeom>
            <a:noFill/>
          </p:spPr>
          <p:txBody>
            <a:bodyPr wrap="square" rtlCol="0">
              <a:spAutoFit/>
            </a:bodyPr>
            <a:lstStyle/>
            <a:p>
              <a:r>
                <a:rPr lang="en-US" sz="1000" dirty="0">
                  <a:solidFill>
                    <a:schemeClr val="bg1"/>
                  </a:solidFill>
                </a:rPr>
                <a:t>60</a:t>
              </a:r>
            </a:p>
          </p:txBody>
        </p:sp>
        <p:sp>
          <p:nvSpPr>
            <p:cNvPr id="129" name="TextBox 128">
              <a:extLst>
                <a:ext uri="{FF2B5EF4-FFF2-40B4-BE49-F238E27FC236}">
                  <a16:creationId xmlns:a16="http://schemas.microsoft.com/office/drawing/2014/main" id="{7A74C89A-0FCE-229E-7E21-18BCA73F3A1A}"/>
                </a:ext>
              </a:extLst>
            </p:cNvPr>
            <p:cNvSpPr txBox="1"/>
            <p:nvPr/>
          </p:nvSpPr>
          <p:spPr>
            <a:xfrm>
              <a:off x="163346" y="3534854"/>
              <a:ext cx="688241" cy="246221"/>
            </a:xfrm>
            <a:prstGeom prst="rect">
              <a:avLst/>
            </a:prstGeom>
            <a:noFill/>
          </p:spPr>
          <p:txBody>
            <a:bodyPr wrap="square" rtlCol="0">
              <a:spAutoFit/>
            </a:bodyPr>
            <a:lstStyle/>
            <a:p>
              <a:r>
                <a:rPr lang="en-US" sz="1000" dirty="0">
                  <a:solidFill>
                    <a:schemeClr val="bg1"/>
                  </a:solidFill>
                </a:rPr>
                <a:t>70</a:t>
              </a:r>
            </a:p>
          </p:txBody>
        </p:sp>
        <p:sp>
          <p:nvSpPr>
            <p:cNvPr id="130" name="TextBox 129">
              <a:extLst>
                <a:ext uri="{FF2B5EF4-FFF2-40B4-BE49-F238E27FC236}">
                  <a16:creationId xmlns:a16="http://schemas.microsoft.com/office/drawing/2014/main" id="{CA38033B-F6E5-1122-CD08-4322D2CC2CC0}"/>
                </a:ext>
              </a:extLst>
            </p:cNvPr>
            <p:cNvSpPr txBox="1"/>
            <p:nvPr/>
          </p:nvSpPr>
          <p:spPr>
            <a:xfrm>
              <a:off x="163346" y="3192250"/>
              <a:ext cx="688241" cy="400110"/>
            </a:xfrm>
            <a:prstGeom prst="rect">
              <a:avLst/>
            </a:prstGeom>
            <a:noFill/>
          </p:spPr>
          <p:txBody>
            <a:bodyPr wrap="square" rtlCol="0">
              <a:spAutoFit/>
            </a:bodyPr>
            <a:lstStyle/>
            <a:p>
              <a:r>
                <a:rPr lang="en-US" sz="1000" dirty="0">
                  <a:solidFill>
                    <a:schemeClr val="bg1"/>
                  </a:solidFill>
                </a:rPr>
                <a:t>80</a:t>
              </a:r>
            </a:p>
            <a:p>
              <a:endParaRPr lang="en-US" sz="1000" dirty="0">
                <a:solidFill>
                  <a:schemeClr val="bg1"/>
                </a:solidFill>
              </a:endParaRPr>
            </a:p>
          </p:txBody>
        </p:sp>
        <p:sp>
          <p:nvSpPr>
            <p:cNvPr id="132" name="TextBox 131">
              <a:extLst>
                <a:ext uri="{FF2B5EF4-FFF2-40B4-BE49-F238E27FC236}">
                  <a16:creationId xmlns:a16="http://schemas.microsoft.com/office/drawing/2014/main" id="{B85204EE-105D-39D8-41C5-6AC7D8E7F63E}"/>
                </a:ext>
              </a:extLst>
            </p:cNvPr>
            <p:cNvSpPr txBox="1"/>
            <p:nvPr/>
          </p:nvSpPr>
          <p:spPr>
            <a:xfrm rot="16200000">
              <a:off x="-2010515" y="4615750"/>
              <a:ext cx="4047995" cy="24938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of Total Count Of Customers With Orange Months</a:t>
              </a:r>
            </a:p>
          </p:txBody>
        </p:sp>
        <p:sp>
          <p:nvSpPr>
            <p:cNvPr id="133" name="Rectangle 132">
              <a:extLst>
                <a:ext uri="{FF2B5EF4-FFF2-40B4-BE49-F238E27FC236}">
                  <a16:creationId xmlns:a16="http://schemas.microsoft.com/office/drawing/2014/main" id="{4C0EFD1A-25FD-2338-C9CD-32DA63F5FFB5}"/>
                </a:ext>
              </a:extLst>
            </p:cNvPr>
            <p:cNvSpPr/>
            <p:nvPr/>
          </p:nvSpPr>
          <p:spPr>
            <a:xfrm>
              <a:off x="658547" y="6694985"/>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9" name="TextBox 248">
              <a:extLst>
                <a:ext uri="{FF2B5EF4-FFF2-40B4-BE49-F238E27FC236}">
                  <a16:creationId xmlns:a16="http://schemas.microsoft.com/office/drawing/2014/main" id="{8CC69C9C-A7A2-C557-9E47-57722FC47B71}"/>
                </a:ext>
              </a:extLst>
            </p:cNvPr>
            <p:cNvSpPr txBox="1"/>
            <p:nvPr/>
          </p:nvSpPr>
          <p:spPr>
            <a:xfrm>
              <a:off x="4055875" y="7096724"/>
              <a:ext cx="2909273"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Customer with orange/ Months</a:t>
              </a:r>
            </a:p>
          </p:txBody>
        </p:sp>
        <p:sp>
          <p:nvSpPr>
            <p:cNvPr id="9" name="TextBox 8">
              <a:extLst>
                <a:ext uri="{FF2B5EF4-FFF2-40B4-BE49-F238E27FC236}">
                  <a16:creationId xmlns:a16="http://schemas.microsoft.com/office/drawing/2014/main" id="{43C0375A-B2B4-4AC8-F39D-4B45BAFA0CED}"/>
                </a:ext>
              </a:extLst>
            </p:cNvPr>
            <p:cNvSpPr txBox="1"/>
            <p:nvPr/>
          </p:nvSpPr>
          <p:spPr>
            <a:xfrm>
              <a:off x="173174" y="2853438"/>
              <a:ext cx="688241" cy="400110"/>
            </a:xfrm>
            <a:prstGeom prst="rect">
              <a:avLst/>
            </a:prstGeom>
            <a:noFill/>
          </p:spPr>
          <p:txBody>
            <a:bodyPr wrap="square" rtlCol="0">
              <a:spAutoFit/>
            </a:bodyPr>
            <a:lstStyle/>
            <a:p>
              <a:r>
                <a:rPr lang="en-US" sz="1000" dirty="0">
                  <a:solidFill>
                    <a:schemeClr val="bg1"/>
                  </a:solidFill>
                </a:rPr>
                <a:t>90</a:t>
              </a:r>
            </a:p>
            <a:p>
              <a:endParaRPr lang="en-US" sz="1000" dirty="0">
                <a:solidFill>
                  <a:schemeClr val="bg1"/>
                </a:solidFill>
              </a:endParaRPr>
            </a:p>
          </p:txBody>
        </p:sp>
        <p:sp>
          <p:nvSpPr>
            <p:cNvPr id="11" name="TextBox 10">
              <a:extLst>
                <a:ext uri="{FF2B5EF4-FFF2-40B4-BE49-F238E27FC236}">
                  <a16:creationId xmlns:a16="http://schemas.microsoft.com/office/drawing/2014/main" id="{8D587CBA-82A1-1950-6B74-E528BF5B2E36}"/>
                </a:ext>
              </a:extLst>
            </p:cNvPr>
            <p:cNvSpPr txBox="1"/>
            <p:nvPr/>
          </p:nvSpPr>
          <p:spPr>
            <a:xfrm>
              <a:off x="134204" y="2513152"/>
              <a:ext cx="688241" cy="400110"/>
            </a:xfrm>
            <a:prstGeom prst="rect">
              <a:avLst/>
            </a:prstGeom>
            <a:noFill/>
          </p:spPr>
          <p:txBody>
            <a:bodyPr wrap="square" rtlCol="0">
              <a:spAutoFit/>
            </a:bodyPr>
            <a:lstStyle/>
            <a:p>
              <a:r>
                <a:rPr lang="en-US" sz="1000" dirty="0">
                  <a:solidFill>
                    <a:schemeClr val="bg1"/>
                  </a:solidFill>
                </a:rPr>
                <a:t>100</a:t>
              </a:r>
            </a:p>
            <a:p>
              <a:endParaRPr lang="en-US" sz="1000" dirty="0">
                <a:solidFill>
                  <a:schemeClr val="bg1"/>
                </a:solidFill>
              </a:endParaRPr>
            </a:p>
          </p:txBody>
        </p:sp>
        <p:sp>
          <p:nvSpPr>
            <p:cNvPr id="12" name="TextBox 11">
              <a:extLst>
                <a:ext uri="{FF2B5EF4-FFF2-40B4-BE49-F238E27FC236}">
                  <a16:creationId xmlns:a16="http://schemas.microsoft.com/office/drawing/2014/main" id="{93697BD0-DA64-FBE8-A711-4623CD2D04BA}"/>
                </a:ext>
              </a:extLst>
            </p:cNvPr>
            <p:cNvSpPr txBox="1"/>
            <p:nvPr/>
          </p:nvSpPr>
          <p:spPr>
            <a:xfrm>
              <a:off x="163800" y="2114895"/>
              <a:ext cx="688241" cy="400110"/>
            </a:xfrm>
            <a:prstGeom prst="rect">
              <a:avLst/>
            </a:prstGeom>
            <a:noFill/>
          </p:spPr>
          <p:txBody>
            <a:bodyPr wrap="square" rtlCol="0">
              <a:spAutoFit/>
            </a:bodyPr>
            <a:lstStyle/>
            <a:p>
              <a:r>
                <a:rPr lang="en-US" sz="1000" dirty="0">
                  <a:solidFill>
                    <a:schemeClr val="bg1"/>
                  </a:solidFill>
                </a:rPr>
                <a:t>110</a:t>
              </a:r>
            </a:p>
            <a:p>
              <a:endParaRPr lang="en-US" sz="1000" dirty="0">
                <a:solidFill>
                  <a:schemeClr val="bg1"/>
                </a:solidFill>
              </a:endParaRPr>
            </a:p>
          </p:txBody>
        </p:sp>
        <p:sp>
          <p:nvSpPr>
            <p:cNvPr id="226" name="Rectangle 225">
              <a:extLst>
                <a:ext uri="{FF2B5EF4-FFF2-40B4-BE49-F238E27FC236}">
                  <a16:creationId xmlns:a16="http://schemas.microsoft.com/office/drawing/2014/main" id="{C2469183-23A4-48CA-0A88-305E0F3D8E05}"/>
                </a:ext>
              </a:extLst>
            </p:cNvPr>
            <p:cNvSpPr/>
            <p:nvPr/>
          </p:nvSpPr>
          <p:spPr>
            <a:xfrm>
              <a:off x="2142515" y="6503250"/>
              <a:ext cx="193039" cy="30082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100B8F1B-FDC6-B53E-3CFD-232DFB43EDC5}"/>
                </a:ext>
              </a:extLst>
            </p:cNvPr>
            <p:cNvSpPr/>
            <p:nvPr/>
          </p:nvSpPr>
          <p:spPr>
            <a:xfrm>
              <a:off x="1058417" y="6566988"/>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0" name="Rectangle 229">
              <a:extLst>
                <a:ext uri="{FF2B5EF4-FFF2-40B4-BE49-F238E27FC236}">
                  <a16:creationId xmlns:a16="http://schemas.microsoft.com/office/drawing/2014/main" id="{784536AA-60B0-CD7F-126F-31566D4AAE92}"/>
                </a:ext>
              </a:extLst>
            </p:cNvPr>
            <p:cNvSpPr/>
            <p:nvPr/>
          </p:nvSpPr>
          <p:spPr>
            <a:xfrm>
              <a:off x="1556916" y="6614155"/>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E515E593-9554-AB68-675D-910BBDB2745A}"/>
                </a:ext>
              </a:extLst>
            </p:cNvPr>
            <p:cNvSpPr/>
            <p:nvPr/>
          </p:nvSpPr>
          <p:spPr>
            <a:xfrm>
              <a:off x="1748310" y="6756213"/>
              <a:ext cx="193039" cy="4571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2" name="Rectangle 231">
              <a:extLst>
                <a:ext uri="{FF2B5EF4-FFF2-40B4-BE49-F238E27FC236}">
                  <a16:creationId xmlns:a16="http://schemas.microsoft.com/office/drawing/2014/main" id="{AEF5E488-9B63-4E2B-30CF-BE8C932632E6}"/>
                </a:ext>
              </a:extLst>
            </p:cNvPr>
            <p:cNvSpPr/>
            <p:nvPr/>
          </p:nvSpPr>
          <p:spPr>
            <a:xfrm>
              <a:off x="1941371" y="6567502"/>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7" name="Rectangle 236">
              <a:extLst>
                <a:ext uri="{FF2B5EF4-FFF2-40B4-BE49-F238E27FC236}">
                  <a16:creationId xmlns:a16="http://schemas.microsoft.com/office/drawing/2014/main" id="{C6C4B080-FE0C-5E02-FF83-F0DF27874B25}"/>
                </a:ext>
              </a:extLst>
            </p:cNvPr>
            <p:cNvSpPr/>
            <p:nvPr/>
          </p:nvSpPr>
          <p:spPr>
            <a:xfrm>
              <a:off x="2335638" y="6615673"/>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0" name="Rectangle 249">
              <a:extLst>
                <a:ext uri="{FF2B5EF4-FFF2-40B4-BE49-F238E27FC236}">
                  <a16:creationId xmlns:a16="http://schemas.microsoft.com/office/drawing/2014/main" id="{4E36DE00-4380-DB80-062C-B638E2C80410}"/>
                </a:ext>
              </a:extLst>
            </p:cNvPr>
            <p:cNvSpPr/>
            <p:nvPr/>
          </p:nvSpPr>
          <p:spPr>
            <a:xfrm>
              <a:off x="2525347" y="6567207"/>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9" name="Rectangle 198">
              <a:extLst>
                <a:ext uri="{FF2B5EF4-FFF2-40B4-BE49-F238E27FC236}">
                  <a16:creationId xmlns:a16="http://schemas.microsoft.com/office/drawing/2014/main" id="{A4121C72-1F02-DFC2-EB02-FB0475114C50}"/>
                </a:ext>
              </a:extLst>
            </p:cNvPr>
            <p:cNvSpPr/>
            <p:nvPr/>
          </p:nvSpPr>
          <p:spPr>
            <a:xfrm>
              <a:off x="2724821" y="6235235"/>
              <a:ext cx="193039" cy="568115"/>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7" name="Rectangle 256">
              <a:extLst>
                <a:ext uri="{FF2B5EF4-FFF2-40B4-BE49-F238E27FC236}">
                  <a16:creationId xmlns:a16="http://schemas.microsoft.com/office/drawing/2014/main" id="{CEC8027C-652D-AB43-08ED-81F2F83DA403}"/>
                </a:ext>
              </a:extLst>
            </p:cNvPr>
            <p:cNvSpPr/>
            <p:nvPr/>
          </p:nvSpPr>
          <p:spPr>
            <a:xfrm>
              <a:off x="2920915" y="6499714"/>
              <a:ext cx="193039" cy="30082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8" name="Rectangle 257">
              <a:extLst>
                <a:ext uri="{FF2B5EF4-FFF2-40B4-BE49-F238E27FC236}">
                  <a16:creationId xmlns:a16="http://schemas.microsoft.com/office/drawing/2014/main" id="{5AF1913B-81D6-418B-1499-0E453CB359CC}"/>
                </a:ext>
              </a:extLst>
            </p:cNvPr>
            <p:cNvSpPr/>
            <p:nvPr/>
          </p:nvSpPr>
          <p:spPr>
            <a:xfrm>
              <a:off x="3111802" y="6754873"/>
              <a:ext cx="201450" cy="4571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9" name="Rectangle 258">
              <a:extLst>
                <a:ext uri="{FF2B5EF4-FFF2-40B4-BE49-F238E27FC236}">
                  <a16:creationId xmlns:a16="http://schemas.microsoft.com/office/drawing/2014/main" id="{8D59EC9D-58C1-00F7-08B8-2A2FE50D1E40}"/>
                </a:ext>
              </a:extLst>
            </p:cNvPr>
            <p:cNvSpPr/>
            <p:nvPr/>
          </p:nvSpPr>
          <p:spPr>
            <a:xfrm>
              <a:off x="3313230" y="6615166"/>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0" name="Rectangle 259">
              <a:extLst>
                <a:ext uri="{FF2B5EF4-FFF2-40B4-BE49-F238E27FC236}">
                  <a16:creationId xmlns:a16="http://schemas.microsoft.com/office/drawing/2014/main" id="{7D0E9FBD-DBD4-9622-979B-2E289DE2518D}"/>
                </a:ext>
              </a:extLst>
            </p:cNvPr>
            <p:cNvSpPr/>
            <p:nvPr/>
          </p:nvSpPr>
          <p:spPr>
            <a:xfrm>
              <a:off x="3506583" y="6613401"/>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1" name="Rectangle 260">
              <a:extLst>
                <a:ext uri="{FF2B5EF4-FFF2-40B4-BE49-F238E27FC236}">
                  <a16:creationId xmlns:a16="http://schemas.microsoft.com/office/drawing/2014/main" id="{91939128-6672-CEBF-C142-6126B54A9121}"/>
                </a:ext>
              </a:extLst>
            </p:cNvPr>
            <p:cNvSpPr/>
            <p:nvPr/>
          </p:nvSpPr>
          <p:spPr>
            <a:xfrm>
              <a:off x="3700211" y="6556171"/>
              <a:ext cx="237091" cy="243703"/>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2" name="Rectangle 291">
              <a:extLst>
                <a:ext uri="{FF2B5EF4-FFF2-40B4-BE49-F238E27FC236}">
                  <a16:creationId xmlns:a16="http://schemas.microsoft.com/office/drawing/2014/main" id="{2499C551-E71C-13D3-FB33-D97B86FA0BC5}"/>
                </a:ext>
              </a:extLst>
            </p:cNvPr>
            <p:cNvSpPr/>
            <p:nvPr/>
          </p:nvSpPr>
          <p:spPr>
            <a:xfrm>
              <a:off x="4329263" y="6754155"/>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3" name="Rectangle 292">
              <a:extLst>
                <a:ext uri="{FF2B5EF4-FFF2-40B4-BE49-F238E27FC236}">
                  <a16:creationId xmlns:a16="http://schemas.microsoft.com/office/drawing/2014/main" id="{1047FCB1-8523-086D-BA00-A2A77320151A}"/>
                </a:ext>
              </a:extLst>
            </p:cNvPr>
            <p:cNvSpPr/>
            <p:nvPr/>
          </p:nvSpPr>
          <p:spPr>
            <a:xfrm>
              <a:off x="4578788" y="6134907"/>
              <a:ext cx="193039" cy="66570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4" name="Rectangle 293">
              <a:extLst>
                <a:ext uri="{FF2B5EF4-FFF2-40B4-BE49-F238E27FC236}">
                  <a16:creationId xmlns:a16="http://schemas.microsoft.com/office/drawing/2014/main" id="{420339D8-5D7B-2692-85F1-976EFC2F25C6}"/>
                </a:ext>
              </a:extLst>
            </p:cNvPr>
            <p:cNvSpPr/>
            <p:nvPr/>
          </p:nvSpPr>
          <p:spPr>
            <a:xfrm>
              <a:off x="4765255" y="2513153"/>
              <a:ext cx="208925" cy="429103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5" name="Rectangle 294">
              <a:extLst>
                <a:ext uri="{FF2B5EF4-FFF2-40B4-BE49-F238E27FC236}">
                  <a16:creationId xmlns:a16="http://schemas.microsoft.com/office/drawing/2014/main" id="{6922B9E7-0CF8-1DFD-5A1D-34A841F91C05}"/>
                </a:ext>
              </a:extLst>
            </p:cNvPr>
            <p:cNvSpPr/>
            <p:nvPr/>
          </p:nvSpPr>
          <p:spPr>
            <a:xfrm>
              <a:off x="4974149" y="4228852"/>
              <a:ext cx="242059" cy="257533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0" name="Rectangle 329">
              <a:extLst>
                <a:ext uri="{FF2B5EF4-FFF2-40B4-BE49-F238E27FC236}">
                  <a16:creationId xmlns:a16="http://schemas.microsoft.com/office/drawing/2014/main" id="{75DEAF6B-8415-0E7C-B289-40BFC3AFC29E}"/>
                </a:ext>
              </a:extLst>
            </p:cNvPr>
            <p:cNvSpPr/>
            <p:nvPr/>
          </p:nvSpPr>
          <p:spPr>
            <a:xfrm>
              <a:off x="5208623" y="4653234"/>
              <a:ext cx="242059" cy="2150956"/>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1" name="Rectangle 330">
              <a:extLst>
                <a:ext uri="{FF2B5EF4-FFF2-40B4-BE49-F238E27FC236}">
                  <a16:creationId xmlns:a16="http://schemas.microsoft.com/office/drawing/2014/main" id="{18B9BD52-3840-2640-185C-A128477EE3AD}"/>
                </a:ext>
              </a:extLst>
            </p:cNvPr>
            <p:cNvSpPr/>
            <p:nvPr/>
          </p:nvSpPr>
          <p:spPr>
            <a:xfrm>
              <a:off x="5445341" y="5836668"/>
              <a:ext cx="217827" cy="96668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2" name="Rectangle 331">
              <a:extLst>
                <a:ext uri="{FF2B5EF4-FFF2-40B4-BE49-F238E27FC236}">
                  <a16:creationId xmlns:a16="http://schemas.microsoft.com/office/drawing/2014/main" id="{00B6870D-FE5A-25B9-832D-C09A88F29888}"/>
                </a:ext>
              </a:extLst>
            </p:cNvPr>
            <p:cNvSpPr/>
            <p:nvPr/>
          </p:nvSpPr>
          <p:spPr>
            <a:xfrm>
              <a:off x="5663403" y="5163302"/>
              <a:ext cx="213254" cy="1640050"/>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4" name="Rectangle 333">
              <a:extLst>
                <a:ext uri="{FF2B5EF4-FFF2-40B4-BE49-F238E27FC236}">
                  <a16:creationId xmlns:a16="http://schemas.microsoft.com/office/drawing/2014/main" id="{B2947C09-6AFE-720F-76F1-23BE915C03DB}"/>
                </a:ext>
              </a:extLst>
            </p:cNvPr>
            <p:cNvSpPr/>
            <p:nvPr/>
          </p:nvSpPr>
          <p:spPr>
            <a:xfrm>
              <a:off x="5876161" y="5600225"/>
              <a:ext cx="213217" cy="1203123"/>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5" name="Rectangle 334">
              <a:extLst>
                <a:ext uri="{FF2B5EF4-FFF2-40B4-BE49-F238E27FC236}">
                  <a16:creationId xmlns:a16="http://schemas.microsoft.com/office/drawing/2014/main" id="{04E23DFB-E914-4314-4CCE-B4309D081038}"/>
                </a:ext>
              </a:extLst>
            </p:cNvPr>
            <p:cNvSpPr/>
            <p:nvPr/>
          </p:nvSpPr>
          <p:spPr>
            <a:xfrm>
              <a:off x="6301249" y="5473413"/>
              <a:ext cx="216782" cy="132639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6" name="Rectangle 335">
              <a:extLst>
                <a:ext uri="{FF2B5EF4-FFF2-40B4-BE49-F238E27FC236}">
                  <a16:creationId xmlns:a16="http://schemas.microsoft.com/office/drawing/2014/main" id="{863B76CE-FDE5-BDA3-7BBE-258A6818B1C9}"/>
                </a:ext>
              </a:extLst>
            </p:cNvPr>
            <p:cNvSpPr/>
            <p:nvPr/>
          </p:nvSpPr>
          <p:spPr>
            <a:xfrm>
              <a:off x="6092055" y="5983475"/>
              <a:ext cx="208925" cy="821910"/>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7" name="Rectangle 376">
              <a:extLst>
                <a:ext uri="{FF2B5EF4-FFF2-40B4-BE49-F238E27FC236}">
                  <a16:creationId xmlns:a16="http://schemas.microsoft.com/office/drawing/2014/main" id="{80EE45D0-67CF-80AD-D8D9-AA71E4D5D4FB}"/>
                </a:ext>
              </a:extLst>
            </p:cNvPr>
            <p:cNvSpPr/>
            <p:nvPr/>
          </p:nvSpPr>
          <p:spPr>
            <a:xfrm>
              <a:off x="6516801" y="5837509"/>
              <a:ext cx="235703" cy="96668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8" name="Rectangle 377">
              <a:extLst>
                <a:ext uri="{FF2B5EF4-FFF2-40B4-BE49-F238E27FC236}">
                  <a16:creationId xmlns:a16="http://schemas.microsoft.com/office/drawing/2014/main" id="{E77235BE-5593-C853-7BC7-A7F5B5BE91A0}"/>
                </a:ext>
              </a:extLst>
            </p:cNvPr>
            <p:cNvSpPr/>
            <p:nvPr/>
          </p:nvSpPr>
          <p:spPr>
            <a:xfrm>
              <a:off x="6753887" y="5774246"/>
              <a:ext cx="216782" cy="1029103"/>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4" name="Rectangle 423">
              <a:extLst>
                <a:ext uri="{FF2B5EF4-FFF2-40B4-BE49-F238E27FC236}">
                  <a16:creationId xmlns:a16="http://schemas.microsoft.com/office/drawing/2014/main" id="{06F5E145-C2B2-4BF2-8DBA-9F65887E3BBF}"/>
                </a:ext>
              </a:extLst>
            </p:cNvPr>
            <p:cNvSpPr/>
            <p:nvPr/>
          </p:nvSpPr>
          <p:spPr>
            <a:xfrm>
              <a:off x="846329" y="6494861"/>
              <a:ext cx="213405" cy="30653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2" name="Rectangle 451">
              <a:extLst>
                <a:ext uri="{FF2B5EF4-FFF2-40B4-BE49-F238E27FC236}">
                  <a16:creationId xmlns:a16="http://schemas.microsoft.com/office/drawing/2014/main" id="{D4E93C80-761C-890A-F311-0E51C21E10A5}"/>
                </a:ext>
              </a:extLst>
            </p:cNvPr>
            <p:cNvSpPr/>
            <p:nvPr/>
          </p:nvSpPr>
          <p:spPr>
            <a:xfrm>
              <a:off x="6971792" y="5954821"/>
              <a:ext cx="222746" cy="84857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3" name="Rectangle 452">
              <a:extLst>
                <a:ext uri="{FF2B5EF4-FFF2-40B4-BE49-F238E27FC236}">
                  <a16:creationId xmlns:a16="http://schemas.microsoft.com/office/drawing/2014/main" id="{3A55AA7A-3F52-1EA7-E6F1-A46FC5B29FE5}"/>
                </a:ext>
              </a:extLst>
            </p:cNvPr>
            <p:cNvSpPr/>
            <p:nvPr/>
          </p:nvSpPr>
          <p:spPr>
            <a:xfrm>
              <a:off x="7190171" y="5954361"/>
              <a:ext cx="222746" cy="84857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6" name="Rectangle 455">
              <a:extLst>
                <a:ext uri="{FF2B5EF4-FFF2-40B4-BE49-F238E27FC236}">
                  <a16:creationId xmlns:a16="http://schemas.microsoft.com/office/drawing/2014/main" id="{BA9E5922-C840-1A92-C271-2E3089AD7887}"/>
                </a:ext>
              </a:extLst>
            </p:cNvPr>
            <p:cNvSpPr/>
            <p:nvPr/>
          </p:nvSpPr>
          <p:spPr>
            <a:xfrm>
              <a:off x="7408117" y="6134907"/>
              <a:ext cx="193039" cy="66570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8" name="Rectangle 457">
              <a:extLst>
                <a:ext uri="{FF2B5EF4-FFF2-40B4-BE49-F238E27FC236}">
                  <a16:creationId xmlns:a16="http://schemas.microsoft.com/office/drawing/2014/main" id="{9CEECB09-8808-5F05-D39B-CDA645DDAABF}"/>
                </a:ext>
              </a:extLst>
            </p:cNvPr>
            <p:cNvSpPr/>
            <p:nvPr/>
          </p:nvSpPr>
          <p:spPr>
            <a:xfrm>
              <a:off x="7609917" y="6754173"/>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9" name="Rectangle 458">
              <a:extLst>
                <a:ext uri="{FF2B5EF4-FFF2-40B4-BE49-F238E27FC236}">
                  <a16:creationId xmlns:a16="http://schemas.microsoft.com/office/drawing/2014/main" id="{630102FD-37EC-B964-57ED-A95E1E1549F1}"/>
                </a:ext>
              </a:extLst>
            </p:cNvPr>
            <p:cNvSpPr/>
            <p:nvPr/>
          </p:nvSpPr>
          <p:spPr>
            <a:xfrm>
              <a:off x="7866170" y="6618979"/>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0" name="Rectangle 459">
              <a:extLst>
                <a:ext uri="{FF2B5EF4-FFF2-40B4-BE49-F238E27FC236}">
                  <a16:creationId xmlns:a16="http://schemas.microsoft.com/office/drawing/2014/main" id="{678A088F-6D21-CCBB-1CAF-A0D33640CBA2}"/>
                </a:ext>
              </a:extLst>
            </p:cNvPr>
            <p:cNvSpPr/>
            <p:nvPr/>
          </p:nvSpPr>
          <p:spPr>
            <a:xfrm>
              <a:off x="8060209" y="6617988"/>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4" name="Rectangle 463">
              <a:extLst>
                <a:ext uri="{FF2B5EF4-FFF2-40B4-BE49-F238E27FC236}">
                  <a16:creationId xmlns:a16="http://schemas.microsoft.com/office/drawing/2014/main" id="{614ECF21-5701-A37A-AFD8-103B9D83A223}"/>
                </a:ext>
              </a:extLst>
            </p:cNvPr>
            <p:cNvSpPr/>
            <p:nvPr/>
          </p:nvSpPr>
          <p:spPr>
            <a:xfrm>
              <a:off x="8247684" y="6568263"/>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6" name="Rectangle 515">
              <a:extLst>
                <a:ext uri="{FF2B5EF4-FFF2-40B4-BE49-F238E27FC236}">
                  <a16:creationId xmlns:a16="http://schemas.microsoft.com/office/drawing/2014/main" id="{39B8B980-2410-52A6-4783-03D2D791B9E1}"/>
                </a:ext>
              </a:extLst>
            </p:cNvPr>
            <p:cNvSpPr/>
            <p:nvPr/>
          </p:nvSpPr>
          <p:spPr>
            <a:xfrm>
              <a:off x="8451530" y="6702908"/>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7" name="Rectangle 516">
              <a:extLst>
                <a:ext uri="{FF2B5EF4-FFF2-40B4-BE49-F238E27FC236}">
                  <a16:creationId xmlns:a16="http://schemas.microsoft.com/office/drawing/2014/main" id="{7FB6F399-787D-2FFB-E58F-CC2DA03EA881}"/>
                </a:ext>
              </a:extLst>
            </p:cNvPr>
            <p:cNvSpPr/>
            <p:nvPr/>
          </p:nvSpPr>
          <p:spPr>
            <a:xfrm>
              <a:off x="8642144" y="6755315"/>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8" name="Rectangle 517">
              <a:extLst>
                <a:ext uri="{FF2B5EF4-FFF2-40B4-BE49-F238E27FC236}">
                  <a16:creationId xmlns:a16="http://schemas.microsoft.com/office/drawing/2014/main" id="{0DE0099C-EB81-05D2-C849-541226286604}"/>
                </a:ext>
              </a:extLst>
            </p:cNvPr>
            <p:cNvSpPr/>
            <p:nvPr/>
          </p:nvSpPr>
          <p:spPr>
            <a:xfrm>
              <a:off x="8898815" y="6758329"/>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3" name="Rectangle 522">
              <a:extLst>
                <a:ext uri="{FF2B5EF4-FFF2-40B4-BE49-F238E27FC236}">
                  <a16:creationId xmlns:a16="http://schemas.microsoft.com/office/drawing/2014/main" id="{1CFBD30E-1E51-45D7-7E82-6CF54F96E169}"/>
                </a:ext>
              </a:extLst>
            </p:cNvPr>
            <p:cNvSpPr/>
            <p:nvPr/>
          </p:nvSpPr>
          <p:spPr>
            <a:xfrm>
              <a:off x="9150123" y="6694984"/>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5" name="Rectangle 524">
              <a:extLst>
                <a:ext uri="{FF2B5EF4-FFF2-40B4-BE49-F238E27FC236}">
                  <a16:creationId xmlns:a16="http://schemas.microsoft.com/office/drawing/2014/main" id="{ED5D1292-E31A-8254-0A2B-404D6CB3D796}"/>
                </a:ext>
              </a:extLst>
            </p:cNvPr>
            <p:cNvSpPr/>
            <p:nvPr/>
          </p:nvSpPr>
          <p:spPr>
            <a:xfrm>
              <a:off x="9736385" y="6694984"/>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1" name="Rectangle 580">
              <a:extLst>
                <a:ext uri="{FF2B5EF4-FFF2-40B4-BE49-F238E27FC236}">
                  <a16:creationId xmlns:a16="http://schemas.microsoft.com/office/drawing/2014/main" id="{5C0AC139-A974-1789-76A8-99EED3223B19}"/>
                </a:ext>
              </a:extLst>
            </p:cNvPr>
            <p:cNvSpPr/>
            <p:nvPr/>
          </p:nvSpPr>
          <p:spPr>
            <a:xfrm>
              <a:off x="9930843" y="6694983"/>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2" name="Rectangle 581">
              <a:extLst>
                <a:ext uri="{FF2B5EF4-FFF2-40B4-BE49-F238E27FC236}">
                  <a16:creationId xmlns:a16="http://schemas.microsoft.com/office/drawing/2014/main" id="{5D7F1872-EE51-CA10-FF3F-50B3F56FD2CB}"/>
                </a:ext>
              </a:extLst>
            </p:cNvPr>
            <p:cNvSpPr/>
            <p:nvPr/>
          </p:nvSpPr>
          <p:spPr>
            <a:xfrm>
              <a:off x="10125851" y="6694983"/>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3" name="Rectangle 582">
              <a:extLst>
                <a:ext uri="{FF2B5EF4-FFF2-40B4-BE49-F238E27FC236}">
                  <a16:creationId xmlns:a16="http://schemas.microsoft.com/office/drawing/2014/main" id="{65E2462E-0665-6BA8-BF46-FE0913962A65}"/>
                </a:ext>
              </a:extLst>
            </p:cNvPr>
            <p:cNvSpPr/>
            <p:nvPr/>
          </p:nvSpPr>
          <p:spPr>
            <a:xfrm>
              <a:off x="10575281" y="6699615"/>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225" name="TextBox 224">
            <a:extLst>
              <a:ext uri="{FF2B5EF4-FFF2-40B4-BE49-F238E27FC236}">
                <a16:creationId xmlns:a16="http://schemas.microsoft.com/office/drawing/2014/main" id="{EAF24AAD-BA64-9953-C14A-3003F4065B9F}"/>
              </a:ext>
            </a:extLst>
          </p:cNvPr>
          <p:cNvSpPr txBox="1"/>
          <p:nvPr/>
        </p:nvSpPr>
        <p:spPr>
          <a:xfrm>
            <a:off x="720638" y="6267565"/>
            <a:ext cx="10963210" cy="246221"/>
          </a:xfrm>
          <a:prstGeom prst="rect">
            <a:avLst/>
          </a:prstGeom>
          <a:noFill/>
        </p:spPr>
        <p:txBody>
          <a:bodyPr wrap="square" rtlCol="0">
            <a:spAutoFit/>
          </a:bodyPr>
          <a:lstStyle/>
          <a:p>
            <a:r>
              <a:rPr lang="en-US" sz="1000" dirty="0">
                <a:solidFill>
                  <a:schemeClr val="bg1"/>
                </a:solidFill>
              </a:rPr>
              <a:t>0          2          4          6          8          10          12          14          16          18          20          22          24          26          28          30          32          34          36          38          40          42          44          46          48          50          52</a:t>
            </a:r>
          </a:p>
        </p:txBody>
      </p:sp>
      <p:cxnSp>
        <p:nvCxnSpPr>
          <p:cNvPr id="229" name="Straight Connector 228">
            <a:extLst>
              <a:ext uri="{FF2B5EF4-FFF2-40B4-BE49-F238E27FC236}">
                <a16:creationId xmlns:a16="http://schemas.microsoft.com/office/drawing/2014/main" id="{B00E5718-71E1-E7F9-2F0A-69E23AF2E95D}"/>
              </a:ext>
            </a:extLst>
          </p:cNvPr>
          <p:cNvCxnSpPr>
            <a:cxnSpLocks/>
          </p:cNvCxnSpPr>
          <p:nvPr/>
        </p:nvCxnSpPr>
        <p:spPr>
          <a:xfrm>
            <a:off x="838200" y="6267565"/>
            <a:ext cx="10755385"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79" name="TextBox 378">
            <a:extLst>
              <a:ext uri="{FF2B5EF4-FFF2-40B4-BE49-F238E27FC236}">
                <a16:creationId xmlns:a16="http://schemas.microsoft.com/office/drawing/2014/main" id="{E28EC17B-1894-0916-081A-FD23C35CE095}"/>
              </a:ext>
            </a:extLst>
          </p:cNvPr>
          <p:cNvSpPr txBox="1"/>
          <p:nvPr/>
        </p:nvSpPr>
        <p:spPr>
          <a:xfrm>
            <a:off x="987358" y="5904276"/>
            <a:ext cx="96151" cy="246221"/>
          </a:xfrm>
          <a:prstGeom prst="rect">
            <a:avLst/>
          </a:prstGeom>
          <a:noFill/>
        </p:spPr>
        <p:txBody>
          <a:bodyPr wrap="square" rtlCol="0">
            <a:spAutoFit/>
          </a:bodyPr>
          <a:lstStyle/>
          <a:p>
            <a:r>
              <a:rPr lang="en-US" sz="1000" dirty="0">
                <a:solidFill>
                  <a:schemeClr val="bg1"/>
                </a:solidFill>
              </a:rPr>
              <a:t>2</a:t>
            </a:r>
          </a:p>
        </p:txBody>
      </p:sp>
      <p:sp>
        <p:nvSpPr>
          <p:cNvPr id="380" name="TextBox 379">
            <a:extLst>
              <a:ext uri="{FF2B5EF4-FFF2-40B4-BE49-F238E27FC236}">
                <a16:creationId xmlns:a16="http://schemas.microsoft.com/office/drawing/2014/main" id="{A4427A36-7CF4-2FB0-7A50-A473A784FB11}"/>
              </a:ext>
            </a:extLst>
          </p:cNvPr>
          <p:cNvSpPr txBox="1"/>
          <p:nvPr/>
        </p:nvSpPr>
        <p:spPr>
          <a:xfrm>
            <a:off x="1204315" y="5751616"/>
            <a:ext cx="96151" cy="246221"/>
          </a:xfrm>
          <a:prstGeom prst="rect">
            <a:avLst/>
          </a:prstGeom>
          <a:noFill/>
        </p:spPr>
        <p:txBody>
          <a:bodyPr wrap="square" rtlCol="0">
            <a:spAutoFit/>
          </a:bodyPr>
          <a:lstStyle/>
          <a:p>
            <a:r>
              <a:rPr lang="en-US" sz="1000" dirty="0">
                <a:solidFill>
                  <a:schemeClr val="bg1"/>
                </a:solidFill>
              </a:rPr>
              <a:t>6</a:t>
            </a:r>
          </a:p>
        </p:txBody>
      </p:sp>
      <p:sp>
        <p:nvSpPr>
          <p:cNvPr id="381" name="TextBox 380">
            <a:extLst>
              <a:ext uri="{FF2B5EF4-FFF2-40B4-BE49-F238E27FC236}">
                <a16:creationId xmlns:a16="http://schemas.microsoft.com/office/drawing/2014/main" id="{3675CE4B-427A-C5A1-8E10-9B2B1402493E}"/>
              </a:ext>
            </a:extLst>
          </p:cNvPr>
          <p:cNvSpPr txBox="1"/>
          <p:nvPr/>
        </p:nvSpPr>
        <p:spPr>
          <a:xfrm>
            <a:off x="1409490" y="5845313"/>
            <a:ext cx="96151" cy="246221"/>
          </a:xfrm>
          <a:prstGeom prst="rect">
            <a:avLst/>
          </a:prstGeom>
          <a:noFill/>
        </p:spPr>
        <p:txBody>
          <a:bodyPr wrap="square" rtlCol="0">
            <a:spAutoFit/>
          </a:bodyPr>
          <a:lstStyle/>
          <a:p>
            <a:r>
              <a:rPr lang="en-US" sz="1000" dirty="0">
                <a:solidFill>
                  <a:schemeClr val="bg1"/>
                </a:solidFill>
              </a:rPr>
              <a:t>5</a:t>
            </a:r>
          </a:p>
        </p:txBody>
      </p:sp>
      <p:sp>
        <p:nvSpPr>
          <p:cNvPr id="425" name="TextBox 424">
            <a:extLst>
              <a:ext uri="{FF2B5EF4-FFF2-40B4-BE49-F238E27FC236}">
                <a16:creationId xmlns:a16="http://schemas.microsoft.com/office/drawing/2014/main" id="{14431CE4-E0DE-02CC-DBD3-51726FE132E3}"/>
              </a:ext>
            </a:extLst>
          </p:cNvPr>
          <p:cNvSpPr txBox="1"/>
          <p:nvPr/>
        </p:nvSpPr>
        <p:spPr>
          <a:xfrm>
            <a:off x="1921169" y="5862720"/>
            <a:ext cx="96151" cy="246221"/>
          </a:xfrm>
          <a:prstGeom prst="rect">
            <a:avLst/>
          </a:prstGeom>
          <a:noFill/>
        </p:spPr>
        <p:txBody>
          <a:bodyPr wrap="square" rtlCol="0">
            <a:spAutoFit/>
          </a:bodyPr>
          <a:lstStyle/>
          <a:p>
            <a:r>
              <a:rPr lang="en-US" sz="1000" dirty="0">
                <a:solidFill>
                  <a:schemeClr val="bg1"/>
                </a:solidFill>
              </a:rPr>
              <a:t>3</a:t>
            </a:r>
          </a:p>
        </p:txBody>
      </p:sp>
      <p:sp>
        <p:nvSpPr>
          <p:cNvPr id="426" name="TextBox 425">
            <a:extLst>
              <a:ext uri="{FF2B5EF4-FFF2-40B4-BE49-F238E27FC236}">
                <a16:creationId xmlns:a16="http://schemas.microsoft.com/office/drawing/2014/main" id="{9F91E982-631E-A31C-A353-92E9F997FB56}"/>
              </a:ext>
            </a:extLst>
          </p:cNvPr>
          <p:cNvSpPr txBox="1"/>
          <p:nvPr/>
        </p:nvSpPr>
        <p:spPr>
          <a:xfrm>
            <a:off x="2089000" y="6013696"/>
            <a:ext cx="96151" cy="246221"/>
          </a:xfrm>
          <a:prstGeom prst="rect">
            <a:avLst/>
          </a:prstGeom>
          <a:noFill/>
        </p:spPr>
        <p:txBody>
          <a:bodyPr wrap="square" rtlCol="0">
            <a:spAutoFit/>
          </a:bodyPr>
          <a:lstStyle/>
          <a:p>
            <a:r>
              <a:rPr lang="en-US" sz="1000" dirty="0">
                <a:solidFill>
                  <a:schemeClr val="bg1"/>
                </a:solidFill>
              </a:rPr>
              <a:t>1</a:t>
            </a:r>
          </a:p>
        </p:txBody>
      </p:sp>
      <p:sp>
        <p:nvSpPr>
          <p:cNvPr id="427" name="TextBox 426">
            <a:extLst>
              <a:ext uri="{FF2B5EF4-FFF2-40B4-BE49-F238E27FC236}">
                <a16:creationId xmlns:a16="http://schemas.microsoft.com/office/drawing/2014/main" id="{5E6986A9-82E8-EBF7-F035-822760307A0F}"/>
              </a:ext>
            </a:extLst>
          </p:cNvPr>
          <p:cNvSpPr txBox="1"/>
          <p:nvPr/>
        </p:nvSpPr>
        <p:spPr>
          <a:xfrm>
            <a:off x="2281411" y="5832354"/>
            <a:ext cx="96151" cy="246221"/>
          </a:xfrm>
          <a:prstGeom prst="rect">
            <a:avLst/>
          </a:prstGeom>
          <a:noFill/>
        </p:spPr>
        <p:txBody>
          <a:bodyPr wrap="square" rtlCol="0">
            <a:spAutoFit/>
          </a:bodyPr>
          <a:lstStyle/>
          <a:p>
            <a:r>
              <a:rPr lang="en-US" sz="1000" dirty="0">
                <a:solidFill>
                  <a:schemeClr val="bg1"/>
                </a:solidFill>
              </a:rPr>
              <a:t>5</a:t>
            </a:r>
          </a:p>
        </p:txBody>
      </p:sp>
      <p:sp>
        <p:nvSpPr>
          <p:cNvPr id="428" name="TextBox 427">
            <a:extLst>
              <a:ext uri="{FF2B5EF4-FFF2-40B4-BE49-F238E27FC236}">
                <a16:creationId xmlns:a16="http://schemas.microsoft.com/office/drawing/2014/main" id="{BC5CCAFB-C605-E0FD-B9E1-4B86908F70C5}"/>
              </a:ext>
            </a:extLst>
          </p:cNvPr>
          <p:cNvSpPr txBox="1"/>
          <p:nvPr/>
        </p:nvSpPr>
        <p:spPr>
          <a:xfrm>
            <a:off x="2479676" y="5745628"/>
            <a:ext cx="96151" cy="246221"/>
          </a:xfrm>
          <a:prstGeom prst="rect">
            <a:avLst/>
          </a:prstGeom>
          <a:noFill/>
        </p:spPr>
        <p:txBody>
          <a:bodyPr wrap="square" rtlCol="0">
            <a:spAutoFit/>
          </a:bodyPr>
          <a:lstStyle/>
          <a:p>
            <a:r>
              <a:rPr lang="en-US" sz="1000" dirty="0">
                <a:solidFill>
                  <a:schemeClr val="bg1"/>
                </a:solidFill>
              </a:rPr>
              <a:t>6</a:t>
            </a:r>
          </a:p>
        </p:txBody>
      </p:sp>
      <p:sp>
        <p:nvSpPr>
          <p:cNvPr id="429" name="TextBox 428">
            <a:extLst>
              <a:ext uri="{FF2B5EF4-FFF2-40B4-BE49-F238E27FC236}">
                <a16:creationId xmlns:a16="http://schemas.microsoft.com/office/drawing/2014/main" id="{BB84D9C1-A481-55EC-BB54-C9BD97728632}"/>
              </a:ext>
            </a:extLst>
          </p:cNvPr>
          <p:cNvSpPr txBox="1"/>
          <p:nvPr/>
        </p:nvSpPr>
        <p:spPr>
          <a:xfrm>
            <a:off x="2702169" y="5880803"/>
            <a:ext cx="96151" cy="246221"/>
          </a:xfrm>
          <a:prstGeom prst="rect">
            <a:avLst/>
          </a:prstGeom>
          <a:noFill/>
        </p:spPr>
        <p:txBody>
          <a:bodyPr wrap="square" rtlCol="0">
            <a:spAutoFit/>
          </a:bodyPr>
          <a:lstStyle/>
          <a:p>
            <a:r>
              <a:rPr lang="en-US" sz="1000" dirty="0">
                <a:solidFill>
                  <a:schemeClr val="bg1"/>
                </a:solidFill>
              </a:rPr>
              <a:t>3</a:t>
            </a:r>
          </a:p>
        </p:txBody>
      </p:sp>
      <p:sp>
        <p:nvSpPr>
          <p:cNvPr id="430" name="TextBox 429">
            <a:extLst>
              <a:ext uri="{FF2B5EF4-FFF2-40B4-BE49-F238E27FC236}">
                <a16:creationId xmlns:a16="http://schemas.microsoft.com/office/drawing/2014/main" id="{0FBFD57A-5846-9D13-BCE1-4BA7D1F0E899}"/>
              </a:ext>
            </a:extLst>
          </p:cNvPr>
          <p:cNvSpPr txBox="1"/>
          <p:nvPr/>
        </p:nvSpPr>
        <p:spPr>
          <a:xfrm>
            <a:off x="2902114" y="5803739"/>
            <a:ext cx="96151" cy="246221"/>
          </a:xfrm>
          <a:prstGeom prst="rect">
            <a:avLst/>
          </a:prstGeom>
          <a:noFill/>
        </p:spPr>
        <p:txBody>
          <a:bodyPr wrap="square" rtlCol="0">
            <a:spAutoFit/>
          </a:bodyPr>
          <a:lstStyle/>
          <a:p>
            <a:r>
              <a:rPr lang="en-US" sz="1000" dirty="0">
                <a:solidFill>
                  <a:schemeClr val="bg1"/>
                </a:solidFill>
              </a:rPr>
              <a:t>5</a:t>
            </a:r>
          </a:p>
        </p:txBody>
      </p:sp>
      <p:sp>
        <p:nvSpPr>
          <p:cNvPr id="431" name="TextBox 430">
            <a:extLst>
              <a:ext uri="{FF2B5EF4-FFF2-40B4-BE49-F238E27FC236}">
                <a16:creationId xmlns:a16="http://schemas.microsoft.com/office/drawing/2014/main" id="{7D6C4272-5681-80AA-2E7E-19B22614BBE2}"/>
              </a:ext>
            </a:extLst>
          </p:cNvPr>
          <p:cNvSpPr txBox="1"/>
          <p:nvPr/>
        </p:nvSpPr>
        <p:spPr>
          <a:xfrm>
            <a:off x="2994043" y="5489449"/>
            <a:ext cx="350364" cy="246221"/>
          </a:xfrm>
          <a:prstGeom prst="rect">
            <a:avLst/>
          </a:prstGeom>
          <a:noFill/>
        </p:spPr>
        <p:txBody>
          <a:bodyPr wrap="square" rtlCol="0">
            <a:spAutoFit/>
          </a:bodyPr>
          <a:lstStyle/>
          <a:p>
            <a:r>
              <a:rPr lang="en-US" sz="1000" dirty="0">
                <a:solidFill>
                  <a:schemeClr val="bg1"/>
                </a:solidFill>
              </a:rPr>
              <a:t>10</a:t>
            </a:r>
          </a:p>
        </p:txBody>
      </p:sp>
      <p:sp>
        <p:nvSpPr>
          <p:cNvPr id="432" name="TextBox 431">
            <a:extLst>
              <a:ext uri="{FF2B5EF4-FFF2-40B4-BE49-F238E27FC236}">
                <a16:creationId xmlns:a16="http://schemas.microsoft.com/office/drawing/2014/main" id="{DCC0D32C-A358-33D5-3BC6-9D487246F2E0}"/>
              </a:ext>
            </a:extLst>
          </p:cNvPr>
          <p:cNvSpPr txBox="1"/>
          <p:nvPr/>
        </p:nvSpPr>
        <p:spPr>
          <a:xfrm>
            <a:off x="3317402" y="5718837"/>
            <a:ext cx="96151" cy="246221"/>
          </a:xfrm>
          <a:prstGeom prst="rect">
            <a:avLst/>
          </a:prstGeom>
          <a:noFill/>
        </p:spPr>
        <p:txBody>
          <a:bodyPr wrap="square" rtlCol="0">
            <a:spAutoFit/>
          </a:bodyPr>
          <a:lstStyle/>
          <a:p>
            <a:r>
              <a:rPr lang="en-US" sz="1000" dirty="0">
                <a:solidFill>
                  <a:schemeClr val="bg1"/>
                </a:solidFill>
              </a:rPr>
              <a:t>6</a:t>
            </a:r>
          </a:p>
        </p:txBody>
      </p:sp>
      <p:sp>
        <p:nvSpPr>
          <p:cNvPr id="433" name="TextBox 432">
            <a:extLst>
              <a:ext uri="{FF2B5EF4-FFF2-40B4-BE49-F238E27FC236}">
                <a16:creationId xmlns:a16="http://schemas.microsoft.com/office/drawing/2014/main" id="{718DCC53-F6A2-9419-BCFE-8C12EEEE4F81}"/>
              </a:ext>
            </a:extLst>
          </p:cNvPr>
          <p:cNvSpPr txBox="1"/>
          <p:nvPr/>
        </p:nvSpPr>
        <p:spPr>
          <a:xfrm>
            <a:off x="3506732" y="5955464"/>
            <a:ext cx="96151" cy="246221"/>
          </a:xfrm>
          <a:prstGeom prst="rect">
            <a:avLst/>
          </a:prstGeom>
          <a:noFill/>
        </p:spPr>
        <p:txBody>
          <a:bodyPr wrap="square" rtlCol="0">
            <a:spAutoFit/>
          </a:bodyPr>
          <a:lstStyle/>
          <a:p>
            <a:r>
              <a:rPr lang="en-US" sz="1000" dirty="0">
                <a:solidFill>
                  <a:schemeClr val="bg1"/>
                </a:solidFill>
              </a:rPr>
              <a:t>1</a:t>
            </a:r>
          </a:p>
        </p:txBody>
      </p:sp>
      <p:sp>
        <p:nvSpPr>
          <p:cNvPr id="434" name="TextBox 433">
            <a:extLst>
              <a:ext uri="{FF2B5EF4-FFF2-40B4-BE49-F238E27FC236}">
                <a16:creationId xmlns:a16="http://schemas.microsoft.com/office/drawing/2014/main" id="{3F6EFAA5-698D-E1E3-9740-55244DCF4A3F}"/>
              </a:ext>
            </a:extLst>
          </p:cNvPr>
          <p:cNvSpPr txBox="1"/>
          <p:nvPr/>
        </p:nvSpPr>
        <p:spPr>
          <a:xfrm>
            <a:off x="4697547" y="5932558"/>
            <a:ext cx="96151" cy="246221"/>
          </a:xfrm>
          <a:prstGeom prst="rect">
            <a:avLst/>
          </a:prstGeom>
          <a:noFill/>
        </p:spPr>
        <p:txBody>
          <a:bodyPr wrap="square" rtlCol="0">
            <a:spAutoFit/>
          </a:bodyPr>
          <a:lstStyle/>
          <a:p>
            <a:r>
              <a:rPr lang="en-US" sz="1000" dirty="0">
                <a:solidFill>
                  <a:schemeClr val="bg1"/>
                </a:solidFill>
              </a:rPr>
              <a:t>1</a:t>
            </a:r>
          </a:p>
        </p:txBody>
      </p:sp>
      <p:sp>
        <p:nvSpPr>
          <p:cNvPr id="435" name="TextBox 434">
            <a:extLst>
              <a:ext uri="{FF2B5EF4-FFF2-40B4-BE49-F238E27FC236}">
                <a16:creationId xmlns:a16="http://schemas.microsoft.com/office/drawing/2014/main" id="{90B0C61E-3463-5FFA-7C71-171D58E2E4E3}"/>
              </a:ext>
            </a:extLst>
          </p:cNvPr>
          <p:cNvSpPr txBox="1"/>
          <p:nvPr/>
        </p:nvSpPr>
        <p:spPr>
          <a:xfrm>
            <a:off x="3674724" y="5848565"/>
            <a:ext cx="96151" cy="246221"/>
          </a:xfrm>
          <a:prstGeom prst="rect">
            <a:avLst/>
          </a:prstGeom>
          <a:noFill/>
        </p:spPr>
        <p:txBody>
          <a:bodyPr wrap="square" rtlCol="0">
            <a:spAutoFit/>
          </a:bodyPr>
          <a:lstStyle/>
          <a:p>
            <a:r>
              <a:rPr lang="en-US" sz="1000" dirty="0">
                <a:solidFill>
                  <a:schemeClr val="bg1"/>
                </a:solidFill>
              </a:rPr>
              <a:t>3</a:t>
            </a:r>
          </a:p>
        </p:txBody>
      </p:sp>
      <p:sp>
        <p:nvSpPr>
          <p:cNvPr id="436" name="TextBox 435">
            <a:extLst>
              <a:ext uri="{FF2B5EF4-FFF2-40B4-BE49-F238E27FC236}">
                <a16:creationId xmlns:a16="http://schemas.microsoft.com/office/drawing/2014/main" id="{EE53BCF7-E264-41D4-277F-E6D1311DCF5B}"/>
              </a:ext>
            </a:extLst>
          </p:cNvPr>
          <p:cNvSpPr txBox="1"/>
          <p:nvPr/>
        </p:nvSpPr>
        <p:spPr>
          <a:xfrm>
            <a:off x="3842534" y="5832354"/>
            <a:ext cx="96151" cy="246221"/>
          </a:xfrm>
          <a:prstGeom prst="rect">
            <a:avLst/>
          </a:prstGeom>
          <a:noFill/>
        </p:spPr>
        <p:txBody>
          <a:bodyPr wrap="square" rtlCol="0">
            <a:spAutoFit/>
          </a:bodyPr>
          <a:lstStyle/>
          <a:p>
            <a:r>
              <a:rPr lang="en-US" sz="1000" dirty="0">
                <a:solidFill>
                  <a:schemeClr val="bg1"/>
                </a:solidFill>
              </a:rPr>
              <a:t>3</a:t>
            </a:r>
          </a:p>
        </p:txBody>
      </p:sp>
      <p:sp>
        <p:nvSpPr>
          <p:cNvPr id="437" name="TextBox 436">
            <a:extLst>
              <a:ext uri="{FF2B5EF4-FFF2-40B4-BE49-F238E27FC236}">
                <a16:creationId xmlns:a16="http://schemas.microsoft.com/office/drawing/2014/main" id="{B9AA8F8C-1DEE-30F3-BB10-583650F29EC4}"/>
              </a:ext>
            </a:extLst>
          </p:cNvPr>
          <p:cNvSpPr txBox="1"/>
          <p:nvPr/>
        </p:nvSpPr>
        <p:spPr>
          <a:xfrm>
            <a:off x="4085571" y="5791246"/>
            <a:ext cx="96151" cy="246221"/>
          </a:xfrm>
          <a:prstGeom prst="rect">
            <a:avLst/>
          </a:prstGeom>
          <a:noFill/>
        </p:spPr>
        <p:txBody>
          <a:bodyPr wrap="square" rtlCol="0">
            <a:spAutoFit/>
          </a:bodyPr>
          <a:lstStyle/>
          <a:p>
            <a:r>
              <a:rPr lang="en-US" sz="1000" dirty="0">
                <a:solidFill>
                  <a:schemeClr val="bg1"/>
                </a:solidFill>
              </a:rPr>
              <a:t>4</a:t>
            </a:r>
          </a:p>
        </p:txBody>
      </p:sp>
      <p:sp>
        <p:nvSpPr>
          <p:cNvPr id="438" name="TextBox 437">
            <a:extLst>
              <a:ext uri="{FF2B5EF4-FFF2-40B4-BE49-F238E27FC236}">
                <a16:creationId xmlns:a16="http://schemas.microsoft.com/office/drawing/2014/main" id="{BA9D0BE1-0066-45DC-8971-15DCEA2DABC8}"/>
              </a:ext>
            </a:extLst>
          </p:cNvPr>
          <p:cNvSpPr txBox="1"/>
          <p:nvPr/>
        </p:nvSpPr>
        <p:spPr>
          <a:xfrm>
            <a:off x="4837671" y="5376742"/>
            <a:ext cx="486025" cy="246221"/>
          </a:xfrm>
          <a:prstGeom prst="rect">
            <a:avLst/>
          </a:prstGeom>
          <a:noFill/>
        </p:spPr>
        <p:txBody>
          <a:bodyPr wrap="square" rtlCol="0">
            <a:spAutoFit/>
          </a:bodyPr>
          <a:lstStyle/>
          <a:p>
            <a:r>
              <a:rPr lang="en-US" sz="1000" dirty="0">
                <a:solidFill>
                  <a:schemeClr val="bg1"/>
                </a:solidFill>
              </a:rPr>
              <a:t>13</a:t>
            </a:r>
          </a:p>
        </p:txBody>
      </p:sp>
      <p:sp>
        <p:nvSpPr>
          <p:cNvPr id="439" name="TextBox 438">
            <a:extLst>
              <a:ext uri="{FF2B5EF4-FFF2-40B4-BE49-F238E27FC236}">
                <a16:creationId xmlns:a16="http://schemas.microsoft.com/office/drawing/2014/main" id="{7D909CE7-42AF-AAAB-7A87-4DAEA95397EF}"/>
              </a:ext>
            </a:extLst>
          </p:cNvPr>
          <p:cNvSpPr txBox="1"/>
          <p:nvPr/>
        </p:nvSpPr>
        <p:spPr>
          <a:xfrm>
            <a:off x="5021533" y="1748597"/>
            <a:ext cx="428865" cy="246221"/>
          </a:xfrm>
          <a:prstGeom prst="rect">
            <a:avLst/>
          </a:prstGeom>
          <a:noFill/>
        </p:spPr>
        <p:txBody>
          <a:bodyPr wrap="square" rtlCol="0">
            <a:spAutoFit/>
          </a:bodyPr>
          <a:lstStyle/>
          <a:p>
            <a:r>
              <a:rPr lang="en-US" sz="1000" dirty="0">
                <a:solidFill>
                  <a:schemeClr val="bg1"/>
                </a:solidFill>
              </a:rPr>
              <a:t>104</a:t>
            </a:r>
          </a:p>
        </p:txBody>
      </p:sp>
      <p:sp>
        <p:nvSpPr>
          <p:cNvPr id="440" name="TextBox 439">
            <a:extLst>
              <a:ext uri="{FF2B5EF4-FFF2-40B4-BE49-F238E27FC236}">
                <a16:creationId xmlns:a16="http://schemas.microsoft.com/office/drawing/2014/main" id="{9330E0A5-4999-2C0B-A7E7-7BE542C21B32}"/>
              </a:ext>
            </a:extLst>
          </p:cNvPr>
          <p:cNvSpPr txBox="1"/>
          <p:nvPr/>
        </p:nvSpPr>
        <p:spPr>
          <a:xfrm>
            <a:off x="5265198" y="3473806"/>
            <a:ext cx="428865" cy="246221"/>
          </a:xfrm>
          <a:prstGeom prst="rect">
            <a:avLst/>
          </a:prstGeom>
          <a:noFill/>
        </p:spPr>
        <p:txBody>
          <a:bodyPr wrap="square" rtlCol="0">
            <a:spAutoFit/>
          </a:bodyPr>
          <a:lstStyle/>
          <a:p>
            <a:r>
              <a:rPr lang="en-US" sz="1000" dirty="0">
                <a:solidFill>
                  <a:schemeClr val="bg1"/>
                </a:solidFill>
              </a:rPr>
              <a:t>58</a:t>
            </a:r>
          </a:p>
        </p:txBody>
      </p:sp>
      <p:sp>
        <p:nvSpPr>
          <p:cNvPr id="441" name="TextBox 440">
            <a:extLst>
              <a:ext uri="{FF2B5EF4-FFF2-40B4-BE49-F238E27FC236}">
                <a16:creationId xmlns:a16="http://schemas.microsoft.com/office/drawing/2014/main" id="{52053B27-6727-7809-A7E7-7EC8AE8FDA25}"/>
              </a:ext>
            </a:extLst>
          </p:cNvPr>
          <p:cNvSpPr txBox="1"/>
          <p:nvPr/>
        </p:nvSpPr>
        <p:spPr>
          <a:xfrm>
            <a:off x="5508063" y="3916206"/>
            <a:ext cx="428865" cy="246221"/>
          </a:xfrm>
          <a:prstGeom prst="rect">
            <a:avLst/>
          </a:prstGeom>
          <a:noFill/>
        </p:spPr>
        <p:txBody>
          <a:bodyPr wrap="square" rtlCol="0">
            <a:spAutoFit/>
          </a:bodyPr>
          <a:lstStyle/>
          <a:p>
            <a:r>
              <a:rPr lang="en-US" sz="1000" dirty="0">
                <a:solidFill>
                  <a:schemeClr val="bg1"/>
                </a:solidFill>
              </a:rPr>
              <a:t>47</a:t>
            </a:r>
          </a:p>
        </p:txBody>
      </p:sp>
      <p:sp>
        <p:nvSpPr>
          <p:cNvPr id="442" name="TextBox 441">
            <a:extLst>
              <a:ext uri="{FF2B5EF4-FFF2-40B4-BE49-F238E27FC236}">
                <a16:creationId xmlns:a16="http://schemas.microsoft.com/office/drawing/2014/main" id="{11C3EAE6-BCD0-64FA-3975-F1313269583D}"/>
              </a:ext>
            </a:extLst>
          </p:cNvPr>
          <p:cNvSpPr txBox="1"/>
          <p:nvPr/>
        </p:nvSpPr>
        <p:spPr>
          <a:xfrm>
            <a:off x="5734028" y="5091163"/>
            <a:ext cx="428865" cy="246221"/>
          </a:xfrm>
          <a:prstGeom prst="rect">
            <a:avLst/>
          </a:prstGeom>
          <a:noFill/>
        </p:spPr>
        <p:txBody>
          <a:bodyPr wrap="square" rtlCol="0">
            <a:spAutoFit/>
          </a:bodyPr>
          <a:lstStyle/>
          <a:p>
            <a:r>
              <a:rPr lang="en-US" sz="1000" dirty="0">
                <a:solidFill>
                  <a:schemeClr val="bg1"/>
                </a:solidFill>
              </a:rPr>
              <a:t>20</a:t>
            </a:r>
          </a:p>
        </p:txBody>
      </p:sp>
      <p:sp>
        <p:nvSpPr>
          <p:cNvPr id="447" name="TextBox 446">
            <a:extLst>
              <a:ext uri="{FF2B5EF4-FFF2-40B4-BE49-F238E27FC236}">
                <a16:creationId xmlns:a16="http://schemas.microsoft.com/office/drawing/2014/main" id="{64A3DCCE-941E-9EBF-6418-C16A802052CE}"/>
              </a:ext>
            </a:extLst>
          </p:cNvPr>
          <p:cNvSpPr txBox="1"/>
          <p:nvPr/>
        </p:nvSpPr>
        <p:spPr>
          <a:xfrm>
            <a:off x="6169392" y="4858218"/>
            <a:ext cx="428865" cy="246221"/>
          </a:xfrm>
          <a:prstGeom prst="rect">
            <a:avLst/>
          </a:prstGeom>
          <a:noFill/>
        </p:spPr>
        <p:txBody>
          <a:bodyPr wrap="square" rtlCol="0">
            <a:spAutoFit/>
          </a:bodyPr>
          <a:lstStyle/>
          <a:p>
            <a:r>
              <a:rPr lang="en-US" sz="1000" dirty="0">
                <a:solidFill>
                  <a:schemeClr val="bg1"/>
                </a:solidFill>
              </a:rPr>
              <a:t>26</a:t>
            </a:r>
          </a:p>
        </p:txBody>
      </p:sp>
      <p:sp>
        <p:nvSpPr>
          <p:cNvPr id="448" name="TextBox 447">
            <a:extLst>
              <a:ext uri="{FF2B5EF4-FFF2-40B4-BE49-F238E27FC236}">
                <a16:creationId xmlns:a16="http://schemas.microsoft.com/office/drawing/2014/main" id="{842ADA7D-56D2-24AE-319C-473EFBD56FDE}"/>
              </a:ext>
            </a:extLst>
          </p:cNvPr>
          <p:cNvSpPr txBox="1"/>
          <p:nvPr/>
        </p:nvSpPr>
        <p:spPr>
          <a:xfrm>
            <a:off x="6378155" y="5243228"/>
            <a:ext cx="428865" cy="246221"/>
          </a:xfrm>
          <a:prstGeom prst="rect">
            <a:avLst/>
          </a:prstGeom>
          <a:noFill/>
        </p:spPr>
        <p:txBody>
          <a:bodyPr wrap="square" rtlCol="0">
            <a:spAutoFit/>
          </a:bodyPr>
          <a:lstStyle/>
          <a:p>
            <a:r>
              <a:rPr lang="en-US" sz="1000" dirty="0">
                <a:solidFill>
                  <a:schemeClr val="bg1"/>
                </a:solidFill>
              </a:rPr>
              <a:t>15</a:t>
            </a:r>
          </a:p>
        </p:txBody>
      </p:sp>
      <p:sp>
        <p:nvSpPr>
          <p:cNvPr id="449" name="TextBox 448">
            <a:extLst>
              <a:ext uri="{FF2B5EF4-FFF2-40B4-BE49-F238E27FC236}">
                <a16:creationId xmlns:a16="http://schemas.microsoft.com/office/drawing/2014/main" id="{008C75D5-F4E7-95EA-0D6C-81DA14BA7804}"/>
              </a:ext>
            </a:extLst>
          </p:cNvPr>
          <p:cNvSpPr txBox="1"/>
          <p:nvPr/>
        </p:nvSpPr>
        <p:spPr>
          <a:xfrm>
            <a:off x="6593580" y="4742792"/>
            <a:ext cx="428865" cy="246221"/>
          </a:xfrm>
          <a:prstGeom prst="rect">
            <a:avLst/>
          </a:prstGeom>
          <a:noFill/>
        </p:spPr>
        <p:txBody>
          <a:bodyPr wrap="square" rtlCol="0">
            <a:spAutoFit/>
          </a:bodyPr>
          <a:lstStyle/>
          <a:p>
            <a:r>
              <a:rPr lang="en-US" sz="1000" dirty="0">
                <a:solidFill>
                  <a:schemeClr val="bg1"/>
                </a:solidFill>
              </a:rPr>
              <a:t>28</a:t>
            </a:r>
          </a:p>
        </p:txBody>
      </p:sp>
      <p:sp>
        <p:nvSpPr>
          <p:cNvPr id="450" name="TextBox 449">
            <a:extLst>
              <a:ext uri="{FF2B5EF4-FFF2-40B4-BE49-F238E27FC236}">
                <a16:creationId xmlns:a16="http://schemas.microsoft.com/office/drawing/2014/main" id="{F9CEC2CE-5BBD-5408-C5E6-35DC7E9AE742}"/>
              </a:ext>
            </a:extLst>
          </p:cNvPr>
          <p:cNvSpPr txBox="1"/>
          <p:nvPr/>
        </p:nvSpPr>
        <p:spPr>
          <a:xfrm>
            <a:off x="6822550" y="5095648"/>
            <a:ext cx="428865" cy="246221"/>
          </a:xfrm>
          <a:prstGeom prst="rect">
            <a:avLst/>
          </a:prstGeom>
          <a:noFill/>
        </p:spPr>
        <p:txBody>
          <a:bodyPr wrap="square" rtlCol="0">
            <a:spAutoFit/>
          </a:bodyPr>
          <a:lstStyle/>
          <a:p>
            <a:r>
              <a:rPr lang="en-US" sz="1000" dirty="0">
                <a:solidFill>
                  <a:schemeClr val="bg1"/>
                </a:solidFill>
              </a:rPr>
              <a:t>20</a:t>
            </a:r>
          </a:p>
        </p:txBody>
      </p:sp>
      <p:sp>
        <p:nvSpPr>
          <p:cNvPr id="451" name="TextBox 450">
            <a:extLst>
              <a:ext uri="{FF2B5EF4-FFF2-40B4-BE49-F238E27FC236}">
                <a16:creationId xmlns:a16="http://schemas.microsoft.com/office/drawing/2014/main" id="{9D6A12FB-0324-DDEE-5BF0-29513825D8DD}"/>
              </a:ext>
            </a:extLst>
          </p:cNvPr>
          <p:cNvSpPr txBox="1"/>
          <p:nvPr/>
        </p:nvSpPr>
        <p:spPr>
          <a:xfrm>
            <a:off x="7038102" y="5030002"/>
            <a:ext cx="428865" cy="246221"/>
          </a:xfrm>
          <a:prstGeom prst="rect">
            <a:avLst/>
          </a:prstGeom>
          <a:noFill/>
        </p:spPr>
        <p:txBody>
          <a:bodyPr wrap="square" rtlCol="0">
            <a:spAutoFit/>
          </a:bodyPr>
          <a:lstStyle/>
          <a:p>
            <a:r>
              <a:rPr lang="en-US" sz="1000" dirty="0">
                <a:solidFill>
                  <a:schemeClr val="bg1"/>
                </a:solidFill>
              </a:rPr>
              <a:t>21</a:t>
            </a:r>
          </a:p>
        </p:txBody>
      </p:sp>
      <p:sp>
        <p:nvSpPr>
          <p:cNvPr id="454" name="TextBox 453">
            <a:extLst>
              <a:ext uri="{FF2B5EF4-FFF2-40B4-BE49-F238E27FC236}">
                <a16:creationId xmlns:a16="http://schemas.microsoft.com/office/drawing/2014/main" id="{10F5F4E2-DF6C-FD92-E291-1034B11102F9}"/>
              </a:ext>
            </a:extLst>
          </p:cNvPr>
          <p:cNvSpPr txBox="1"/>
          <p:nvPr/>
        </p:nvSpPr>
        <p:spPr>
          <a:xfrm>
            <a:off x="7273958" y="5202280"/>
            <a:ext cx="428865" cy="246221"/>
          </a:xfrm>
          <a:prstGeom prst="rect">
            <a:avLst/>
          </a:prstGeom>
          <a:noFill/>
        </p:spPr>
        <p:txBody>
          <a:bodyPr wrap="square" rtlCol="0">
            <a:spAutoFit/>
          </a:bodyPr>
          <a:lstStyle/>
          <a:p>
            <a:r>
              <a:rPr lang="en-US" sz="1000" dirty="0">
                <a:solidFill>
                  <a:schemeClr val="bg1"/>
                </a:solidFill>
              </a:rPr>
              <a:t>17</a:t>
            </a:r>
          </a:p>
        </p:txBody>
      </p:sp>
      <p:sp>
        <p:nvSpPr>
          <p:cNvPr id="455" name="TextBox 454">
            <a:extLst>
              <a:ext uri="{FF2B5EF4-FFF2-40B4-BE49-F238E27FC236}">
                <a16:creationId xmlns:a16="http://schemas.microsoft.com/office/drawing/2014/main" id="{219BB3CD-0CB0-75AC-C469-607CD7A41CED}"/>
              </a:ext>
            </a:extLst>
          </p:cNvPr>
          <p:cNvSpPr txBox="1"/>
          <p:nvPr/>
        </p:nvSpPr>
        <p:spPr>
          <a:xfrm>
            <a:off x="7461191" y="5201799"/>
            <a:ext cx="428865" cy="246221"/>
          </a:xfrm>
          <a:prstGeom prst="rect">
            <a:avLst/>
          </a:prstGeom>
          <a:noFill/>
        </p:spPr>
        <p:txBody>
          <a:bodyPr wrap="square" rtlCol="0">
            <a:spAutoFit/>
          </a:bodyPr>
          <a:lstStyle/>
          <a:p>
            <a:r>
              <a:rPr lang="en-US" sz="1000" dirty="0">
                <a:solidFill>
                  <a:schemeClr val="bg1"/>
                </a:solidFill>
              </a:rPr>
              <a:t>17</a:t>
            </a:r>
          </a:p>
        </p:txBody>
      </p:sp>
      <p:sp>
        <p:nvSpPr>
          <p:cNvPr id="457" name="TextBox 456">
            <a:extLst>
              <a:ext uri="{FF2B5EF4-FFF2-40B4-BE49-F238E27FC236}">
                <a16:creationId xmlns:a16="http://schemas.microsoft.com/office/drawing/2014/main" id="{A41A3440-FBF0-37ED-4A31-342FA4779DDF}"/>
              </a:ext>
            </a:extLst>
          </p:cNvPr>
          <p:cNvSpPr txBox="1"/>
          <p:nvPr/>
        </p:nvSpPr>
        <p:spPr>
          <a:xfrm>
            <a:off x="7687725" y="5390789"/>
            <a:ext cx="428865" cy="246221"/>
          </a:xfrm>
          <a:prstGeom prst="rect">
            <a:avLst/>
          </a:prstGeom>
          <a:noFill/>
        </p:spPr>
        <p:txBody>
          <a:bodyPr wrap="square" rtlCol="0">
            <a:spAutoFit/>
          </a:bodyPr>
          <a:lstStyle/>
          <a:p>
            <a:r>
              <a:rPr lang="en-US" sz="1000" dirty="0">
                <a:solidFill>
                  <a:schemeClr val="bg1"/>
                </a:solidFill>
              </a:rPr>
              <a:t>13</a:t>
            </a:r>
          </a:p>
        </p:txBody>
      </p:sp>
      <p:sp>
        <p:nvSpPr>
          <p:cNvPr id="461" name="TextBox 460">
            <a:extLst>
              <a:ext uri="{FF2B5EF4-FFF2-40B4-BE49-F238E27FC236}">
                <a16:creationId xmlns:a16="http://schemas.microsoft.com/office/drawing/2014/main" id="{EEAE4145-E524-4808-4105-4A45A28A960C}"/>
              </a:ext>
            </a:extLst>
          </p:cNvPr>
          <p:cNvSpPr txBox="1"/>
          <p:nvPr/>
        </p:nvSpPr>
        <p:spPr>
          <a:xfrm>
            <a:off x="7995029" y="6006297"/>
            <a:ext cx="96151" cy="246221"/>
          </a:xfrm>
          <a:prstGeom prst="rect">
            <a:avLst/>
          </a:prstGeom>
          <a:noFill/>
        </p:spPr>
        <p:txBody>
          <a:bodyPr wrap="square" rtlCol="0">
            <a:spAutoFit/>
          </a:bodyPr>
          <a:lstStyle/>
          <a:p>
            <a:r>
              <a:rPr lang="en-US" sz="1000" dirty="0">
                <a:solidFill>
                  <a:schemeClr val="bg1"/>
                </a:solidFill>
              </a:rPr>
              <a:t>1</a:t>
            </a:r>
          </a:p>
        </p:txBody>
      </p:sp>
      <p:sp>
        <p:nvSpPr>
          <p:cNvPr id="462" name="TextBox 461">
            <a:extLst>
              <a:ext uri="{FF2B5EF4-FFF2-40B4-BE49-F238E27FC236}">
                <a16:creationId xmlns:a16="http://schemas.microsoft.com/office/drawing/2014/main" id="{F6D0D836-4A0D-0487-18B8-E33DEFA894CE}"/>
              </a:ext>
            </a:extLst>
          </p:cNvPr>
          <p:cNvSpPr txBox="1"/>
          <p:nvPr/>
        </p:nvSpPr>
        <p:spPr>
          <a:xfrm>
            <a:off x="8204988" y="5876952"/>
            <a:ext cx="96151" cy="246221"/>
          </a:xfrm>
          <a:prstGeom prst="rect">
            <a:avLst/>
          </a:prstGeom>
          <a:noFill/>
        </p:spPr>
        <p:txBody>
          <a:bodyPr wrap="square" rtlCol="0">
            <a:spAutoFit/>
          </a:bodyPr>
          <a:lstStyle/>
          <a:p>
            <a:r>
              <a:rPr lang="en-US" sz="1000" dirty="0">
                <a:solidFill>
                  <a:schemeClr val="bg1"/>
                </a:solidFill>
              </a:rPr>
              <a:t>3</a:t>
            </a:r>
          </a:p>
        </p:txBody>
      </p:sp>
      <p:sp>
        <p:nvSpPr>
          <p:cNvPr id="463" name="TextBox 462">
            <a:extLst>
              <a:ext uri="{FF2B5EF4-FFF2-40B4-BE49-F238E27FC236}">
                <a16:creationId xmlns:a16="http://schemas.microsoft.com/office/drawing/2014/main" id="{9EE56883-D4AC-890F-26FB-C6AA6506C892}"/>
              </a:ext>
            </a:extLst>
          </p:cNvPr>
          <p:cNvSpPr txBox="1"/>
          <p:nvPr/>
        </p:nvSpPr>
        <p:spPr>
          <a:xfrm>
            <a:off x="8396447" y="5876952"/>
            <a:ext cx="96151" cy="246221"/>
          </a:xfrm>
          <a:prstGeom prst="rect">
            <a:avLst/>
          </a:prstGeom>
          <a:noFill/>
        </p:spPr>
        <p:txBody>
          <a:bodyPr wrap="square" rtlCol="0">
            <a:spAutoFit/>
          </a:bodyPr>
          <a:lstStyle/>
          <a:p>
            <a:r>
              <a:rPr lang="en-US" sz="1000" dirty="0">
                <a:solidFill>
                  <a:schemeClr val="bg1"/>
                </a:solidFill>
              </a:rPr>
              <a:t>3</a:t>
            </a:r>
          </a:p>
        </p:txBody>
      </p:sp>
      <p:sp>
        <p:nvSpPr>
          <p:cNvPr id="465" name="TextBox 464">
            <a:extLst>
              <a:ext uri="{FF2B5EF4-FFF2-40B4-BE49-F238E27FC236}">
                <a16:creationId xmlns:a16="http://schemas.microsoft.com/office/drawing/2014/main" id="{378A70EC-8483-CA8F-F3E9-9A3FCD8293EB}"/>
              </a:ext>
            </a:extLst>
          </p:cNvPr>
          <p:cNvSpPr txBox="1"/>
          <p:nvPr/>
        </p:nvSpPr>
        <p:spPr>
          <a:xfrm>
            <a:off x="8613741" y="5823695"/>
            <a:ext cx="96151" cy="246221"/>
          </a:xfrm>
          <a:prstGeom prst="rect">
            <a:avLst/>
          </a:prstGeom>
          <a:noFill/>
        </p:spPr>
        <p:txBody>
          <a:bodyPr wrap="square" rtlCol="0">
            <a:spAutoFit/>
          </a:bodyPr>
          <a:lstStyle/>
          <a:p>
            <a:r>
              <a:rPr lang="en-US" sz="1000" dirty="0">
                <a:solidFill>
                  <a:schemeClr val="bg1"/>
                </a:solidFill>
              </a:rPr>
              <a:t>5</a:t>
            </a:r>
          </a:p>
        </p:txBody>
      </p:sp>
      <p:sp>
        <p:nvSpPr>
          <p:cNvPr id="520" name="TextBox 519">
            <a:extLst>
              <a:ext uri="{FF2B5EF4-FFF2-40B4-BE49-F238E27FC236}">
                <a16:creationId xmlns:a16="http://schemas.microsoft.com/office/drawing/2014/main" id="{1B9154AE-F16B-32E6-CE4C-11121AF13A12}"/>
              </a:ext>
            </a:extLst>
          </p:cNvPr>
          <p:cNvSpPr txBox="1"/>
          <p:nvPr/>
        </p:nvSpPr>
        <p:spPr>
          <a:xfrm>
            <a:off x="8996415" y="6018814"/>
            <a:ext cx="96151" cy="246221"/>
          </a:xfrm>
          <a:prstGeom prst="rect">
            <a:avLst/>
          </a:prstGeom>
          <a:noFill/>
        </p:spPr>
        <p:txBody>
          <a:bodyPr wrap="square" rtlCol="0">
            <a:spAutoFit/>
          </a:bodyPr>
          <a:lstStyle/>
          <a:p>
            <a:r>
              <a:rPr lang="en-US" sz="1000" dirty="0">
                <a:solidFill>
                  <a:schemeClr val="bg1"/>
                </a:solidFill>
              </a:rPr>
              <a:t>1</a:t>
            </a:r>
          </a:p>
        </p:txBody>
      </p:sp>
      <p:sp>
        <p:nvSpPr>
          <p:cNvPr id="521" name="TextBox 520">
            <a:extLst>
              <a:ext uri="{FF2B5EF4-FFF2-40B4-BE49-F238E27FC236}">
                <a16:creationId xmlns:a16="http://schemas.microsoft.com/office/drawing/2014/main" id="{A02A4BC5-F911-946B-3F66-3A12FC8169AB}"/>
              </a:ext>
            </a:extLst>
          </p:cNvPr>
          <p:cNvSpPr txBox="1"/>
          <p:nvPr/>
        </p:nvSpPr>
        <p:spPr>
          <a:xfrm>
            <a:off x="9271213" y="6006297"/>
            <a:ext cx="96151" cy="246221"/>
          </a:xfrm>
          <a:prstGeom prst="rect">
            <a:avLst/>
          </a:prstGeom>
          <a:noFill/>
        </p:spPr>
        <p:txBody>
          <a:bodyPr wrap="square" rtlCol="0">
            <a:spAutoFit/>
          </a:bodyPr>
          <a:lstStyle/>
          <a:p>
            <a:r>
              <a:rPr lang="en-US" sz="1000" dirty="0">
                <a:solidFill>
                  <a:schemeClr val="bg1"/>
                </a:solidFill>
              </a:rPr>
              <a:t>1</a:t>
            </a:r>
          </a:p>
        </p:txBody>
      </p:sp>
      <p:sp>
        <p:nvSpPr>
          <p:cNvPr id="522" name="TextBox 521">
            <a:extLst>
              <a:ext uri="{FF2B5EF4-FFF2-40B4-BE49-F238E27FC236}">
                <a16:creationId xmlns:a16="http://schemas.microsoft.com/office/drawing/2014/main" id="{6EBA34CD-1C06-C7DB-9037-41ED6D6D3475}"/>
              </a:ext>
            </a:extLst>
          </p:cNvPr>
          <p:cNvSpPr txBox="1"/>
          <p:nvPr/>
        </p:nvSpPr>
        <p:spPr>
          <a:xfrm>
            <a:off x="8799865" y="5965531"/>
            <a:ext cx="96151" cy="246221"/>
          </a:xfrm>
          <a:prstGeom prst="rect">
            <a:avLst/>
          </a:prstGeom>
          <a:noFill/>
        </p:spPr>
        <p:txBody>
          <a:bodyPr wrap="square" rtlCol="0">
            <a:spAutoFit/>
          </a:bodyPr>
          <a:lstStyle/>
          <a:p>
            <a:r>
              <a:rPr lang="en-US" sz="1000" dirty="0">
                <a:solidFill>
                  <a:schemeClr val="bg1"/>
                </a:solidFill>
              </a:rPr>
              <a:t>2</a:t>
            </a:r>
          </a:p>
        </p:txBody>
      </p:sp>
      <p:sp>
        <p:nvSpPr>
          <p:cNvPr id="524" name="TextBox 523">
            <a:extLst>
              <a:ext uri="{FF2B5EF4-FFF2-40B4-BE49-F238E27FC236}">
                <a16:creationId xmlns:a16="http://schemas.microsoft.com/office/drawing/2014/main" id="{5B95815B-EE9F-8BBF-37C7-29AAFE5AD8BB}"/>
              </a:ext>
            </a:extLst>
          </p:cNvPr>
          <p:cNvSpPr txBox="1"/>
          <p:nvPr/>
        </p:nvSpPr>
        <p:spPr>
          <a:xfrm>
            <a:off x="9497067" y="5978008"/>
            <a:ext cx="96151" cy="246221"/>
          </a:xfrm>
          <a:prstGeom prst="rect">
            <a:avLst/>
          </a:prstGeom>
          <a:noFill/>
        </p:spPr>
        <p:txBody>
          <a:bodyPr wrap="square" rtlCol="0">
            <a:spAutoFit/>
          </a:bodyPr>
          <a:lstStyle/>
          <a:p>
            <a:r>
              <a:rPr lang="en-US" sz="1000" dirty="0">
                <a:solidFill>
                  <a:schemeClr val="bg1"/>
                </a:solidFill>
              </a:rPr>
              <a:t>2</a:t>
            </a:r>
          </a:p>
        </p:txBody>
      </p:sp>
      <p:sp>
        <p:nvSpPr>
          <p:cNvPr id="590" name="TextBox 589">
            <a:extLst>
              <a:ext uri="{FF2B5EF4-FFF2-40B4-BE49-F238E27FC236}">
                <a16:creationId xmlns:a16="http://schemas.microsoft.com/office/drawing/2014/main" id="{C8E16107-CAD2-8FAC-606D-95FCF9F5AD5B}"/>
              </a:ext>
            </a:extLst>
          </p:cNvPr>
          <p:cNvSpPr txBox="1"/>
          <p:nvPr/>
        </p:nvSpPr>
        <p:spPr>
          <a:xfrm>
            <a:off x="10067255" y="5945508"/>
            <a:ext cx="96151" cy="246221"/>
          </a:xfrm>
          <a:prstGeom prst="rect">
            <a:avLst/>
          </a:prstGeom>
          <a:noFill/>
        </p:spPr>
        <p:txBody>
          <a:bodyPr wrap="square" rtlCol="0">
            <a:spAutoFit/>
          </a:bodyPr>
          <a:lstStyle/>
          <a:p>
            <a:r>
              <a:rPr lang="en-US" sz="1000" dirty="0">
                <a:solidFill>
                  <a:schemeClr val="bg1"/>
                </a:solidFill>
              </a:rPr>
              <a:t>2</a:t>
            </a:r>
          </a:p>
        </p:txBody>
      </p:sp>
      <p:sp>
        <p:nvSpPr>
          <p:cNvPr id="591" name="TextBox 590">
            <a:extLst>
              <a:ext uri="{FF2B5EF4-FFF2-40B4-BE49-F238E27FC236}">
                <a16:creationId xmlns:a16="http://schemas.microsoft.com/office/drawing/2014/main" id="{E0697212-50BE-0BB3-8326-724E45BF0F01}"/>
              </a:ext>
            </a:extLst>
          </p:cNvPr>
          <p:cNvSpPr txBox="1"/>
          <p:nvPr/>
        </p:nvSpPr>
        <p:spPr>
          <a:xfrm>
            <a:off x="10301406" y="5945507"/>
            <a:ext cx="96151" cy="246221"/>
          </a:xfrm>
          <a:prstGeom prst="rect">
            <a:avLst/>
          </a:prstGeom>
          <a:noFill/>
        </p:spPr>
        <p:txBody>
          <a:bodyPr wrap="square" rtlCol="0">
            <a:spAutoFit/>
          </a:bodyPr>
          <a:lstStyle/>
          <a:p>
            <a:r>
              <a:rPr lang="en-US" sz="1000" dirty="0">
                <a:solidFill>
                  <a:schemeClr val="bg1"/>
                </a:solidFill>
              </a:rPr>
              <a:t>2</a:t>
            </a:r>
          </a:p>
        </p:txBody>
      </p:sp>
      <p:sp>
        <p:nvSpPr>
          <p:cNvPr id="592" name="TextBox 591">
            <a:extLst>
              <a:ext uri="{FF2B5EF4-FFF2-40B4-BE49-F238E27FC236}">
                <a16:creationId xmlns:a16="http://schemas.microsoft.com/office/drawing/2014/main" id="{6288B3F5-9FEB-4931-5FBC-F3BD2507C725}"/>
              </a:ext>
            </a:extLst>
          </p:cNvPr>
          <p:cNvSpPr txBox="1"/>
          <p:nvPr/>
        </p:nvSpPr>
        <p:spPr>
          <a:xfrm>
            <a:off x="10503955" y="5932558"/>
            <a:ext cx="96151" cy="246221"/>
          </a:xfrm>
          <a:prstGeom prst="rect">
            <a:avLst/>
          </a:prstGeom>
          <a:noFill/>
        </p:spPr>
        <p:txBody>
          <a:bodyPr wrap="square" rtlCol="0">
            <a:spAutoFit/>
          </a:bodyPr>
          <a:lstStyle/>
          <a:p>
            <a:r>
              <a:rPr lang="en-US" sz="1000" dirty="0">
                <a:solidFill>
                  <a:schemeClr val="bg1"/>
                </a:solidFill>
              </a:rPr>
              <a:t>2</a:t>
            </a:r>
          </a:p>
        </p:txBody>
      </p:sp>
      <p:sp>
        <p:nvSpPr>
          <p:cNvPr id="593" name="TextBox 592">
            <a:extLst>
              <a:ext uri="{FF2B5EF4-FFF2-40B4-BE49-F238E27FC236}">
                <a16:creationId xmlns:a16="http://schemas.microsoft.com/office/drawing/2014/main" id="{86008B51-F956-FEA4-C3AA-94E68EDCC31E}"/>
              </a:ext>
            </a:extLst>
          </p:cNvPr>
          <p:cNvSpPr txBox="1"/>
          <p:nvPr/>
        </p:nvSpPr>
        <p:spPr>
          <a:xfrm>
            <a:off x="10940655" y="5952210"/>
            <a:ext cx="96151" cy="246221"/>
          </a:xfrm>
          <a:prstGeom prst="rect">
            <a:avLst/>
          </a:prstGeom>
          <a:noFill/>
        </p:spPr>
        <p:txBody>
          <a:bodyPr wrap="square" rtlCol="0">
            <a:spAutoFit/>
          </a:bodyPr>
          <a:lstStyle/>
          <a:p>
            <a:r>
              <a:rPr lang="en-US" sz="1000" dirty="0">
                <a:solidFill>
                  <a:schemeClr val="bg1"/>
                </a:solidFill>
              </a:rPr>
              <a:t>2</a:t>
            </a:r>
          </a:p>
        </p:txBody>
      </p:sp>
      <p:sp>
        <p:nvSpPr>
          <p:cNvPr id="16" name="Rectangle 15">
            <a:extLst>
              <a:ext uri="{FF2B5EF4-FFF2-40B4-BE49-F238E27FC236}">
                <a16:creationId xmlns:a16="http://schemas.microsoft.com/office/drawing/2014/main" id="{673B6F45-AE89-1350-D5AE-5151ABCFC488}"/>
              </a:ext>
            </a:extLst>
          </p:cNvPr>
          <p:cNvSpPr/>
          <p:nvPr/>
        </p:nvSpPr>
        <p:spPr>
          <a:xfrm>
            <a:off x="-11316834" y="1777925"/>
            <a:ext cx="10588417" cy="3466860"/>
          </a:xfrm>
          <a:prstGeom prst="rect">
            <a:avLst/>
          </a:prstGeom>
          <a:solidFill>
            <a:schemeClr val="bg2">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1504283-1F2A-28C5-9841-15F69623AB2B}"/>
              </a:ext>
            </a:extLst>
          </p:cNvPr>
          <p:cNvSpPr txBox="1"/>
          <p:nvPr/>
        </p:nvSpPr>
        <p:spPr>
          <a:xfrm>
            <a:off x="-11238493" y="2028580"/>
            <a:ext cx="10366441" cy="2785378"/>
          </a:xfrm>
          <a:prstGeom prst="rect">
            <a:avLst/>
          </a:prstGeom>
          <a:noFill/>
        </p:spPr>
        <p:txBody>
          <a:bodyPr wrap="square" rtlCol="0">
            <a:spAutoFit/>
          </a:bodyPr>
          <a:lstStyle/>
          <a:p>
            <a:pPr algn="ctr"/>
            <a:r>
              <a:rPr lang="en-US" sz="3500" dirty="0">
                <a:solidFill>
                  <a:schemeClr val="bg1"/>
                </a:solidFill>
                <a:latin typeface="Swis721 Blk BT" panose="020B0904030502020204" pitchFamily="34" charset="0"/>
              </a:rPr>
              <a:t>Most Customers tend to churn when passing the end of the contract period to avoid penalties and  especially for contracts with 24 months because it has best offers and price </a:t>
            </a:r>
          </a:p>
        </p:txBody>
      </p:sp>
    </p:spTree>
    <p:extLst>
      <p:ext uri="{BB962C8B-B14F-4D97-AF65-F5344CB8AC3E}">
        <p14:creationId xmlns:p14="http://schemas.microsoft.com/office/powerpoint/2010/main" val="2969310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15530" y="1052475"/>
            <a:ext cx="12192000" cy="5805521"/>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132233" y="1107852"/>
            <a:ext cx="2899708"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HYPOTHESIS</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grpSp>
        <p:nvGrpSpPr>
          <p:cNvPr id="6" name="Group 5">
            <a:extLst>
              <a:ext uri="{FF2B5EF4-FFF2-40B4-BE49-F238E27FC236}">
                <a16:creationId xmlns:a16="http://schemas.microsoft.com/office/drawing/2014/main" id="{631B5428-EEB9-3FDA-9202-C8FB03389EAB}"/>
              </a:ext>
            </a:extLst>
          </p:cNvPr>
          <p:cNvGrpSpPr/>
          <p:nvPr/>
        </p:nvGrpSpPr>
        <p:grpSpPr>
          <a:xfrm>
            <a:off x="9540350" y="514514"/>
            <a:ext cx="2690964" cy="2017697"/>
            <a:chOff x="6799783" y="161975"/>
            <a:chExt cx="2690964" cy="2017697"/>
          </a:xfrm>
        </p:grpSpPr>
        <p:sp>
          <p:nvSpPr>
            <p:cNvPr id="2" name="Oval 1">
              <a:extLst>
                <a:ext uri="{FF2B5EF4-FFF2-40B4-BE49-F238E27FC236}">
                  <a16:creationId xmlns:a16="http://schemas.microsoft.com/office/drawing/2014/main" id="{79B58590-CF5B-EAD0-04CC-913F2C7D7E49}"/>
                </a:ext>
              </a:extLst>
            </p:cNvPr>
            <p:cNvSpPr/>
            <p:nvPr/>
          </p:nvSpPr>
          <p:spPr>
            <a:xfrm>
              <a:off x="7082451" y="161975"/>
              <a:ext cx="2017697" cy="2017697"/>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A6B1A5-92E5-D6C2-B64C-7735A7090D88}"/>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6799783" y="414906"/>
              <a:ext cx="2690964" cy="1312666"/>
            </a:xfrm>
            <a:prstGeom prst="rect">
              <a:avLst/>
            </a:prstGeom>
          </p:spPr>
        </p:pic>
      </p:grpSp>
      <p:sp>
        <p:nvSpPr>
          <p:cNvPr id="4" name="TextBox 3">
            <a:extLst>
              <a:ext uri="{FF2B5EF4-FFF2-40B4-BE49-F238E27FC236}">
                <a16:creationId xmlns:a16="http://schemas.microsoft.com/office/drawing/2014/main" id="{9F4E0FDB-8C59-9DC6-E2EA-CBFC4D7F2107}"/>
              </a:ext>
            </a:extLst>
          </p:cNvPr>
          <p:cNvSpPr txBox="1"/>
          <p:nvPr/>
        </p:nvSpPr>
        <p:spPr>
          <a:xfrm>
            <a:off x="10468496" y="-30037"/>
            <a:ext cx="781399" cy="1169551"/>
          </a:xfrm>
          <a:prstGeom prst="rect">
            <a:avLst/>
          </a:prstGeom>
          <a:noFill/>
        </p:spPr>
        <p:txBody>
          <a:bodyPr wrap="square" rtlCol="0">
            <a:spAutoFit/>
          </a:bodyPr>
          <a:lstStyle/>
          <a:p>
            <a:r>
              <a:rPr lang="en-US" sz="7000" dirty="0">
                <a:latin typeface="Swis721 Blk BT" panose="020B0904030502020204" pitchFamily="34" charset="0"/>
              </a:rPr>
              <a:t>8</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55</a:t>
            </a:fld>
            <a:endParaRPr lang="en-US" dirty="0"/>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98B24D3A-449E-7337-ED7A-4952BA6C3485}"/>
              </a:ext>
            </a:extLst>
          </p:cNvPr>
          <p:cNvGrpSpPr/>
          <p:nvPr/>
        </p:nvGrpSpPr>
        <p:grpSpPr>
          <a:xfrm>
            <a:off x="221631" y="1580069"/>
            <a:ext cx="10879528" cy="5228050"/>
            <a:chOff x="-111207" y="2114895"/>
            <a:chExt cx="10879528" cy="5228050"/>
          </a:xfrm>
        </p:grpSpPr>
        <p:sp>
          <p:nvSpPr>
            <p:cNvPr id="121" name="TextBox 120">
              <a:extLst>
                <a:ext uri="{FF2B5EF4-FFF2-40B4-BE49-F238E27FC236}">
                  <a16:creationId xmlns:a16="http://schemas.microsoft.com/office/drawing/2014/main" id="{5F793B9C-8760-C932-DC7C-09DF221F43E9}"/>
                </a:ext>
              </a:extLst>
            </p:cNvPr>
            <p:cNvSpPr txBox="1"/>
            <p:nvPr/>
          </p:nvSpPr>
          <p:spPr>
            <a:xfrm>
              <a:off x="207193" y="6566358"/>
              <a:ext cx="555336" cy="246221"/>
            </a:xfrm>
            <a:prstGeom prst="rect">
              <a:avLst/>
            </a:prstGeom>
            <a:noFill/>
          </p:spPr>
          <p:txBody>
            <a:bodyPr wrap="square" rtlCol="0">
              <a:spAutoFit/>
            </a:bodyPr>
            <a:lstStyle/>
            <a:p>
              <a:r>
                <a:rPr lang="en-US" sz="1000" dirty="0">
                  <a:solidFill>
                    <a:schemeClr val="bg1"/>
                  </a:solidFill>
                </a:rPr>
                <a:t>0</a:t>
              </a:r>
            </a:p>
          </p:txBody>
        </p:sp>
        <p:sp>
          <p:nvSpPr>
            <p:cNvPr id="123" name="TextBox 122">
              <a:extLst>
                <a:ext uri="{FF2B5EF4-FFF2-40B4-BE49-F238E27FC236}">
                  <a16:creationId xmlns:a16="http://schemas.microsoft.com/office/drawing/2014/main" id="{2933D790-C4C7-F704-DE21-D759DDE22589}"/>
                </a:ext>
              </a:extLst>
            </p:cNvPr>
            <p:cNvSpPr txBox="1"/>
            <p:nvPr/>
          </p:nvSpPr>
          <p:spPr>
            <a:xfrm>
              <a:off x="178224" y="6134907"/>
              <a:ext cx="724629" cy="246221"/>
            </a:xfrm>
            <a:prstGeom prst="rect">
              <a:avLst/>
            </a:prstGeom>
            <a:noFill/>
          </p:spPr>
          <p:txBody>
            <a:bodyPr wrap="square" rtlCol="0">
              <a:spAutoFit/>
            </a:bodyPr>
            <a:lstStyle/>
            <a:p>
              <a:r>
                <a:rPr lang="en-US" sz="1000" dirty="0">
                  <a:solidFill>
                    <a:schemeClr val="bg1"/>
                  </a:solidFill>
                </a:rPr>
                <a:t>10</a:t>
              </a:r>
            </a:p>
          </p:txBody>
        </p:sp>
        <p:sp>
          <p:nvSpPr>
            <p:cNvPr id="124" name="TextBox 123">
              <a:extLst>
                <a:ext uri="{FF2B5EF4-FFF2-40B4-BE49-F238E27FC236}">
                  <a16:creationId xmlns:a16="http://schemas.microsoft.com/office/drawing/2014/main" id="{F3EB7C75-DC12-3D53-F330-8B6D33B3E53A}"/>
                </a:ext>
              </a:extLst>
            </p:cNvPr>
            <p:cNvSpPr txBox="1"/>
            <p:nvPr/>
          </p:nvSpPr>
          <p:spPr>
            <a:xfrm>
              <a:off x="178224" y="5691533"/>
              <a:ext cx="688241" cy="246221"/>
            </a:xfrm>
            <a:prstGeom prst="rect">
              <a:avLst/>
            </a:prstGeom>
            <a:noFill/>
          </p:spPr>
          <p:txBody>
            <a:bodyPr wrap="square" rtlCol="0">
              <a:spAutoFit/>
            </a:bodyPr>
            <a:lstStyle/>
            <a:p>
              <a:r>
                <a:rPr lang="en-US" sz="1000" dirty="0">
                  <a:solidFill>
                    <a:schemeClr val="bg1"/>
                  </a:solidFill>
                </a:rPr>
                <a:t>20</a:t>
              </a:r>
            </a:p>
          </p:txBody>
        </p:sp>
        <p:sp>
          <p:nvSpPr>
            <p:cNvPr id="125" name="TextBox 124">
              <a:extLst>
                <a:ext uri="{FF2B5EF4-FFF2-40B4-BE49-F238E27FC236}">
                  <a16:creationId xmlns:a16="http://schemas.microsoft.com/office/drawing/2014/main" id="{CC898892-E8CA-67E1-D4F6-1211478F8B56}"/>
                </a:ext>
              </a:extLst>
            </p:cNvPr>
            <p:cNvSpPr txBox="1"/>
            <p:nvPr/>
          </p:nvSpPr>
          <p:spPr>
            <a:xfrm>
              <a:off x="176453" y="5263973"/>
              <a:ext cx="688241" cy="246221"/>
            </a:xfrm>
            <a:prstGeom prst="rect">
              <a:avLst/>
            </a:prstGeom>
            <a:noFill/>
          </p:spPr>
          <p:txBody>
            <a:bodyPr wrap="square" rtlCol="0">
              <a:spAutoFit/>
            </a:bodyPr>
            <a:lstStyle/>
            <a:p>
              <a:r>
                <a:rPr lang="en-US" sz="1000" dirty="0">
                  <a:solidFill>
                    <a:schemeClr val="bg1"/>
                  </a:solidFill>
                </a:rPr>
                <a:t>30</a:t>
              </a:r>
            </a:p>
          </p:txBody>
        </p:sp>
        <p:sp>
          <p:nvSpPr>
            <p:cNvPr id="126" name="TextBox 125">
              <a:extLst>
                <a:ext uri="{FF2B5EF4-FFF2-40B4-BE49-F238E27FC236}">
                  <a16:creationId xmlns:a16="http://schemas.microsoft.com/office/drawing/2014/main" id="{8AF9DF33-8FF5-E35E-E0E3-0FD5149D9F71}"/>
                </a:ext>
              </a:extLst>
            </p:cNvPr>
            <p:cNvSpPr txBox="1"/>
            <p:nvPr/>
          </p:nvSpPr>
          <p:spPr>
            <a:xfrm>
              <a:off x="180943" y="4830934"/>
              <a:ext cx="688241" cy="246221"/>
            </a:xfrm>
            <a:prstGeom prst="rect">
              <a:avLst/>
            </a:prstGeom>
            <a:noFill/>
          </p:spPr>
          <p:txBody>
            <a:bodyPr wrap="square" rtlCol="0">
              <a:spAutoFit/>
            </a:bodyPr>
            <a:lstStyle/>
            <a:p>
              <a:r>
                <a:rPr lang="en-US" sz="1000" dirty="0">
                  <a:solidFill>
                    <a:schemeClr val="bg1"/>
                  </a:solidFill>
                </a:rPr>
                <a:t>40</a:t>
              </a:r>
            </a:p>
          </p:txBody>
        </p:sp>
        <p:sp>
          <p:nvSpPr>
            <p:cNvPr id="127" name="TextBox 126">
              <a:extLst>
                <a:ext uri="{FF2B5EF4-FFF2-40B4-BE49-F238E27FC236}">
                  <a16:creationId xmlns:a16="http://schemas.microsoft.com/office/drawing/2014/main" id="{278E702F-F019-7ABC-58A6-AC70A7B42111}"/>
                </a:ext>
              </a:extLst>
            </p:cNvPr>
            <p:cNvSpPr txBox="1"/>
            <p:nvPr/>
          </p:nvSpPr>
          <p:spPr>
            <a:xfrm>
              <a:off x="184987" y="4407013"/>
              <a:ext cx="644961" cy="246221"/>
            </a:xfrm>
            <a:prstGeom prst="rect">
              <a:avLst/>
            </a:prstGeom>
            <a:noFill/>
          </p:spPr>
          <p:txBody>
            <a:bodyPr wrap="square" rtlCol="0">
              <a:spAutoFit/>
            </a:bodyPr>
            <a:lstStyle/>
            <a:p>
              <a:r>
                <a:rPr lang="en-US" sz="1000" dirty="0">
                  <a:solidFill>
                    <a:schemeClr val="bg1"/>
                  </a:solidFill>
                </a:rPr>
                <a:t>50</a:t>
              </a:r>
            </a:p>
          </p:txBody>
        </p:sp>
        <p:sp>
          <p:nvSpPr>
            <p:cNvPr id="128" name="TextBox 127">
              <a:extLst>
                <a:ext uri="{FF2B5EF4-FFF2-40B4-BE49-F238E27FC236}">
                  <a16:creationId xmlns:a16="http://schemas.microsoft.com/office/drawing/2014/main" id="{A922CE81-BDD9-CA54-7766-96F2D4BCD5AD}"/>
                </a:ext>
              </a:extLst>
            </p:cNvPr>
            <p:cNvSpPr txBox="1"/>
            <p:nvPr/>
          </p:nvSpPr>
          <p:spPr>
            <a:xfrm>
              <a:off x="174323" y="3982631"/>
              <a:ext cx="724629" cy="246221"/>
            </a:xfrm>
            <a:prstGeom prst="rect">
              <a:avLst/>
            </a:prstGeom>
            <a:noFill/>
          </p:spPr>
          <p:txBody>
            <a:bodyPr wrap="square" rtlCol="0">
              <a:spAutoFit/>
            </a:bodyPr>
            <a:lstStyle/>
            <a:p>
              <a:r>
                <a:rPr lang="en-US" sz="1000" dirty="0">
                  <a:solidFill>
                    <a:schemeClr val="bg1"/>
                  </a:solidFill>
                </a:rPr>
                <a:t>60</a:t>
              </a:r>
            </a:p>
          </p:txBody>
        </p:sp>
        <p:sp>
          <p:nvSpPr>
            <p:cNvPr id="129" name="TextBox 128">
              <a:extLst>
                <a:ext uri="{FF2B5EF4-FFF2-40B4-BE49-F238E27FC236}">
                  <a16:creationId xmlns:a16="http://schemas.microsoft.com/office/drawing/2014/main" id="{7A74C89A-0FCE-229E-7E21-18BCA73F3A1A}"/>
                </a:ext>
              </a:extLst>
            </p:cNvPr>
            <p:cNvSpPr txBox="1"/>
            <p:nvPr/>
          </p:nvSpPr>
          <p:spPr>
            <a:xfrm>
              <a:off x="163346" y="3534854"/>
              <a:ext cx="688241" cy="246221"/>
            </a:xfrm>
            <a:prstGeom prst="rect">
              <a:avLst/>
            </a:prstGeom>
            <a:noFill/>
          </p:spPr>
          <p:txBody>
            <a:bodyPr wrap="square" rtlCol="0">
              <a:spAutoFit/>
            </a:bodyPr>
            <a:lstStyle/>
            <a:p>
              <a:r>
                <a:rPr lang="en-US" sz="1000" dirty="0">
                  <a:solidFill>
                    <a:schemeClr val="bg1"/>
                  </a:solidFill>
                </a:rPr>
                <a:t>70</a:t>
              </a:r>
            </a:p>
          </p:txBody>
        </p:sp>
        <p:sp>
          <p:nvSpPr>
            <p:cNvPr id="130" name="TextBox 129">
              <a:extLst>
                <a:ext uri="{FF2B5EF4-FFF2-40B4-BE49-F238E27FC236}">
                  <a16:creationId xmlns:a16="http://schemas.microsoft.com/office/drawing/2014/main" id="{CA38033B-F6E5-1122-CD08-4322D2CC2CC0}"/>
                </a:ext>
              </a:extLst>
            </p:cNvPr>
            <p:cNvSpPr txBox="1"/>
            <p:nvPr/>
          </p:nvSpPr>
          <p:spPr>
            <a:xfrm>
              <a:off x="163346" y="3192250"/>
              <a:ext cx="688241" cy="400110"/>
            </a:xfrm>
            <a:prstGeom prst="rect">
              <a:avLst/>
            </a:prstGeom>
            <a:noFill/>
          </p:spPr>
          <p:txBody>
            <a:bodyPr wrap="square" rtlCol="0">
              <a:spAutoFit/>
            </a:bodyPr>
            <a:lstStyle/>
            <a:p>
              <a:r>
                <a:rPr lang="en-US" sz="1000" dirty="0">
                  <a:solidFill>
                    <a:schemeClr val="bg1"/>
                  </a:solidFill>
                </a:rPr>
                <a:t>80</a:t>
              </a:r>
            </a:p>
            <a:p>
              <a:endParaRPr lang="en-US" sz="1000" dirty="0">
                <a:solidFill>
                  <a:schemeClr val="bg1"/>
                </a:solidFill>
              </a:endParaRPr>
            </a:p>
          </p:txBody>
        </p:sp>
        <p:sp>
          <p:nvSpPr>
            <p:cNvPr id="132" name="TextBox 131">
              <a:extLst>
                <a:ext uri="{FF2B5EF4-FFF2-40B4-BE49-F238E27FC236}">
                  <a16:creationId xmlns:a16="http://schemas.microsoft.com/office/drawing/2014/main" id="{B85204EE-105D-39D8-41C5-6AC7D8E7F63E}"/>
                </a:ext>
              </a:extLst>
            </p:cNvPr>
            <p:cNvSpPr txBox="1"/>
            <p:nvPr/>
          </p:nvSpPr>
          <p:spPr>
            <a:xfrm rot="16200000">
              <a:off x="-2010515" y="4615750"/>
              <a:ext cx="4047995" cy="24938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of Total Count Of Customers With Orange Months</a:t>
              </a:r>
            </a:p>
          </p:txBody>
        </p:sp>
        <p:sp>
          <p:nvSpPr>
            <p:cNvPr id="133" name="Rectangle 132">
              <a:extLst>
                <a:ext uri="{FF2B5EF4-FFF2-40B4-BE49-F238E27FC236}">
                  <a16:creationId xmlns:a16="http://schemas.microsoft.com/office/drawing/2014/main" id="{4C0EFD1A-25FD-2338-C9CD-32DA63F5FFB5}"/>
                </a:ext>
              </a:extLst>
            </p:cNvPr>
            <p:cNvSpPr/>
            <p:nvPr/>
          </p:nvSpPr>
          <p:spPr>
            <a:xfrm>
              <a:off x="658547" y="6694985"/>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9" name="TextBox 248">
              <a:extLst>
                <a:ext uri="{FF2B5EF4-FFF2-40B4-BE49-F238E27FC236}">
                  <a16:creationId xmlns:a16="http://schemas.microsoft.com/office/drawing/2014/main" id="{8CC69C9C-A7A2-C557-9E47-57722FC47B71}"/>
                </a:ext>
              </a:extLst>
            </p:cNvPr>
            <p:cNvSpPr txBox="1"/>
            <p:nvPr/>
          </p:nvSpPr>
          <p:spPr>
            <a:xfrm>
              <a:off x="4055875" y="7096724"/>
              <a:ext cx="2909273"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Customer with orange/ Months</a:t>
              </a:r>
            </a:p>
          </p:txBody>
        </p:sp>
        <p:sp>
          <p:nvSpPr>
            <p:cNvPr id="9" name="TextBox 8">
              <a:extLst>
                <a:ext uri="{FF2B5EF4-FFF2-40B4-BE49-F238E27FC236}">
                  <a16:creationId xmlns:a16="http://schemas.microsoft.com/office/drawing/2014/main" id="{43C0375A-B2B4-4AC8-F39D-4B45BAFA0CED}"/>
                </a:ext>
              </a:extLst>
            </p:cNvPr>
            <p:cNvSpPr txBox="1"/>
            <p:nvPr/>
          </p:nvSpPr>
          <p:spPr>
            <a:xfrm>
              <a:off x="173174" y="2853438"/>
              <a:ext cx="688241" cy="400110"/>
            </a:xfrm>
            <a:prstGeom prst="rect">
              <a:avLst/>
            </a:prstGeom>
            <a:noFill/>
          </p:spPr>
          <p:txBody>
            <a:bodyPr wrap="square" rtlCol="0">
              <a:spAutoFit/>
            </a:bodyPr>
            <a:lstStyle/>
            <a:p>
              <a:r>
                <a:rPr lang="en-US" sz="1000" dirty="0">
                  <a:solidFill>
                    <a:schemeClr val="bg1"/>
                  </a:solidFill>
                </a:rPr>
                <a:t>90</a:t>
              </a:r>
            </a:p>
            <a:p>
              <a:endParaRPr lang="en-US" sz="1000" dirty="0">
                <a:solidFill>
                  <a:schemeClr val="bg1"/>
                </a:solidFill>
              </a:endParaRPr>
            </a:p>
          </p:txBody>
        </p:sp>
        <p:sp>
          <p:nvSpPr>
            <p:cNvPr id="11" name="TextBox 10">
              <a:extLst>
                <a:ext uri="{FF2B5EF4-FFF2-40B4-BE49-F238E27FC236}">
                  <a16:creationId xmlns:a16="http://schemas.microsoft.com/office/drawing/2014/main" id="{8D587CBA-82A1-1950-6B74-E528BF5B2E36}"/>
                </a:ext>
              </a:extLst>
            </p:cNvPr>
            <p:cNvSpPr txBox="1"/>
            <p:nvPr/>
          </p:nvSpPr>
          <p:spPr>
            <a:xfrm>
              <a:off x="134204" y="2513152"/>
              <a:ext cx="688241" cy="400110"/>
            </a:xfrm>
            <a:prstGeom prst="rect">
              <a:avLst/>
            </a:prstGeom>
            <a:noFill/>
          </p:spPr>
          <p:txBody>
            <a:bodyPr wrap="square" rtlCol="0">
              <a:spAutoFit/>
            </a:bodyPr>
            <a:lstStyle/>
            <a:p>
              <a:r>
                <a:rPr lang="en-US" sz="1000" dirty="0">
                  <a:solidFill>
                    <a:schemeClr val="bg1"/>
                  </a:solidFill>
                </a:rPr>
                <a:t>100</a:t>
              </a:r>
            </a:p>
            <a:p>
              <a:endParaRPr lang="en-US" sz="1000" dirty="0">
                <a:solidFill>
                  <a:schemeClr val="bg1"/>
                </a:solidFill>
              </a:endParaRPr>
            </a:p>
          </p:txBody>
        </p:sp>
        <p:sp>
          <p:nvSpPr>
            <p:cNvPr id="12" name="TextBox 11">
              <a:extLst>
                <a:ext uri="{FF2B5EF4-FFF2-40B4-BE49-F238E27FC236}">
                  <a16:creationId xmlns:a16="http://schemas.microsoft.com/office/drawing/2014/main" id="{93697BD0-DA64-FBE8-A711-4623CD2D04BA}"/>
                </a:ext>
              </a:extLst>
            </p:cNvPr>
            <p:cNvSpPr txBox="1"/>
            <p:nvPr/>
          </p:nvSpPr>
          <p:spPr>
            <a:xfrm>
              <a:off x="163800" y="2114895"/>
              <a:ext cx="688241" cy="400110"/>
            </a:xfrm>
            <a:prstGeom prst="rect">
              <a:avLst/>
            </a:prstGeom>
            <a:noFill/>
          </p:spPr>
          <p:txBody>
            <a:bodyPr wrap="square" rtlCol="0">
              <a:spAutoFit/>
            </a:bodyPr>
            <a:lstStyle/>
            <a:p>
              <a:r>
                <a:rPr lang="en-US" sz="1000" dirty="0">
                  <a:solidFill>
                    <a:schemeClr val="bg1"/>
                  </a:solidFill>
                </a:rPr>
                <a:t>110</a:t>
              </a:r>
            </a:p>
            <a:p>
              <a:endParaRPr lang="en-US" sz="1000" dirty="0">
                <a:solidFill>
                  <a:schemeClr val="bg1"/>
                </a:solidFill>
              </a:endParaRPr>
            </a:p>
          </p:txBody>
        </p:sp>
        <p:sp>
          <p:nvSpPr>
            <p:cNvPr id="226" name="Rectangle 225">
              <a:extLst>
                <a:ext uri="{FF2B5EF4-FFF2-40B4-BE49-F238E27FC236}">
                  <a16:creationId xmlns:a16="http://schemas.microsoft.com/office/drawing/2014/main" id="{C2469183-23A4-48CA-0A88-305E0F3D8E05}"/>
                </a:ext>
              </a:extLst>
            </p:cNvPr>
            <p:cNvSpPr/>
            <p:nvPr/>
          </p:nvSpPr>
          <p:spPr>
            <a:xfrm>
              <a:off x="2142515" y="6503250"/>
              <a:ext cx="193039" cy="30082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100B8F1B-FDC6-B53E-3CFD-232DFB43EDC5}"/>
                </a:ext>
              </a:extLst>
            </p:cNvPr>
            <p:cNvSpPr/>
            <p:nvPr/>
          </p:nvSpPr>
          <p:spPr>
            <a:xfrm>
              <a:off x="1058417" y="6566988"/>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0" name="Rectangle 229">
              <a:extLst>
                <a:ext uri="{FF2B5EF4-FFF2-40B4-BE49-F238E27FC236}">
                  <a16:creationId xmlns:a16="http://schemas.microsoft.com/office/drawing/2014/main" id="{784536AA-60B0-CD7F-126F-31566D4AAE92}"/>
                </a:ext>
              </a:extLst>
            </p:cNvPr>
            <p:cNvSpPr/>
            <p:nvPr/>
          </p:nvSpPr>
          <p:spPr>
            <a:xfrm>
              <a:off x="1556916" y="6614155"/>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E515E593-9554-AB68-675D-910BBDB2745A}"/>
                </a:ext>
              </a:extLst>
            </p:cNvPr>
            <p:cNvSpPr/>
            <p:nvPr/>
          </p:nvSpPr>
          <p:spPr>
            <a:xfrm>
              <a:off x="1748310" y="6756213"/>
              <a:ext cx="193039" cy="4571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2" name="Rectangle 231">
              <a:extLst>
                <a:ext uri="{FF2B5EF4-FFF2-40B4-BE49-F238E27FC236}">
                  <a16:creationId xmlns:a16="http://schemas.microsoft.com/office/drawing/2014/main" id="{AEF5E488-9B63-4E2B-30CF-BE8C932632E6}"/>
                </a:ext>
              </a:extLst>
            </p:cNvPr>
            <p:cNvSpPr/>
            <p:nvPr/>
          </p:nvSpPr>
          <p:spPr>
            <a:xfrm>
              <a:off x="1941371" y="6567502"/>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7" name="Rectangle 236">
              <a:extLst>
                <a:ext uri="{FF2B5EF4-FFF2-40B4-BE49-F238E27FC236}">
                  <a16:creationId xmlns:a16="http://schemas.microsoft.com/office/drawing/2014/main" id="{C6C4B080-FE0C-5E02-FF83-F0DF27874B25}"/>
                </a:ext>
              </a:extLst>
            </p:cNvPr>
            <p:cNvSpPr/>
            <p:nvPr/>
          </p:nvSpPr>
          <p:spPr>
            <a:xfrm>
              <a:off x="2335638" y="6615673"/>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0" name="Rectangle 249">
              <a:extLst>
                <a:ext uri="{FF2B5EF4-FFF2-40B4-BE49-F238E27FC236}">
                  <a16:creationId xmlns:a16="http://schemas.microsoft.com/office/drawing/2014/main" id="{4E36DE00-4380-DB80-062C-B638E2C80410}"/>
                </a:ext>
              </a:extLst>
            </p:cNvPr>
            <p:cNvSpPr/>
            <p:nvPr/>
          </p:nvSpPr>
          <p:spPr>
            <a:xfrm>
              <a:off x="2525347" y="6567207"/>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9" name="Rectangle 198">
              <a:extLst>
                <a:ext uri="{FF2B5EF4-FFF2-40B4-BE49-F238E27FC236}">
                  <a16:creationId xmlns:a16="http://schemas.microsoft.com/office/drawing/2014/main" id="{A4121C72-1F02-DFC2-EB02-FB0475114C50}"/>
                </a:ext>
              </a:extLst>
            </p:cNvPr>
            <p:cNvSpPr/>
            <p:nvPr/>
          </p:nvSpPr>
          <p:spPr>
            <a:xfrm>
              <a:off x="2724821" y="6235235"/>
              <a:ext cx="193039" cy="568115"/>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7" name="Rectangle 256">
              <a:extLst>
                <a:ext uri="{FF2B5EF4-FFF2-40B4-BE49-F238E27FC236}">
                  <a16:creationId xmlns:a16="http://schemas.microsoft.com/office/drawing/2014/main" id="{CEC8027C-652D-AB43-08ED-81F2F83DA403}"/>
                </a:ext>
              </a:extLst>
            </p:cNvPr>
            <p:cNvSpPr/>
            <p:nvPr/>
          </p:nvSpPr>
          <p:spPr>
            <a:xfrm>
              <a:off x="2920915" y="6499714"/>
              <a:ext cx="193039" cy="30082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8" name="Rectangle 257">
              <a:extLst>
                <a:ext uri="{FF2B5EF4-FFF2-40B4-BE49-F238E27FC236}">
                  <a16:creationId xmlns:a16="http://schemas.microsoft.com/office/drawing/2014/main" id="{5AF1913B-81D6-418B-1499-0E453CB359CC}"/>
                </a:ext>
              </a:extLst>
            </p:cNvPr>
            <p:cNvSpPr/>
            <p:nvPr/>
          </p:nvSpPr>
          <p:spPr>
            <a:xfrm>
              <a:off x="3111802" y="6754873"/>
              <a:ext cx="201450" cy="4571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9" name="Rectangle 258">
              <a:extLst>
                <a:ext uri="{FF2B5EF4-FFF2-40B4-BE49-F238E27FC236}">
                  <a16:creationId xmlns:a16="http://schemas.microsoft.com/office/drawing/2014/main" id="{8D59EC9D-58C1-00F7-08B8-2A2FE50D1E40}"/>
                </a:ext>
              </a:extLst>
            </p:cNvPr>
            <p:cNvSpPr/>
            <p:nvPr/>
          </p:nvSpPr>
          <p:spPr>
            <a:xfrm>
              <a:off x="3313230" y="6615166"/>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0" name="Rectangle 259">
              <a:extLst>
                <a:ext uri="{FF2B5EF4-FFF2-40B4-BE49-F238E27FC236}">
                  <a16:creationId xmlns:a16="http://schemas.microsoft.com/office/drawing/2014/main" id="{7D0E9FBD-DBD4-9622-979B-2E289DE2518D}"/>
                </a:ext>
              </a:extLst>
            </p:cNvPr>
            <p:cNvSpPr/>
            <p:nvPr/>
          </p:nvSpPr>
          <p:spPr>
            <a:xfrm>
              <a:off x="3506583" y="6613401"/>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1" name="Rectangle 260">
              <a:extLst>
                <a:ext uri="{FF2B5EF4-FFF2-40B4-BE49-F238E27FC236}">
                  <a16:creationId xmlns:a16="http://schemas.microsoft.com/office/drawing/2014/main" id="{91939128-6672-CEBF-C142-6126B54A9121}"/>
                </a:ext>
              </a:extLst>
            </p:cNvPr>
            <p:cNvSpPr/>
            <p:nvPr/>
          </p:nvSpPr>
          <p:spPr>
            <a:xfrm>
              <a:off x="3700211" y="6556171"/>
              <a:ext cx="237091" cy="243703"/>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2" name="Rectangle 291">
              <a:extLst>
                <a:ext uri="{FF2B5EF4-FFF2-40B4-BE49-F238E27FC236}">
                  <a16:creationId xmlns:a16="http://schemas.microsoft.com/office/drawing/2014/main" id="{2499C551-E71C-13D3-FB33-D97B86FA0BC5}"/>
                </a:ext>
              </a:extLst>
            </p:cNvPr>
            <p:cNvSpPr/>
            <p:nvPr/>
          </p:nvSpPr>
          <p:spPr>
            <a:xfrm>
              <a:off x="4329263" y="6754155"/>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3" name="Rectangle 292">
              <a:extLst>
                <a:ext uri="{FF2B5EF4-FFF2-40B4-BE49-F238E27FC236}">
                  <a16:creationId xmlns:a16="http://schemas.microsoft.com/office/drawing/2014/main" id="{1047FCB1-8523-086D-BA00-A2A77320151A}"/>
                </a:ext>
              </a:extLst>
            </p:cNvPr>
            <p:cNvSpPr/>
            <p:nvPr/>
          </p:nvSpPr>
          <p:spPr>
            <a:xfrm>
              <a:off x="4578788" y="6134907"/>
              <a:ext cx="193039" cy="66570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4" name="Rectangle 293">
              <a:extLst>
                <a:ext uri="{FF2B5EF4-FFF2-40B4-BE49-F238E27FC236}">
                  <a16:creationId xmlns:a16="http://schemas.microsoft.com/office/drawing/2014/main" id="{420339D8-5D7B-2692-85F1-976EFC2F25C6}"/>
                </a:ext>
              </a:extLst>
            </p:cNvPr>
            <p:cNvSpPr/>
            <p:nvPr/>
          </p:nvSpPr>
          <p:spPr>
            <a:xfrm>
              <a:off x="4765255" y="2513153"/>
              <a:ext cx="208925" cy="429103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5" name="Rectangle 294">
              <a:extLst>
                <a:ext uri="{FF2B5EF4-FFF2-40B4-BE49-F238E27FC236}">
                  <a16:creationId xmlns:a16="http://schemas.microsoft.com/office/drawing/2014/main" id="{6922B9E7-0CF8-1DFD-5A1D-34A841F91C05}"/>
                </a:ext>
              </a:extLst>
            </p:cNvPr>
            <p:cNvSpPr/>
            <p:nvPr/>
          </p:nvSpPr>
          <p:spPr>
            <a:xfrm>
              <a:off x="4974149" y="4228852"/>
              <a:ext cx="242059" cy="257533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0" name="Rectangle 329">
              <a:extLst>
                <a:ext uri="{FF2B5EF4-FFF2-40B4-BE49-F238E27FC236}">
                  <a16:creationId xmlns:a16="http://schemas.microsoft.com/office/drawing/2014/main" id="{75DEAF6B-8415-0E7C-B289-40BFC3AFC29E}"/>
                </a:ext>
              </a:extLst>
            </p:cNvPr>
            <p:cNvSpPr/>
            <p:nvPr/>
          </p:nvSpPr>
          <p:spPr>
            <a:xfrm>
              <a:off x="5208623" y="4653234"/>
              <a:ext cx="242059" cy="2150956"/>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1" name="Rectangle 330">
              <a:extLst>
                <a:ext uri="{FF2B5EF4-FFF2-40B4-BE49-F238E27FC236}">
                  <a16:creationId xmlns:a16="http://schemas.microsoft.com/office/drawing/2014/main" id="{18B9BD52-3840-2640-185C-A128477EE3AD}"/>
                </a:ext>
              </a:extLst>
            </p:cNvPr>
            <p:cNvSpPr/>
            <p:nvPr/>
          </p:nvSpPr>
          <p:spPr>
            <a:xfrm>
              <a:off x="5445341" y="5836668"/>
              <a:ext cx="217827" cy="96668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2" name="Rectangle 331">
              <a:extLst>
                <a:ext uri="{FF2B5EF4-FFF2-40B4-BE49-F238E27FC236}">
                  <a16:creationId xmlns:a16="http://schemas.microsoft.com/office/drawing/2014/main" id="{00B6870D-FE5A-25B9-832D-C09A88F29888}"/>
                </a:ext>
              </a:extLst>
            </p:cNvPr>
            <p:cNvSpPr/>
            <p:nvPr/>
          </p:nvSpPr>
          <p:spPr>
            <a:xfrm>
              <a:off x="5663403" y="5163302"/>
              <a:ext cx="213254" cy="1640050"/>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4" name="Rectangle 333">
              <a:extLst>
                <a:ext uri="{FF2B5EF4-FFF2-40B4-BE49-F238E27FC236}">
                  <a16:creationId xmlns:a16="http://schemas.microsoft.com/office/drawing/2014/main" id="{B2947C09-6AFE-720F-76F1-23BE915C03DB}"/>
                </a:ext>
              </a:extLst>
            </p:cNvPr>
            <p:cNvSpPr/>
            <p:nvPr/>
          </p:nvSpPr>
          <p:spPr>
            <a:xfrm>
              <a:off x="5876161" y="5600225"/>
              <a:ext cx="213217" cy="1203123"/>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5" name="Rectangle 334">
              <a:extLst>
                <a:ext uri="{FF2B5EF4-FFF2-40B4-BE49-F238E27FC236}">
                  <a16:creationId xmlns:a16="http://schemas.microsoft.com/office/drawing/2014/main" id="{04E23DFB-E914-4314-4CCE-B4309D081038}"/>
                </a:ext>
              </a:extLst>
            </p:cNvPr>
            <p:cNvSpPr/>
            <p:nvPr/>
          </p:nvSpPr>
          <p:spPr>
            <a:xfrm>
              <a:off x="6301249" y="5473413"/>
              <a:ext cx="216782" cy="132639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6" name="Rectangle 335">
              <a:extLst>
                <a:ext uri="{FF2B5EF4-FFF2-40B4-BE49-F238E27FC236}">
                  <a16:creationId xmlns:a16="http://schemas.microsoft.com/office/drawing/2014/main" id="{863B76CE-FDE5-BDA3-7BBE-258A6818B1C9}"/>
                </a:ext>
              </a:extLst>
            </p:cNvPr>
            <p:cNvSpPr/>
            <p:nvPr/>
          </p:nvSpPr>
          <p:spPr>
            <a:xfrm>
              <a:off x="6092055" y="5983475"/>
              <a:ext cx="208925" cy="821910"/>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7" name="Rectangle 376">
              <a:extLst>
                <a:ext uri="{FF2B5EF4-FFF2-40B4-BE49-F238E27FC236}">
                  <a16:creationId xmlns:a16="http://schemas.microsoft.com/office/drawing/2014/main" id="{80EE45D0-67CF-80AD-D8D9-AA71E4D5D4FB}"/>
                </a:ext>
              </a:extLst>
            </p:cNvPr>
            <p:cNvSpPr/>
            <p:nvPr/>
          </p:nvSpPr>
          <p:spPr>
            <a:xfrm>
              <a:off x="6516801" y="5837509"/>
              <a:ext cx="235703" cy="96668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8" name="Rectangle 377">
              <a:extLst>
                <a:ext uri="{FF2B5EF4-FFF2-40B4-BE49-F238E27FC236}">
                  <a16:creationId xmlns:a16="http://schemas.microsoft.com/office/drawing/2014/main" id="{E77235BE-5593-C853-7BC7-A7F5B5BE91A0}"/>
                </a:ext>
              </a:extLst>
            </p:cNvPr>
            <p:cNvSpPr/>
            <p:nvPr/>
          </p:nvSpPr>
          <p:spPr>
            <a:xfrm>
              <a:off x="6753887" y="5774246"/>
              <a:ext cx="216782" cy="1029103"/>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4" name="Rectangle 423">
              <a:extLst>
                <a:ext uri="{FF2B5EF4-FFF2-40B4-BE49-F238E27FC236}">
                  <a16:creationId xmlns:a16="http://schemas.microsoft.com/office/drawing/2014/main" id="{06F5E145-C2B2-4BF2-8DBA-9F65887E3BBF}"/>
                </a:ext>
              </a:extLst>
            </p:cNvPr>
            <p:cNvSpPr/>
            <p:nvPr/>
          </p:nvSpPr>
          <p:spPr>
            <a:xfrm>
              <a:off x="846329" y="6494861"/>
              <a:ext cx="213405" cy="30653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2" name="Rectangle 451">
              <a:extLst>
                <a:ext uri="{FF2B5EF4-FFF2-40B4-BE49-F238E27FC236}">
                  <a16:creationId xmlns:a16="http://schemas.microsoft.com/office/drawing/2014/main" id="{D4E93C80-761C-890A-F311-0E51C21E10A5}"/>
                </a:ext>
              </a:extLst>
            </p:cNvPr>
            <p:cNvSpPr/>
            <p:nvPr/>
          </p:nvSpPr>
          <p:spPr>
            <a:xfrm>
              <a:off x="6971792" y="5954821"/>
              <a:ext cx="222746" cy="84857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3" name="Rectangle 452">
              <a:extLst>
                <a:ext uri="{FF2B5EF4-FFF2-40B4-BE49-F238E27FC236}">
                  <a16:creationId xmlns:a16="http://schemas.microsoft.com/office/drawing/2014/main" id="{3A55AA7A-3F52-1EA7-E6F1-A46FC5B29FE5}"/>
                </a:ext>
              </a:extLst>
            </p:cNvPr>
            <p:cNvSpPr/>
            <p:nvPr/>
          </p:nvSpPr>
          <p:spPr>
            <a:xfrm>
              <a:off x="7190171" y="5954361"/>
              <a:ext cx="222746" cy="84857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6" name="Rectangle 455">
              <a:extLst>
                <a:ext uri="{FF2B5EF4-FFF2-40B4-BE49-F238E27FC236}">
                  <a16:creationId xmlns:a16="http://schemas.microsoft.com/office/drawing/2014/main" id="{BA9E5922-C840-1A92-C271-2E3089AD7887}"/>
                </a:ext>
              </a:extLst>
            </p:cNvPr>
            <p:cNvSpPr/>
            <p:nvPr/>
          </p:nvSpPr>
          <p:spPr>
            <a:xfrm>
              <a:off x="7408117" y="6134907"/>
              <a:ext cx="193039" cy="66570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8" name="Rectangle 457">
              <a:extLst>
                <a:ext uri="{FF2B5EF4-FFF2-40B4-BE49-F238E27FC236}">
                  <a16:creationId xmlns:a16="http://schemas.microsoft.com/office/drawing/2014/main" id="{9CEECB09-8808-5F05-D39B-CDA645DDAABF}"/>
                </a:ext>
              </a:extLst>
            </p:cNvPr>
            <p:cNvSpPr/>
            <p:nvPr/>
          </p:nvSpPr>
          <p:spPr>
            <a:xfrm>
              <a:off x="7609917" y="6754173"/>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9" name="Rectangle 458">
              <a:extLst>
                <a:ext uri="{FF2B5EF4-FFF2-40B4-BE49-F238E27FC236}">
                  <a16:creationId xmlns:a16="http://schemas.microsoft.com/office/drawing/2014/main" id="{630102FD-37EC-B964-57ED-A95E1E1549F1}"/>
                </a:ext>
              </a:extLst>
            </p:cNvPr>
            <p:cNvSpPr/>
            <p:nvPr/>
          </p:nvSpPr>
          <p:spPr>
            <a:xfrm>
              <a:off x="7866170" y="6618979"/>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0" name="Rectangle 459">
              <a:extLst>
                <a:ext uri="{FF2B5EF4-FFF2-40B4-BE49-F238E27FC236}">
                  <a16:creationId xmlns:a16="http://schemas.microsoft.com/office/drawing/2014/main" id="{678A088F-6D21-CCBB-1CAF-A0D33640CBA2}"/>
                </a:ext>
              </a:extLst>
            </p:cNvPr>
            <p:cNvSpPr/>
            <p:nvPr/>
          </p:nvSpPr>
          <p:spPr>
            <a:xfrm>
              <a:off x="8060209" y="6617988"/>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4" name="Rectangle 463">
              <a:extLst>
                <a:ext uri="{FF2B5EF4-FFF2-40B4-BE49-F238E27FC236}">
                  <a16:creationId xmlns:a16="http://schemas.microsoft.com/office/drawing/2014/main" id="{614ECF21-5701-A37A-AFD8-103B9D83A223}"/>
                </a:ext>
              </a:extLst>
            </p:cNvPr>
            <p:cNvSpPr/>
            <p:nvPr/>
          </p:nvSpPr>
          <p:spPr>
            <a:xfrm>
              <a:off x="8247684" y="6568263"/>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6" name="Rectangle 515">
              <a:extLst>
                <a:ext uri="{FF2B5EF4-FFF2-40B4-BE49-F238E27FC236}">
                  <a16:creationId xmlns:a16="http://schemas.microsoft.com/office/drawing/2014/main" id="{39B8B980-2410-52A6-4783-03D2D791B9E1}"/>
                </a:ext>
              </a:extLst>
            </p:cNvPr>
            <p:cNvSpPr/>
            <p:nvPr/>
          </p:nvSpPr>
          <p:spPr>
            <a:xfrm>
              <a:off x="8451530" y="6702908"/>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7" name="Rectangle 516">
              <a:extLst>
                <a:ext uri="{FF2B5EF4-FFF2-40B4-BE49-F238E27FC236}">
                  <a16:creationId xmlns:a16="http://schemas.microsoft.com/office/drawing/2014/main" id="{7FB6F399-787D-2FFB-E58F-CC2DA03EA881}"/>
                </a:ext>
              </a:extLst>
            </p:cNvPr>
            <p:cNvSpPr/>
            <p:nvPr/>
          </p:nvSpPr>
          <p:spPr>
            <a:xfrm>
              <a:off x="8642144" y="6755315"/>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8" name="Rectangle 517">
              <a:extLst>
                <a:ext uri="{FF2B5EF4-FFF2-40B4-BE49-F238E27FC236}">
                  <a16:creationId xmlns:a16="http://schemas.microsoft.com/office/drawing/2014/main" id="{0DE0099C-EB81-05D2-C849-541226286604}"/>
                </a:ext>
              </a:extLst>
            </p:cNvPr>
            <p:cNvSpPr/>
            <p:nvPr/>
          </p:nvSpPr>
          <p:spPr>
            <a:xfrm>
              <a:off x="8898815" y="6758329"/>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3" name="Rectangle 522">
              <a:extLst>
                <a:ext uri="{FF2B5EF4-FFF2-40B4-BE49-F238E27FC236}">
                  <a16:creationId xmlns:a16="http://schemas.microsoft.com/office/drawing/2014/main" id="{1CFBD30E-1E51-45D7-7E82-6CF54F96E169}"/>
                </a:ext>
              </a:extLst>
            </p:cNvPr>
            <p:cNvSpPr/>
            <p:nvPr/>
          </p:nvSpPr>
          <p:spPr>
            <a:xfrm>
              <a:off x="9150123" y="6694984"/>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5" name="Rectangle 524">
              <a:extLst>
                <a:ext uri="{FF2B5EF4-FFF2-40B4-BE49-F238E27FC236}">
                  <a16:creationId xmlns:a16="http://schemas.microsoft.com/office/drawing/2014/main" id="{ED5D1292-E31A-8254-0A2B-404D6CB3D796}"/>
                </a:ext>
              </a:extLst>
            </p:cNvPr>
            <p:cNvSpPr/>
            <p:nvPr/>
          </p:nvSpPr>
          <p:spPr>
            <a:xfrm>
              <a:off x="9736385" y="6694984"/>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1" name="Rectangle 580">
              <a:extLst>
                <a:ext uri="{FF2B5EF4-FFF2-40B4-BE49-F238E27FC236}">
                  <a16:creationId xmlns:a16="http://schemas.microsoft.com/office/drawing/2014/main" id="{5C0AC139-A974-1789-76A8-99EED3223B19}"/>
                </a:ext>
              </a:extLst>
            </p:cNvPr>
            <p:cNvSpPr/>
            <p:nvPr/>
          </p:nvSpPr>
          <p:spPr>
            <a:xfrm>
              <a:off x="9930843" y="6694983"/>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2" name="Rectangle 581">
              <a:extLst>
                <a:ext uri="{FF2B5EF4-FFF2-40B4-BE49-F238E27FC236}">
                  <a16:creationId xmlns:a16="http://schemas.microsoft.com/office/drawing/2014/main" id="{5D7F1872-EE51-CA10-FF3F-50B3F56FD2CB}"/>
                </a:ext>
              </a:extLst>
            </p:cNvPr>
            <p:cNvSpPr/>
            <p:nvPr/>
          </p:nvSpPr>
          <p:spPr>
            <a:xfrm>
              <a:off x="10125851" y="6694983"/>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3" name="Rectangle 582">
              <a:extLst>
                <a:ext uri="{FF2B5EF4-FFF2-40B4-BE49-F238E27FC236}">
                  <a16:creationId xmlns:a16="http://schemas.microsoft.com/office/drawing/2014/main" id="{65E2462E-0665-6BA8-BF46-FE0913962A65}"/>
                </a:ext>
              </a:extLst>
            </p:cNvPr>
            <p:cNvSpPr/>
            <p:nvPr/>
          </p:nvSpPr>
          <p:spPr>
            <a:xfrm>
              <a:off x="10575281" y="6699615"/>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225" name="TextBox 224">
            <a:extLst>
              <a:ext uri="{FF2B5EF4-FFF2-40B4-BE49-F238E27FC236}">
                <a16:creationId xmlns:a16="http://schemas.microsoft.com/office/drawing/2014/main" id="{EAF24AAD-BA64-9953-C14A-3003F4065B9F}"/>
              </a:ext>
            </a:extLst>
          </p:cNvPr>
          <p:cNvSpPr txBox="1"/>
          <p:nvPr/>
        </p:nvSpPr>
        <p:spPr>
          <a:xfrm>
            <a:off x="720638" y="6267565"/>
            <a:ext cx="10963210" cy="246221"/>
          </a:xfrm>
          <a:prstGeom prst="rect">
            <a:avLst/>
          </a:prstGeom>
          <a:noFill/>
        </p:spPr>
        <p:txBody>
          <a:bodyPr wrap="square" rtlCol="0">
            <a:spAutoFit/>
          </a:bodyPr>
          <a:lstStyle/>
          <a:p>
            <a:r>
              <a:rPr lang="en-US" sz="1000" dirty="0">
                <a:solidFill>
                  <a:schemeClr val="bg1"/>
                </a:solidFill>
              </a:rPr>
              <a:t>0          2          4          6          8          10          12          14          16          18          20          22          24          26          28          30          32          34          36          38          40          42          44          46          48          50          52</a:t>
            </a:r>
          </a:p>
        </p:txBody>
      </p:sp>
      <p:cxnSp>
        <p:nvCxnSpPr>
          <p:cNvPr id="229" name="Straight Connector 228">
            <a:extLst>
              <a:ext uri="{FF2B5EF4-FFF2-40B4-BE49-F238E27FC236}">
                <a16:creationId xmlns:a16="http://schemas.microsoft.com/office/drawing/2014/main" id="{B00E5718-71E1-E7F9-2F0A-69E23AF2E95D}"/>
              </a:ext>
            </a:extLst>
          </p:cNvPr>
          <p:cNvCxnSpPr>
            <a:cxnSpLocks/>
          </p:cNvCxnSpPr>
          <p:nvPr/>
        </p:nvCxnSpPr>
        <p:spPr>
          <a:xfrm>
            <a:off x="838200" y="6267565"/>
            <a:ext cx="10755385"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79" name="TextBox 378">
            <a:extLst>
              <a:ext uri="{FF2B5EF4-FFF2-40B4-BE49-F238E27FC236}">
                <a16:creationId xmlns:a16="http://schemas.microsoft.com/office/drawing/2014/main" id="{E28EC17B-1894-0916-081A-FD23C35CE095}"/>
              </a:ext>
            </a:extLst>
          </p:cNvPr>
          <p:cNvSpPr txBox="1"/>
          <p:nvPr/>
        </p:nvSpPr>
        <p:spPr>
          <a:xfrm>
            <a:off x="987358" y="5904276"/>
            <a:ext cx="96151" cy="246221"/>
          </a:xfrm>
          <a:prstGeom prst="rect">
            <a:avLst/>
          </a:prstGeom>
          <a:noFill/>
        </p:spPr>
        <p:txBody>
          <a:bodyPr wrap="square" rtlCol="0">
            <a:spAutoFit/>
          </a:bodyPr>
          <a:lstStyle/>
          <a:p>
            <a:r>
              <a:rPr lang="en-US" sz="1000" dirty="0">
                <a:solidFill>
                  <a:schemeClr val="bg1"/>
                </a:solidFill>
              </a:rPr>
              <a:t>2</a:t>
            </a:r>
          </a:p>
        </p:txBody>
      </p:sp>
      <p:sp>
        <p:nvSpPr>
          <p:cNvPr id="380" name="TextBox 379">
            <a:extLst>
              <a:ext uri="{FF2B5EF4-FFF2-40B4-BE49-F238E27FC236}">
                <a16:creationId xmlns:a16="http://schemas.microsoft.com/office/drawing/2014/main" id="{A4427A36-7CF4-2FB0-7A50-A473A784FB11}"/>
              </a:ext>
            </a:extLst>
          </p:cNvPr>
          <p:cNvSpPr txBox="1"/>
          <p:nvPr/>
        </p:nvSpPr>
        <p:spPr>
          <a:xfrm>
            <a:off x="1204315" y="5751616"/>
            <a:ext cx="96151" cy="246221"/>
          </a:xfrm>
          <a:prstGeom prst="rect">
            <a:avLst/>
          </a:prstGeom>
          <a:noFill/>
        </p:spPr>
        <p:txBody>
          <a:bodyPr wrap="square" rtlCol="0">
            <a:spAutoFit/>
          </a:bodyPr>
          <a:lstStyle/>
          <a:p>
            <a:r>
              <a:rPr lang="en-US" sz="1000" dirty="0">
                <a:solidFill>
                  <a:schemeClr val="bg1"/>
                </a:solidFill>
              </a:rPr>
              <a:t>6</a:t>
            </a:r>
          </a:p>
        </p:txBody>
      </p:sp>
      <p:sp>
        <p:nvSpPr>
          <p:cNvPr id="381" name="TextBox 380">
            <a:extLst>
              <a:ext uri="{FF2B5EF4-FFF2-40B4-BE49-F238E27FC236}">
                <a16:creationId xmlns:a16="http://schemas.microsoft.com/office/drawing/2014/main" id="{3675CE4B-427A-C5A1-8E10-9B2B1402493E}"/>
              </a:ext>
            </a:extLst>
          </p:cNvPr>
          <p:cNvSpPr txBox="1"/>
          <p:nvPr/>
        </p:nvSpPr>
        <p:spPr>
          <a:xfrm>
            <a:off x="1409490" y="5845313"/>
            <a:ext cx="96151" cy="246221"/>
          </a:xfrm>
          <a:prstGeom prst="rect">
            <a:avLst/>
          </a:prstGeom>
          <a:noFill/>
        </p:spPr>
        <p:txBody>
          <a:bodyPr wrap="square" rtlCol="0">
            <a:spAutoFit/>
          </a:bodyPr>
          <a:lstStyle/>
          <a:p>
            <a:r>
              <a:rPr lang="en-US" sz="1000" dirty="0">
                <a:solidFill>
                  <a:schemeClr val="bg1"/>
                </a:solidFill>
              </a:rPr>
              <a:t>5</a:t>
            </a:r>
          </a:p>
        </p:txBody>
      </p:sp>
      <p:sp>
        <p:nvSpPr>
          <p:cNvPr id="425" name="TextBox 424">
            <a:extLst>
              <a:ext uri="{FF2B5EF4-FFF2-40B4-BE49-F238E27FC236}">
                <a16:creationId xmlns:a16="http://schemas.microsoft.com/office/drawing/2014/main" id="{14431CE4-E0DE-02CC-DBD3-51726FE132E3}"/>
              </a:ext>
            </a:extLst>
          </p:cNvPr>
          <p:cNvSpPr txBox="1"/>
          <p:nvPr/>
        </p:nvSpPr>
        <p:spPr>
          <a:xfrm>
            <a:off x="1921169" y="5862720"/>
            <a:ext cx="96151" cy="246221"/>
          </a:xfrm>
          <a:prstGeom prst="rect">
            <a:avLst/>
          </a:prstGeom>
          <a:noFill/>
        </p:spPr>
        <p:txBody>
          <a:bodyPr wrap="square" rtlCol="0">
            <a:spAutoFit/>
          </a:bodyPr>
          <a:lstStyle/>
          <a:p>
            <a:r>
              <a:rPr lang="en-US" sz="1000" dirty="0">
                <a:solidFill>
                  <a:schemeClr val="bg1"/>
                </a:solidFill>
              </a:rPr>
              <a:t>3</a:t>
            </a:r>
          </a:p>
        </p:txBody>
      </p:sp>
      <p:sp>
        <p:nvSpPr>
          <p:cNvPr id="426" name="TextBox 425">
            <a:extLst>
              <a:ext uri="{FF2B5EF4-FFF2-40B4-BE49-F238E27FC236}">
                <a16:creationId xmlns:a16="http://schemas.microsoft.com/office/drawing/2014/main" id="{9F91E982-631E-A31C-A353-92E9F997FB56}"/>
              </a:ext>
            </a:extLst>
          </p:cNvPr>
          <p:cNvSpPr txBox="1"/>
          <p:nvPr/>
        </p:nvSpPr>
        <p:spPr>
          <a:xfrm>
            <a:off x="2089000" y="6013696"/>
            <a:ext cx="96151" cy="246221"/>
          </a:xfrm>
          <a:prstGeom prst="rect">
            <a:avLst/>
          </a:prstGeom>
          <a:noFill/>
        </p:spPr>
        <p:txBody>
          <a:bodyPr wrap="square" rtlCol="0">
            <a:spAutoFit/>
          </a:bodyPr>
          <a:lstStyle/>
          <a:p>
            <a:r>
              <a:rPr lang="en-US" sz="1000" dirty="0">
                <a:solidFill>
                  <a:schemeClr val="bg1"/>
                </a:solidFill>
              </a:rPr>
              <a:t>1</a:t>
            </a:r>
          </a:p>
        </p:txBody>
      </p:sp>
      <p:sp>
        <p:nvSpPr>
          <p:cNvPr id="427" name="TextBox 426">
            <a:extLst>
              <a:ext uri="{FF2B5EF4-FFF2-40B4-BE49-F238E27FC236}">
                <a16:creationId xmlns:a16="http://schemas.microsoft.com/office/drawing/2014/main" id="{5E6986A9-82E8-EBF7-F035-822760307A0F}"/>
              </a:ext>
            </a:extLst>
          </p:cNvPr>
          <p:cNvSpPr txBox="1"/>
          <p:nvPr/>
        </p:nvSpPr>
        <p:spPr>
          <a:xfrm>
            <a:off x="2281411" y="5832354"/>
            <a:ext cx="96151" cy="246221"/>
          </a:xfrm>
          <a:prstGeom prst="rect">
            <a:avLst/>
          </a:prstGeom>
          <a:noFill/>
        </p:spPr>
        <p:txBody>
          <a:bodyPr wrap="square" rtlCol="0">
            <a:spAutoFit/>
          </a:bodyPr>
          <a:lstStyle/>
          <a:p>
            <a:r>
              <a:rPr lang="en-US" sz="1000" dirty="0">
                <a:solidFill>
                  <a:schemeClr val="bg1"/>
                </a:solidFill>
              </a:rPr>
              <a:t>5</a:t>
            </a:r>
          </a:p>
        </p:txBody>
      </p:sp>
      <p:sp>
        <p:nvSpPr>
          <p:cNvPr id="428" name="TextBox 427">
            <a:extLst>
              <a:ext uri="{FF2B5EF4-FFF2-40B4-BE49-F238E27FC236}">
                <a16:creationId xmlns:a16="http://schemas.microsoft.com/office/drawing/2014/main" id="{BC5CCAFB-C605-E0FD-B9E1-4B86908F70C5}"/>
              </a:ext>
            </a:extLst>
          </p:cNvPr>
          <p:cNvSpPr txBox="1"/>
          <p:nvPr/>
        </p:nvSpPr>
        <p:spPr>
          <a:xfrm>
            <a:off x="2479676" y="5745628"/>
            <a:ext cx="96151" cy="246221"/>
          </a:xfrm>
          <a:prstGeom prst="rect">
            <a:avLst/>
          </a:prstGeom>
          <a:noFill/>
        </p:spPr>
        <p:txBody>
          <a:bodyPr wrap="square" rtlCol="0">
            <a:spAutoFit/>
          </a:bodyPr>
          <a:lstStyle/>
          <a:p>
            <a:r>
              <a:rPr lang="en-US" sz="1000" dirty="0">
                <a:solidFill>
                  <a:schemeClr val="bg1"/>
                </a:solidFill>
              </a:rPr>
              <a:t>6</a:t>
            </a:r>
          </a:p>
        </p:txBody>
      </p:sp>
      <p:sp>
        <p:nvSpPr>
          <p:cNvPr id="429" name="TextBox 428">
            <a:extLst>
              <a:ext uri="{FF2B5EF4-FFF2-40B4-BE49-F238E27FC236}">
                <a16:creationId xmlns:a16="http://schemas.microsoft.com/office/drawing/2014/main" id="{BB84D9C1-A481-55EC-BB54-C9BD97728632}"/>
              </a:ext>
            </a:extLst>
          </p:cNvPr>
          <p:cNvSpPr txBox="1"/>
          <p:nvPr/>
        </p:nvSpPr>
        <p:spPr>
          <a:xfrm>
            <a:off x="2702169" y="5880803"/>
            <a:ext cx="96151" cy="246221"/>
          </a:xfrm>
          <a:prstGeom prst="rect">
            <a:avLst/>
          </a:prstGeom>
          <a:noFill/>
        </p:spPr>
        <p:txBody>
          <a:bodyPr wrap="square" rtlCol="0">
            <a:spAutoFit/>
          </a:bodyPr>
          <a:lstStyle/>
          <a:p>
            <a:r>
              <a:rPr lang="en-US" sz="1000" dirty="0">
                <a:solidFill>
                  <a:schemeClr val="bg1"/>
                </a:solidFill>
              </a:rPr>
              <a:t>3</a:t>
            </a:r>
          </a:p>
        </p:txBody>
      </p:sp>
      <p:sp>
        <p:nvSpPr>
          <p:cNvPr id="430" name="TextBox 429">
            <a:extLst>
              <a:ext uri="{FF2B5EF4-FFF2-40B4-BE49-F238E27FC236}">
                <a16:creationId xmlns:a16="http://schemas.microsoft.com/office/drawing/2014/main" id="{0FBFD57A-5846-9D13-BCE1-4BA7D1F0E899}"/>
              </a:ext>
            </a:extLst>
          </p:cNvPr>
          <p:cNvSpPr txBox="1"/>
          <p:nvPr/>
        </p:nvSpPr>
        <p:spPr>
          <a:xfrm>
            <a:off x="2902114" y="5803739"/>
            <a:ext cx="96151" cy="246221"/>
          </a:xfrm>
          <a:prstGeom prst="rect">
            <a:avLst/>
          </a:prstGeom>
          <a:noFill/>
        </p:spPr>
        <p:txBody>
          <a:bodyPr wrap="square" rtlCol="0">
            <a:spAutoFit/>
          </a:bodyPr>
          <a:lstStyle/>
          <a:p>
            <a:r>
              <a:rPr lang="en-US" sz="1000" dirty="0">
                <a:solidFill>
                  <a:schemeClr val="bg1"/>
                </a:solidFill>
              </a:rPr>
              <a:t>5</a:t>
            </a:r>
          </a:p>
        </p:txBody>
      </p:sp>
      <p:sp>
        <p:nvSpPr>
          <p:cNvPr id="431" name="TextBox 430">
            <a:extLst>
              <a:ext uri="{FF2B5EF4-FFF2-40B4-BE49-F238E27FC236}">
                <a16:creationId xmlns:a16="http://schemas.microsoft.com/office/drawing/2014/main" id="{7D6C4272-5681-80AA-2E7E-19B22614BBE2}"/>
              </a:ext>
            </a:extLst>
          </p:cNvPr>
          <p:cNvSpPr txBox="1"/>
          <p:nvPr/>
        </p:nvSpPr>
        <p:spPr>
          <a:xfrm>
            <a:off x="2994043" y="5489449"/>
            <a:ext cx="350364" cy="246221"/>
          </a:xfrm>
          <a:prstGeom prst="rect">
            <a:avLst/>
          </a:prstGeom>
          <a:noFill/>
        </p:spPr>
        <p:txBody>
          <a:bodyPr wrap="square" rtlCol="0">
            <a:spAutoFit/>
          </a:bodyPr>
          <a:lstStyle/>
          <a:p>
            <a:r>
              <a:rPr lang="en-US" sz="1000" dirty="0">
                <a:solidFill>
                  <a:schemeClr val="bg1"/>
                </a:solidFill>
              </a:rPr>
              <a:t>10</a:t>
            </a:r>
          </a:p>
        </p:txBody>
      </p:sp>
      <p:sp>
        <p:nvSpPr>
          <p:cNvPr id="432" name="TextBox 431">
            <a:extLst>
              <a:ext uri="{FF2B5EF4-FFF2-40B4-BE49-F238E27FC236}">
                <a16:creationId xmlns:a16="http://schemas.microsoft.com/office/drawing/2014/main" id="{DCC0D32C-A358-33D5-3BC6-9D487246F2E0}"/>
              </a:ext>
            </a:extLst>
          </p:cNvPr>
          <p:cNvSpPr txBox="1"/>
          <p:nvPr/>
        </p:nvSpPr>
        <p:spPr>
          <a:xfrm>
            <a:off x="3317402" y="5718837"/>
            <a:ext cx="96151" cy="246221"/>
          </a:xfrm>
          <a:prstGeom prst="rect">
            <a:avLst/>
          </a:prstGeom>
          <a:noFill/>
        </p:spPr>
        <p:txBody>
          <a:bodyPr wrap="square" rtlCol="0">
            <a:spAutoFit/>
          </a:bodyPr>
          <a:lstStyle/>
          <a:p>
            <a:r>
              <a:rPr lang="en-US" sz="1000" dirty="0">
                <a:solidFill>
                  <a:schemeClr val="bg1"/>
                </a:solidFill>
              </a:rPr>
              <a:t>6</a:t>
            </a:r>
          </a:p>
        </p:txBody>
      </p:sp>
      <p:sp>
        <p:nvSpPr>
          <p:cNvPr id="433" name="TextBox 432">
            <a:extLst>
              <a:ext uri="{FF2B5EF4-FFF2-40B4-BE49-F238E27FC236}">
                <a16:creationId xmlns:a16="http://schemas.microsoft.com/office/drawing/2014/main" id="{718DCC53-F6A2-9419-BCFE-8C12EEEE4F81}"/>
              </a:ext>
            </a:extLst>
          </p:cNvPr>
          <p:cNvSpPr txBox="1"/>
          <p:nvPr/>
        </p:nvSpPr>
        <p:spPr>
          <a:xfrm>
            <a:off x="3506732" y="5955464"/>
            <a:ext cx="96151" cy="246221"/>
          </a:xfrm>
          <a:prstGeom prst="rect">
            <a:avLst/>
          </a:prstGeom>
          <a:noFill/>
        </p:spPr>
        <p:txBody>
          <a:bodyPr wrap="square" rtlCol="0">
            <a:spAutoFit/>
          </a:bodyPr>
          <a:lstStyle/>
          <a:p>
            <a:r>
              <a:rPr lang="en-US" sz="1000" dirty="0">
                <a:solidFill>
                  <a:schemeClr val="bg1"/>
                </a:solidFill>
              </a:rPr>
              <a:t>1</a:t>
            </a:r>
          </a:p>
        </p:txBody>
      </p:sp>
      <p:sp>
        <p:nvSpPr>
          <p:cNvPr id="434" name="TextBox 433">
            <a:extLst>
              <a:ext uri="{FF2B5EF4-FFF2-40B4-BE49-F238E27FC236}">
                <a16:creationId xmlns:a16="http://schemas.microsoft.com/office/drawing/2014/main" id="{3F6EFAA5-698D-E1E3-9740-55244DCF4A3F}"/>
              </a:ext>
            </a:extLst>
          </p:cNvPr>
          <p:cNvSpPr txBox="1"/>
          <p:nvPr/>
        </p:nvSpPr>
        <p:spPr>
          <a:xfrm>
            <a:off x="4697547" y="5932558"/>
            <a:ext cx="96151" cy="246221"/>
          </a:xfrm>
          <a:prstGeom prst="rect">
            <a:avLst/>
          </a:prstGeom>
          <a:noFill/>
        </p:spPr>
        <p:txBody>
          <a:bodyPr wrap="square" rtlCol="0">
            <a:spAutoFit/>
          </a:bodyPr>
          <a:lstStyle/>
          <a:p>
            <a:r>
              <a:rPr lang="en-US" sz="1000" dirty="0">
                <a:solidFill>
                  <a:schemeClr val="bg1"/>
                </a:solidFill>
              </a:rPr>
              <a:t>1</a:t>
            </a:r>
          </a:p>
        </p:txBody>
      </p:sp>
      <p:sp>
        <p:nvSpPr>
          <p:cNvPr id="435" name="TextBox 434">
            <a:extLst>
              <a:ext uri="{FF2B5EF4-FFF2-40B4-BE49-F238E27FC236}">
                <a16:creationId xmlns:a16="http://schemas.microsoft.com/office/drawing/2014/main" id="{90B0C61E-3463-5FFA-7C71-171D58E2E4E3}"/>
              </a:ext>
            </a:extLst>
          </p:cNvPr>
          <p:cNvSpPr txBox="1"/>
          <p:nvPr/>
        </p:nvSpPr>
        <p:spPr>
          <a:xfrm>
            <a:off x="3674724" y="5848565"/>
            <a:ext cx="96151" cy="246221"/>
          </a:xfrm>
          <a:prstGeom prst="rect">
            <a:avLst/>
          </a:prstGeom>
          <a:noFill/>
        </p:spPr>
        <p:txBody>
          <a:bodyPr wrap="square" rtlCol="0">
            <a:spAutoFit/>
          </a:bodyPr>
          <a:lstStyle/>
          <a:p>
            <a:r>
              <a:rPr lang="en-US" sz="1000" dirty="0">
                <a:solidFill>
                  <a:schemeClr val="bg1"/>
                </a:solidFill>
              </a:rPr>
              <a:t>3</a:t>
            </a:r>
          </a:p>
        </p:txBody>
      </p:sp>
      <p:sp>
        <p:nvSpPr>
          <p:cNvPr id="436" name="TextBox 435">
            <a:extLst>
              <a:ext uri="{FF2B5EF4-FFF2-40B4-BE49-F238E27FC236}">
                <a16:creationId xmlns:a16="http://schemas.microsoft.com/office/drawing/2014/main" id="{EE53BCF7-E264-41D4-277F-E6D1311DCF5B}"/>
              </a:ext>
            </a:extLst>
          </p:cNvPr>
          <p:cNvSpPr txBox="1"/>
          <p:nvPr/>
        </p:nvSpPr>
        <p:spPr>
          <a:xfrm>
            <a:off x="3842534" y="5832354"/>
            <a:ext cx="96151" cy="246221"/>
          </a:xfrm>
          <a:prstGeom prst="rect">
            <a:avLst/>
          </a:prstGeom>
          <a:noFill/>
        </p:spPr>
        <p:txBody>
          <a:bodyPr wrap="square" rtlCol="0">
            <a:spAutoFit/>
          </a:bodyPr>
          <a:lstStyle/>
          <a:p>
            <a:r>
              <a:rPr lang="en-US" sz="1000" dirty="0">
                <a:solidFill>
                  <a:schemeClr val="bg1"/>
                </a:solidFill>
              </a:rPr>
              <a:t>3</a:t>
            </a:r>
          </a:p>
        </p:txBody>
      </p:sp>
      <p:sp>
        <p:nvSpPr>
          <p:cNvPr id="437" name="TextBox 436">
            <a:extLst>
              <a:ext uri="{FF2B5EF4-FFF2-40B4-BE49-F238E27FC236}">
                <a16:creationId xmlns:a16="http://schemas.microsoft.com/office/drawing/2014/main" id="{B9AA8F8C-1DEE-30F3-BB10-583650F29EC4}"/>
              </a:ext>
            </a:extLst>
          </p:cNvPr>
          <p:cNvSpPr txBox="1"/>
          <p:nvPr/>
        </p:nvSpPr>
        <p:spPr>
          <a:xfrm>
            <a:off x="4085571" y="5791246"/>
            <a:ext cx="96151" cy="246221"/>
          </a:xfrm>
          <a:prstGeom prst="rect">
            <a:avLst/>
          </a:prstGeom>
          <a:noFill/>
        </p:spPr>
        <p:txBody>
          <a:bodyPr wrap="square" rtlCol="0">
            <a:spAutoFit/>
          </a:bodyPr>
          <a:lstStyle/>
          <a:p>
            <a:r>
              <a:rPr lang="en-US" sz="1000" dirty="0">
                <a:solidFill>
                  <a:schemeClr val="bg1"/>
                </a:solidFill>
              </a:rPr>
              <a:t>4</a:t>
            </a:r>
          </a:p>
        </p:txBody>
      </p:sp>
      <p:sp>
        <p:nvSpPr>
          <p:cNvPr id="438" name="TextBox 437">
            <a:extLst>
              <a:ext uri="{FF2B5EF4-FFF2-40B4-BE49-F238E27FC236}">
                <a16:creationId xmlns:a16="http://schemas.microsoft.com/office/drawing/2014/main" id="{BA9D0BE1-0066-45DC-8971-15DCEA2DABC8}"/>
              </a:ext>
            </a:extLst>
          </p:cNvPr>
          <p:cNvSpPr txBox="1"/>
          <p:nvPr/>
        </p:nvSpPr>
        <p:spPr>
          <a:xfrm>
            <a:off x="4837671" y="5376742"/>
            <a:ext cx="486025" cy="246221"/>
          </a:xfrm>
          <a:prstGeom prst="rect">
            <a:avLst/>
          </a:prstGeom>
          <a:noFill/>
        </p:spPr>
        <p:txBody>
          <a:bodyPr wrap="square" rtlCol="0">
            <a:spAutoFit/>
          </a:bodyPr>
          <a:lstStyle/>
          <a:p>
            <a:r>
              <a:rPr lang="en-US" sz="1000" dirty="0">
                <a:solidFill>
                  <a:schemeClr val="bg1"/>
                </a:solidFill>
              </a:rPr>
              <a:t>13</a:t>
            </a:r>
          </a:p>
        </p:txBody>
      </p:sp>
      <p:sp>
        <p:nvSpPr>
          <p:cNvPr id="439" name="TextBox 438">
            <a:extLst>
              <a:ext uri="{FF2B5EF4-FFF2-40B4-BE49-F238E27FC236}">
                <a16:creationId xmlns:a16="http://schemas.microsoft.com/office/drawing/2014/main" id="{7D909CE7-42AF-AAAB-7A87-4DAEA95397EF}"/>
              </a:ext>
            </a:extLst>
          </p:cNvPr>
          <p:cNvSpPr txBox="1"/>
          <p:nvPr/>
        </p:nvSpPr>
        <p:spPr>
          <a:xfrm>
            <a:off x="5021533" y="1748597"/>
            <a:ext cx="428865" cy="246221"/>
          </a:xfrm>
          <a:prstGeom prst="rect">
            <a:avLst/>
          </a:prstGeom>
          <a:noFill/>
        </p:spPr>
        <p:txBody>
          <a:bodyPr wrap="square" rtlCol="0">
            <a:spAutoFit/>
          </a:bodyPr>
          <a:lstStyle/>
          <a:p>
            <a:r>
              <a:rPr lang="en-US" sz="1000" dirty="0">
                <a:solidFill>
                  <a:schemeClr val="bg1"/>
                </a:solidFill>
              </a:rPr>
              <a:t>104</a:t>
            </a:r>
          </a:p>
        </p:txBody>
      </p:sp>
      <p:sp>
        <p:nvSpPr>
          <p:cNvPr id="440" name="TextBox 439">
            <a:extLst>
              <a:ext uri="{FF2B5EF4-FFF2-40B4-BE49-F238E27FC236}">
                <a16:creationId xmlns:a16="http://schemas.microsoft.com/office/drawing/2014/main" id="{9330E0A5-4999-2C0B-A7E7-7BE542C21B32}"/>
              </a:ext>
            </a:extLst>
          </p:cNvPr>
          <p:cNvSpPr txBox="1"/>
          <p:nvPr/>
        </p:nvSpPr>
        <p:spPr>
          <a:xfrm>
            <a:off x="5265198" y="3473806"/>
            <a:ext cx="428865" cy="246221"/>
          </a:xfrm>
          <a:prstGeom prst="rect">
            <a:avLst/>
          </a:prstGeom>
          <a:noFill/>
        </p:spPr>
        <p:txBody>
          <a:bodyPr wrap="square" rtlCol="0">
            <a:spAutoFit/>
          </a:bodyPr>
          <a:lstStyle/>
          <a:p>
            <a:r>
              <a:rPr lang="en-US" sz="1000" dirty="0">
                <a:solidFill>
                  <a:schemeClr val="bg1"/>
                </a:solidFill>
              </a:rPr>
              <a:t>58</a:t>
            </a:r>
          </a:p>
        </p:txBody>
      </p:sp>
      <p:sp>
        <p:nvSpPr>
          <p:cNvPr id="441" name="TextBox 440">
            <a:extLst>
              <a:ext uri="{FF2B5EF4-FFF2-40B4-BE49-F238E27FC236}">
                <a16:creationId xmlns:a16="http://schemas.microsoft.com/office/drawing/2014/main" id="{52053B27-6727-7809-A7E7-7EC8AE8FDA25}"/>
              </a:ext>
            </a:extLst>
          </p:cNvPr>
          <p:cNvSpPr txBox="1"/>
          <p:nvPr/>
        </p:nvSpPr>
        <p:spPr>
          <a:xfrm>
            <a:off x="5508063" y="3916206"/>
            <a:ext cx="428865" cy="246221"/>
          </a:xfrm>
          <a:prstGeom prst="rect">
            <a:avLst/>
          </a:prstGeom>
          <a:noFill/>
        </p:spPr>
        <p:txBody>
          <a:bodyPr wrap="square" rtlCol="0">
            <a:spAutoFit/>
          </a:bodyPr>
          <a:lstStyle/>
          <a:p>
            <a:r>
              <a:rPr lang="en-US" sz="1000" dirty="0">
                <a:solidFill>
                  <a:schemeClr val="bg1"/>
                </a:solidFill>
              </a:rPr>
              <a:t>47</a:t>
            </a:r>
          </a:p>
        </p:txBody>
      </p:sp>
      <p:sp>
        <p:nvSpPr>
          <p:cNvPr id="442" name="TextBox 441">
            <a:extLst>
              <a:ext uri="{FF2B5EF4-FFF2-40B4-BE49-F238E27FC236}">
                <a16:creationId xmlns:a16="http://schemas.microsoft.com/office/drawing/2014/main" id="{11C3EAE6-BCD0-64FA-3975-F1313269583D}"/>
              </a:ext>
            </a:extLst>
          </p:cNvPr>
          <p:cNvSpPr txBox="1"/>
          <p:nvPr/>
        </p:nvSpPr>
        <p:spPr>
          <a:xfrm>
            <a:off x="5734028" y="5091163"/>
            <a:ext cx="428865" cy="246221"/>
          </a:xfrm>
          <a:prstGeom prst="rect">
            <a:avLst/>
          </a:prstGeom>
          <a:noFill/>
        </p:spPr>
        <p:txBody>
          <a:bodyPr wrap="square" rtlCol="0">
            <a:spAutoFit/>
          </a:bodyPr>
          <a:lstStyle/>
          <a:p>
            <a:r>
              <a:rPr lang="en-US" sz="1000" dirty="0">
                <a:solidFill>
                  <a:schemeClr val="bg1"/>
                </a:solidFill>
              </a:rPr>
              <a:t>20</a:t>
            </a:r>
          </a:p>
        </p:txBody>
      </p:sp>
      <p:sp>
        <p:nvSpPr>
          <p:cNvPr id="447" name="TextBox 446">
            <a:extLst>
              <a:ext uri="{FF2B5EF4-FFF2-40B4-BE49-F238E27FC236}">
                <a16:creationId xmlns:a16="http://schemas.microsoft.com/office/drawing/2014/main" id="{64A3DCCE-941E-9EBF-6418-C16A802052CE}"/>
              </a:ext>
            </a:extLst>
          </p:cNvPr>
          <p:cNvSpPr txBox="1"/>
          <p:nvPr/>
        </p:nvSpPr>
        <p:spPr>
          <a:xfrm>
            <a:off x="6169392" y="4858218"/>
            <a:ext cx="428865" cy="246221"/>
          </a:xfrm>
          <a:prstGeom prst="rect">
            <a:avLst/>
          </a:prstGeom>
          <a:noFill/>
        </p:spPr>
        <p:txBody>
          <a:bodyPr wrap="square" rtlCol="0">
            <a:spAutoFit/>
          </a:bodyPr>
          <a:lstStyle/>
          <a:p>
            <a:r>
              <a:rPr lang="en-US" sz="1000" dirty="0">
                <a:solidFill>
                  <a:schemeClr val="bg1"/>
                </a:solidFill>
              </a:rPr>
              <a:t>26</a:t>
            </a:r>
          </a:p>
        </p:txBody>
      </p:sp>
      <p:sp>
        <p:nvSpPr>
          <p:cNvPr id="448" name="TextBox 447">
            <a:extLst>
              <a:ext uri="{FF2B5EF4-FFF2-40B4-BE49-F238E27FC236}">
                <a16:creationId xmlns:a16="http://schemas.microsoft.com/office/drawing/2014/main" id="{842ADA7D-56D2-24AE-319C-473EFBD56FDE}"/>
              </a:ext>
            </a:extLst>
          </p:cNvPr>
          <p:cNvSpPr txBox="1"/>
          <p:nvPr/>
        </p:nvSpPr>
        <p:spPr>
          <a:xfrm>
            <a:off x="6378155" y="5243228"/>
            <a:ext cx="428865" cy="246221"/>
          </a:xfrm>
          <a:prstGeom prst="rect">
            <a:avLst/>
          </a:prstGeom>
          <a:noFill/>
        </p:spPr>
        <p:txBody>
          <a:bodyPr wrap="square" rtlCol="0">
            <a:spAutoFit/>
          </a:bodyPr>
          <a:lstStyle/>
          <a:p>
            <a:r>
              <a:rPr lang="en-US" sz="1000" dirty="0">
                <a:solidFill>
                  <a:schemeClr val="bg1"/>
                </a:solidFill>
              </a:rPr>
              <a:t>15</a:t>
            </a:r>
          </a:p>
        </p:txBody>
      </p:sp>
      <p:sp>
        <p:nvSpPr>
          <p:cNvPr id="449" name="TextBox 448">
            <a:extLst>
              <a:ext uri="{FF2B5EF4-FFF2-40B4-BE49-F238E27FC236}">
                <a16:creationId xmlns:a16="http://schemas.microsoft.com/office/drawing/2014/main" id="{008C75D5-F4E7-95EA-0D6C-81DA14BA7804}"/>
              </a:ext>
            </a:extLst>
          </p:cNvPr>
          <p:cNvSpPr txBox="1"/>
          <p:nvPr/>
        </p:nvSpPr>
        <p:spPr>
          <a:xfrm>
            <a:off x="6593580" y="4742792"/>
            <a:ext cx="428865" cy="246221"/>
          </a:xfrm>
          <a:prstGeom prst="rect">
            <a:avLst/>
          </a:prstGeom>
          <a:noFill/>
        </p:spPr>
        <p:txBody>
          <a:bodyPr wrap="square" rtlCol="0">
            <a:spAutoFit/>
          </a:bodyPr>
          <a:lstStyle/>
          <a:p>
            <a:r>
              <a:rPr lang="en-US" sz="1000" dirty="0">
                <a:solidFill>
                  <a:schemeClr val="bg1"/>
                </a:solidFill>
              </a:rPr>
              <a:t>28</a:t>
            </a:r>
          </a:p>
        </p:txBody>
      </p:sp>
      <p:sp>
        <p:nvSpPr>
          <p:cNvPr id="450" name="TextBox 449">
            <a:extLst>
              <a:ext uri="{FF2B5EF4-FFF2-40B4-BE49-F238E27FC236}">
                <a16:creationId xmlns:a16="http://schemas.microsoft.com/office/drawing/2014/main" id="{F9CEC2CE-5BBD-5408-C5E6-35DC7E9AE742}"/>
              </a:ext>
            </a:extLst>
          </p:cNvPr>
          <p:cNvSpPr txBox="1"/>
          <p:nvPr/>
        </p:nvSpPr>
        <p:spPr>
          <a:xfrm>
            <a:off x="6822550" y="5095648"/>
            <a:ext cx="428865" cy="246221"/>
          </a:xfrm>
          <a:prstGeom prst="rect">
            <a:avLst/>
          </a:prstGeom>
          <a:noFill/>
        </p:spPr>
        <p:txBody>
          <a:bodyPr wrap="square" rtlCol="0">
            <a:spAutoFit/>
          </a:bodyPr>
          <a:lstStyle/>
          <a:p>
            <a:r>
              <a:rPr lang="en-US" sz="1000" dirty="0">
                <a:solidFill>
                  <a:schemeClr val="bg1"/>
                </a:solidFill>
              </a:rPr>
              <a:t>20</a:t>
            </a:r>
          </a:p>
        </p:txBody>
      </p:sp>
      <p:sp>
        <p:nvSpPr>
          <p:cNvPr id="451" name="TextBox 450">
            <a:extLst>
              <a:ext uri="{FF2B5EF4-FFF2-40B4-BE49-F238E27FC236}">
                <a16:creationId xmlns:a16="http://schemas.microsoft.com/office/drawing/2014/main" id="{9D6A12FB-0324-DDEE-5BF0-29513825D8DD}"/>
              </a:ext>
            </a:extLst>
          </p:cNvPr>
          <p:cNvSpPr txBox="1"/>
          <p:nvPr/>
        </p:nvSpPr>
        <p:spPr>
          <a:xfrm>
            <a:off x="7038102" y="5030002"/>
            <a:ext cx="428865" cy="246221"/>
          </a:xfrm>
          <a:prstGeom prst="rect">
            <a:avLst/>
          </a:prstGeom>
          <a:noFill/>
        </p:spPr>
        <p:txBody>
          <a:bodyPr wrap="square" rtlCol="0">
            <a:spAutoFit/>
          </a:bodyPr>
          <a:lstStyle/>
          <a:p>
            <a:r>
              <a:rPr lang="en-US" sz="1000" dirty="0">
                <a:solidFill>
                  <a:schemeClr val="bg1"/>
                </a:solidFill>
              </a:rPr>
              <a:t>21</a:t>
            </a:r>
          </a:p>
        </p:txBody>
      </p:sp>
      <p:sp>
        <p:nvSpPr>
          <p:cNvPr id="454" name="TextBox 453">
            <a:extLst>
              <a:ext uri="{FF2B5EF4-FFF2-40B4-BE49-F238E27FC236}">
                <a16:creationId xmlns:a16="http://schemas.microsoft.com/office/drawing/2014/main" id="{10F5F4E2-DF6C-FD92-E291-1034B11102F9}"/>
              </a:ext>
            </a:extLst>
          </p:cNvPr>
          <p:cNvSpPr txBox="1"/>
          <p:nvPr/>
        </p:nvSpPr>
        <p:spPr>
          <a:xfrm>
            <a:off x="7273958" y="5202280"/>
            <a:ext cx="428865" cy="246221"/>
          </a:xfrm>
          <a:prstGeom prst="rect">
            <a:avLst/>
          </a:prstGeom>
          <a:noFill/>
        </p:spPr>
        <p:txBody>
          <a:bodyPr wrap="square" rtlCol="0">
            <a:spAutoFit/>
          </a:bodyPr>
          <a:lstStyle/>
          <a:p>
            <a:r>
              <a:rPr lang="en-US" sz="1000" dirty="0">
                <a:solidFill>
                  <a:schemeClr val="bg1"/>
                </a:solidFill>
              </a:rPr>
              <a:t>17</a:t>
            </a:r>
          </a:p>
        </p:txBody>
      </p:sp>
      <p:sp>
        <p:nvSpPr>
          <p:cNvPr id="455" name="TextBox 454">
            <a:extLst>
              <a:ext uri="{FF2B5EF4-FFF2-40B4-BE49-F238E27FC236}">
                <a16:creationId xmlns:a16="http://schemas.microsoft.com/office/drawing/2014/main" id="{219BB3CD-0CB0-75AC-C469-607CD7A41CED}"/>
              </a:ext>
            </a:extLst>
          </p:cNvPr>
          <p:cNvSpPr txBox="1"/>
          <p:nvPr/>
        </p:nvSpPr>
        <p:spPr>
          <a:xfrm>
            <a:off x="7461191" y="5201799"/>
            <a:ext cx="428865" cy="246221"/>
          </a:xfrm>
          <a:prstGeom prst="rect">
            <a:avLst/>
          </a:prstGeom>
          <a:noFill/>
        </p:spPr>
        <p:txBody>
          <a:bodyPr wrap="square" rtlCol="0">
            <a:spAutoFit/>
          </a:bodyPr>
          <a:lstStyle/>
          <a:p>
            <a:r>
              <a:rPr lang="en-US" sz="1000" dirty="0">
                <a:solidFill>
                  <a:schemeClr val="bg1"/>
                </a:solidFill>
              </a:rPr>
              <a:t>17</a:t>
            </a:r>
          </a:p>
        </p:txBody>
      </p:sp>
      <p:sp>
        <p:nvSpPr>
          <p:cNvPr id="457" name="TextBox 456">
            <a:extLst>
              <a:ext uri="{FF2B5EF4-FFF2-40B4-BE49-F238E27FC236}">
                <a16:creationId xmlns:a16="http://schemas.microsoft.com/office/drawing/2014/main" id="{A41A3440-FBF0-37ED-4A31-342FA4779DDF}"/>
              </a:ext>
            </a:extLst>
          </p:cNvPr>
          <p:cNvSpPr txBox="1"/>
          <p:nvPr/>
        </p:nvSpPr>
        <p:spPr>
          <a:xfrm>
            <a:off x="7687725" y="5390789"/>
            <a:ext cx="428865" cy="246221"/>
          </a:xfrm>
          <a:prstGeom prst="rect">
            <a:avLst/>
          </a:prstGeom>
          <a:noFill/>
        </p:spPr>
        <p:txBody>
          <a:bodyPr wrap="square" rtlCol="0">
            <a:spAutoFit/>
          </a:bodyPr>
          <a:lstStyle/>
          <a:p>
            <a:r>
              <a:rPr lang="en-US" sz="1000" dirty="0">
                <a:solidFill>
                  <a:schemeClr val="bg1"/>
                </a:solidFill>
              </a:rPr>
              <a:t>13</a:t>
            </a:r>
          </a:p>
        </p:txBody>
      </p:sp>
      <p:sp>
        <p:nvSpPr>
          <p:cNvPr id="461" name="TextBox 460">
            <a:extLst>
              <a:ext uri="{FF2B5EF4-FFF2-40B4-BE49-F238E27FC236}">
                <a16:creationId xmlns:a16="http://schemas.microsoft.com/office/drawing/2014/main" id="{EEAE4145-E524-4808-4105-4A45A28A960C}"/>
              </a:ext>
            </a:extLst>
          </p:cNvPr>
          <p:cNvSpPr txBox="1"/>
          <p:nvPr/>
        </p:nvSpPr>
        <p:spPr>
          <a:xfrm>
            <a:off x="7995029" y="6006297"/>
            <a:ext cx="96151" cy="246221"/>
          </a:xfrm>
          <a:prstGeom prst="rect">
            <a:avLst/>
          </a:prstGeom>
          <a:noFill/>
        </p:spPr>
        <p:txBody>
          <a:bodyPr wrap="square" rtlCol="0">
            <a:spAutoFit/>
          </a:bodyPr>
          <a:lstStyle/>
          <a:p>
            <a:r>
              <a:rPr lang="en-US" sz="1000" dirty="0">
                <a:solidFill>
                  <a:schemeClr val="bg1"/>
                </a:solidFill>
              </a:rPr>
              <a:t>1</a:t>
            </a:r>
          </a:p>
        </p:txBody>
      </p:sp>
      <p:sp>
        <p:nvSpPr>
          <p:cNvPr id="462" name="TextBox 461">
            <a:extLst>
              <a:ext uri="{FF2B5EF4-FFF2-40B4-BE49-F238E27FC236}">
                <a16:creationId xmlns:a16="http://schemas.microsoft.com/office/drawing/2014/main" id="{F6D0D836-4A0D-0487-18B8-E33DEFA894CE}"/>
              </a:ext>
            </a:extLst>
          </p:cNvPr>
          <p:cNvSpPr txBox="1"/>
          <p:nvPr/>
        </p:nvSpPr>
        <p:spPr>
          <a:xfrm>
            <a:off x="8204988" y="5876952"/>
            <a:ext cx="96151" cy="246221"/>
          </a:xfrm>
          <a:prstGeom prst="rect">
            <a:avLst/>
          </a:prstGeom>
          <a:noFill/>
        </p:spPr>
        <p:txBody>
          <a:bodyPr wrap="square" rtlCol="0">
            <a:spAutoFit/>
          </a:bodyPr>
          <a:lstStyle/>
          <a:p>
            <a:r>
              <a:rPr lang="en-US" sz="1000" dirty="0">
                <a:solidFill>
                  <a:schemeClr val="bg1"/>
                </a:solidFill>
              </a:rPr>
              <a:t>3</a:t>
            </a:r>
          </a:p>
        </p:txBody>
      </p:sp>
      <p:sp>
        <p:nvSpPr>
          <p:cNvPr id="463" name="TextBox 462">
            <a:extLst>
              <a:ext uri="{FF2B5EF4-FFF2-40B4-BE49-F238E27FC236}">
                <a16:creationId xmlns:a16="http://schemas.microsoft.com/office/drawing/2014/main" id="{9EE56883-D4AC-890F-26FB-C6AA6506C892}"/>
              </a:ext>
            </a:extLst>
          </p:cNvPr>
          <p:cNvSpPr txBox="1"/>
          <p:nvPr/>
        </p:nvSpPr>
        <p:spPr>
          <a:xfrm>
            <a:off x="8396447" y="5876952"/>
            <a:ext cx="96151" cy="246221"/>
          </a:xfrm>
          <a:prstGeom prst="rect">
            <a:avLst/>
          </a:prstGeom>
          <a:noFill/>
        </p:spPr>
        <p:txBody>
          <a:bodyPr wrap="square" rtlCol="0">
            <a:spAutoFit/>
          </a:bodyPr>
          <a:lstStyle/>
          <a:p>
            <a:r>
              <a:rPr lang="en-US" sz="1000" dirty="0">
                <a:solidFill>
                  <a:schemeClr val="bg1"/>
                </a:solidFill>
              </a:rPr>
              <a:t>3</a:t>
            </a:r>
          </a:p>
        </p:txBody>
      </p:sp>
      <p:sp>
        <p:nvSpPr>
          <p:cNvPr id="465" name="TextBox 464">
            <a:extLst>
              <a:ext uri="{FF2B5EF4-FFF2-40B4-BE49-F238E27FC236}">
                <a16:creationId xmlns:a16="http://schemas.microsoft.com/office/drawing/2014/main" id="{378A70EC-8483-CA8F-F3E9-9A3FCD8293EB}"/>
              </a:ext>
            </a:extLst>
          </p:cNvPr>
          <p:cNvSpPr txBox="1"/>
          <p:nvPr/>
        </p:nvSpPr>
        <p:spPr>
          <a:xfrm>
            <a:off x="8613741" y="5823695"/>
            <a:ext cx="96151" cy="246221"/>
          </a:xfrm>
          <a:prstGeom prst="rect">
            <a:avLst/>
          </a:prstGeom>
          <a:noFill/>
        </p:spPr>
        <p:txBody>
          <a:bodyPr wrap="square" rtlCol="0">
            <a:spAutoFit/>
          </a:bodyPr>
          <a:lstStyle/>
          <a:p>
            <a:r>
              <a:rPr lang="en-US" sz="1000" dirty="0">
                <a:solidFill>
                  <a:schemeClr val="bg1"/>
                </a:solidFill>
              </a:rPr>
              <a:t>5</a:t>
            </a:r>
          </a:p>
        </p:txBody>
      </p:sp>
      <p:sp>
        <p:nvSpPr>
          <p:cNvPr id="520" name="TextBox 519">
            <a:extLst>
              <a:ext uri="{FF2B5EF4-FFF2-40B4-BE49-F238E27FC236}">
                <a16:creationId xmlns:a16="http://schemas.microsoft.com/office/drawing/2014/main" id="{1B9154AE-F16B-32E6-CE4C-11121AF13A12}"/>
              </a:ext>
            </a:extLst>
          </p:cNvPr>
          <p:cNvSpPr txBox="1"/>
          <p:nvPr/>
        </p:nvSpPr>
        <p:spPr>
          <a:xfrm>
            <a:off x="8996415" y="6018814"/>
            <a:ext cx="96151" cy="246221"/>
          </a:xfrm>
          <a:prstGeom prst="rect">
            <a:avLst/>
          </a:prstGeom>
          <a:noFill/>
        </p:spPr>
        <p:txBody>
          <a:bodyPr wrap="square" rtlCol="0">
            <a:spAutoFit/>
          </a:bodyPr>
          <a:lstStyle/>
          <a:p>
            <a:r>
              <a:rPr lang="en-US" sz="1000" dirty="0">
                <a:solidFill>
                  <a:schemeClr val="bg1"/>
                </a:solidFill>
              </a:rPr>
              <a:t>1</a:t>
            </a:r>
          </a:p>
        </p:txBody>
      </p:sp>
      <p:sp>
        <p:nvSpPr>
          <p:cNvPr id="521" name="TextBox 520">
            <a:extLst>
              <a:ext uri="{FF2B5EF4-FFF2-40B4-BE49-F238E27FC236}">
                <a16:creationId xmlns:a16="http://schemas.microsoft.com/office/drawing/2014/main" id="{A02A4BC5-F911-946B-3F66-3A12FC8169AB}"/>
              </a:ext>
            </a:extLst>
          </p:cNvPr>
          <p:cNvSpPr txBox="1"/>
          <p:nvPr/>
        </p:nvSpPr>
        <p:spPr>
          <a:xfrm>
            <a:off x="9271213" y="6006297"/>
            <a:ext cx="96151" cy="246221"/>
          </a:xfrm>
          <a:prstGeom prst="rect">
            <a:avLst/>
          </a:prstGeom>
          <a:noFill/>
        </p:spPr>
        <p:txBody>
          <a:bodyPr wrap="square" rtlCol="0">
            <a:spAutoFit/>
          </a:bodyPr>
          <a:lstStyle/>
          <a:p>
            <a:r>
              <a:rPr lang="en-US" sz="1000" dirty="0">
                <a:solidFill>
                  <a:schemeClr val="bg1"/>
                </a:solidFill>
              </a:rPr>
              <a:t>1</a:t>
            </a:r>
          </a:p>
        </p:txBody>
      </p:sp>
      <p:sp>
        <p:nvSpPr>
          <p:cNvPr id="522" name="TextBox 521">
            <a:extLst>
              <a:ext uri="{FF2B5EF4-FFF2-40B4-BE49-F238E27FC236}">
                <a16:creationId xmlns:a16="http://schemas.microsoft.com/office/drawing/2014/main" id="{6EBA34CD-1C06-C7DB-9037-41ED6D6D3475}"/>
              </a:ext>
            </a:extLst>
          </p:cNvPr>
          <p:cNvSpPr txBox="1"/>
          <p:nvPr/>
        </p:nvSpPr>
        <p:spPr>
          <a:xfrm>
            <a:off x="8799865" y="5965531"/>
            <a:ext cx="96151" cy="246221"/>
          </a:xfrm>
          <a:prstGeom prst="rect">
            <a:avLst/>
          </a:prstGeom>
          <a:noFill/>
        </p:spPr>
        <p:txBody>
          <a:bodyPr wrap="square" rtlCol="0">
            <a:spAutoFit/>
          </a:bodyPr>
          <a:lstStyle/>
          <a:p>
            <a:r>
              <a:rPr lang="en-US" sz="1000" dirty="0">
                <a:solidFill>
                  <a:schemeClr val="bg1"/>
                </a:solidFill>
              </a:rPr>
              <a:t>2</a:t>
            </a:r>
          </a:p>
        </p:txBody>
      </p:sp>
      <p:sp>
        <p:nvSpPr>
          <p:cNvPr id="524" name="TextBox 523">
            <a:extLst>
              <a:ext uri="{FF2B5EF4-FFF2-40B4-BE49-F238E27FC236}">
                <a16:creationId xmlns:a16="http://schemas.microsoft.com/office/drawing/2014/main" id="{5B95815B-EE9F-8BBF-37C7-29AAFE5AD8BB}"/>
              </a:ext>
            </a:extLst>
          </p:cNvPr>
          <p:cNvSpPr txBox="1"/>
          <p:nvPr/>
        </p:nvSpPr>
        <p:spPr>
          <a:xfrm>
            <a:off x="9497067" y="5978008"/>
            <a:ext cx="96151" cy="246221"/>
          </a:xfrm>
          <a:prstGeom prst="rect">
            <a:avLst/>
          </a:prstGeom>
          <a:noFill/>
        </p:spPr>
        <p:txBody>
          <a:bodyPr wrap="square" rtlCol="0">
            <a:spAutoFit/>
          </a:bodyPr>
          <a:lstStyle/>
          <a:p>
            <a:r>
              <a:rPr lang="en-US" sz="1000" dirty="0">
                <a:solidFill>
                  <a:schemeClr val="bg1"/>
                </a:solidFill>
              </a:rPr>
              <a:t>2</a:t>
            </a:r>
          </a:p>
        </p:txBody>
      </p:sp>
      <p:sp>
        <p:nvSpPr>
          <p:cNvPr id="590" name="TextBox 589">
            <a:extLst>
              <a:ext uri="{FF2B5EF4-FFF2-40B4-BE49-F238E27FC236}">
                <a16:creationId xmlns:a16="http://schemas.microsoft.com/office/drawing/2014/main" id="{C8E16107-CAD2-8FAC-606D-95FCF9F5AD5B}"/>
              </a:ext>
            </a:extLst>
          </p:cNvPr>
          <p:cNvSpPr txBox="1"/>
          <p:nvPr/>
        </p:nvSpPr>
        <p:spPr>
          <a:xfrm>
            <a:off x="10067255" y="5945508"/>
            <a:ext cx="96151" cy="246221"/>
          </a:xfrm>
          <a:prstGeom prst="rect">
            <a:avLst/>
          </a:prstGeom>
          <a:noFill/>
        </p:spPr>
        <p:txBody>
          <a:bodyPr wrap="square" rtlCol="0">
            <a:spAutoFit/>
          </a:bodyPr>
          <a:lstStyle/>
          <a:p>
            <a:r>
              <a:rPr lang="en-US" sz="1000" dirty="0">
                <a:solidFill>
                  <a:schemeClr val="bg1"/>
                </a:solidFill>
              </a:rPr>
              <a:t>2</a:t>
            </a:r>
          </a:p>
        </p:txBody>
      </p:sp>
      <p:sp>
        <p:nvSpPr>
          <p:cNvPr id="591" name="TextBox 590">
            <a:extLst>
              <a:ext uri="{FF2B5EF4-FFF2-40B4-BE49-F238E27FC236}">
                <a16:creationId xmlns:a16="http://schemas.microsoft.com/office/drawing/2014/main" id="{E0697212-50BE-0BB3-8326-724E45BF0F01}"/>
              </a:ext>
            </a:extLst>
          </p:cNvPr>
          <p:cNvSpPr txBox="1"/>
          <p:nvPr/>
        </p:nvSpPr>
        <p:spPr>
          <a:xfrm>
            <a:off x="10301406" y="5945507"/>
            <a:ext cx="96151" cy="246221"/>
          </a:xfrm>
          <a:prstGeom prst="rect">
            <a:avLst/>
          </a:prstGeom>
          <a:noFill/>
        </p:spPr>
        <p:txBody>
          <a:bodyPr wrap="square" rtlCol="0">
            <a:spAutoFit/>
          </a:bodyPr>
          <a:lstStyle/>
          <a:p>
            <a:r>
              <a:rPr lang="en-US" sz="1000" dirty="0">
                <a:solidFill>
                  <a:schemeClr val="bg1"/>
                </a:solidFill>
              </a:rPr>
              <a:t>2</a:t>
            </a:r>
          </a:p>
        </p:txBody>
      </p:sp>
      <p:sp>
        <p:nvSpPr>
          <p:cNvPr id="592" name="TextBox 591">
            <a:extLst>
              <a:ext uri="{FF2B5EF4-FFF2-40B4-BE49-F238E27FC236}">
                <a16:creationId xmlns:a16="http://schemas.microsoft.com/office/drawing/2014/main" id="{6288B3F5-9FEB-4931-5FBC-F3BD2507C725}"/>
              </a:ext>
            </a:extLst>
          </p:cNvPr>
          <p:cNvSpPr txBox="1"/>
          <p:nvPr/>
        </p:nvSpPr>
        <p:spPr>
          <a:xfrm>
            <a:off x="10503955" y="5932558"/>
            <a:ext cx="96151" cy="246221"/>
          </a:xfrm>
          <a:prstGeom prst="rect">
            <a:avLst/>
          </a:prstGeom>
          <a:noFill/>
        </p:spPr>
        <p:txBody>
          <a:bodyPr wrap="square" rtlCol="0">
            <a:spAutoFit/>
          </a:bodyPr>
          <a:lstStyle/>
          <a:p>
            <a:r>
              <a:rPr lang="en-US" sz="1000" dirty="0">
                <a:solidFill>
                  <a:schemeClr val="bg1"/>
                </a:solidFill>
              </a:rPr>
              <a:t>2</a:t>
            </a:r>
          </a:p>
        </p:txBody>
      </p:sp>
      <p:sp>
        <p:nvSpPr>
          <p:cNvPr id="593" name="TextBox 592">
            <a:extLst>
              <a:ext uri="{FF2B5EF4-FFF2-40B4-BE49-F238E27FC236}">
                <a16:creationId xmlns:a16="http://schemas.microsoft.com/office/drawing/2014/main" id="{86008B51-F956-FEA4-C3AA-94E68EDCC31E}"/>
              </a:ext>
            </a:extLst>
          </p:cNvPr>
          <p:cNvSpPr txBox="1"/>
          <p:nvPr/>
        </p:nvSpPr>
        <p:spPr>
          <a:xfrm>
            <a:off x="10940655" y="5952210"/>
            <a:ext cx="96151" cy="246221"/>
          </a:xfrm>
          <a:prstGeom prst="rect">
            <a:avLst/>
          </a:prstGeom>
          <a:noFill/>
        </p:spPr>
        <p:txBody>
          <a:bodyPr wrap="square" rtlCol="0">
            <a:spAutoFit/>
          </a:bodyPr>
          <a:lstStyle/>
          <a:p>
            <a:r>
              <a:rPr lang="en-US" sz="1000" dirty="0">
                <a:solidFill>
                  <a:schemeClr val="bg1"/>
                </a:solidFill>
              </a:rPr>
              <a:t>2</a:t>
            </a:r>
          </a:p>
        </p:txBody>
      </p:sp>
      <p:sp>
        <p:nvSpPr>
          <p:cNvPr id="594" name="Rectangle 593">
            <a:extLst>
              <a:ext uri="{FF2B5EF4-FFF2-40B4-BE49-F238E27FC236}">
                <a16:creationId xmlns:a16="http://schemas.microsoft.com/office/drawing/2014/main" id="{E0024344-BCAF-0115-888A-A4C17B0DFDE4}"/>
              </a:ext>
            </a:extLst>
          </p:cNvPr>
          <p:cNvSpPr/>
          <p:nvPr/>
        </p:nvSpPr>
        <p:spPr>
          <a:xfrm>
            <a:off x="909017" y="1777925"/>
            <a:ext cx="10588417" cy="3466860"/>
          </a:xfrm>
          <a:prstGeom prst="rect">
            <a:avLst/>
          </a:prstGeom>
          <a:solidFill>
            <a:schemeClr val="bg2">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TextBox 594">
            <a:extLst>
              <a:ext uri="{FF2B5EF4-FFF2-40B4-BE49-F238E27FC236}">
                <a16:creationId xmlns:a16="http://schemas.microsoft.com/office/drawing/2014/main" id="{634008E7-075C-5F5C-166D-7A23DC020131}"/>
              </a:ext>
            </a:extLst>
          </p:cNvPr>
          <p:cNvSpPr txBox="1"/>
          <p:nvPr/>
        </p:nvSpPr>
        <p:spPr>
          <a:xfrm>
            <a:off x="987358" y="2028580"/>
            <a:ext cx="10366441" cy="2785378"/>
          </a:xfrm>
          <a:prstGeom prst="rect">
            <a:avLst/>
          </a:prstGeom>
          <a:noFill/>
        </p:spPr>
        <p:txBody>
          <a:bodyPr wrap="square" rtlCol="0">
            <a:spAutoFit/>
          </a:bodyPr>
          <a:lstStyle/>
          <a:p>
            <a:pPr algn="ctr"/>
            <a:r>
              <a:rPr lang="en-US" sz="3500" dirty="0">
                <a:solidFill>
                  <a:schemeClr val="bg1"/>
                </a:solidFill>
                <a:latin typeface="Swis721 Blk BT" panose="020B0904030502020204" pitchFamily="34" charset="0"/>
              </a:rPr>
              <a:t>Most Customers tend to churn when passing the end of the contract period to avoid penalties and  especially for contracts with 24 months because it has best offers and price </a:t>
            </a:r>
          </a:p>
        </p:txBody>
      </p:sp>
      <p:sp>
        <p:nvSpPr>
          <p:cNvPr id="596" name="Rectangle 595">
            <a:extLst>
              <a:ext uri="{FF2B5EF4-FFF2-40B4-BE49-F238E27FC236}">
                <a16:creationId xmlns:a16="http://schemas.microsoft.com/office/drawing/2014/main" id="{3775924A-506E-50ED-AB4D-CA1F4CD4AA36}"/>
              </a:ext>
            </a:extLst>
          </p:cNvPr>
          <p:cNvSpPr/>
          <p:nvPr/>
        </p:nvSpPr>
        <p:spPr>
          <a:xfrm>
            <a:off x="3413553" y="7806105"/>
            <a:ext cx="3037493" cy="47660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TextBox 596">
            <a:extLst>
              <a:ext uri="{FF2B5EF4-FFF2-40B4-BE49-F238E27FC236}">
                <a16:creationId xmlns:a16="http://schemas.microsoft.com/office/drawing/2014/main" id="{E778E45C-3150-8D1C-EC2F-5647CADC3EDF}"/>
              </a:ext>
            </a:extLst>
          </p:cNvPr>
          <p:cNvSpPr txBox="1"/>
          <p:nvPr/>
        </p:nvSpPr>
        <p:spPr>
          <a:xfrm>
            <a:off x="4000731" y="7788490"/>
            <a:ext cx="1913675" cy="477054"/>
          </a:xfrm>
          <a:prstGeom prst="rect">
            <a:avLst/>
          </a:prstGeom>
          <a:noFill/>
        </p:spPr>
        <p:txBody>
          <a:bodyPr wrap="square" rtlCol="0">
            <a:spAutoFit/>
          </a:bodyPr>
          <a:lstStyle/>
          <a:p>
            <a:r>
              <a:rPr lang="en-US" sz="2500" dirty="0">
                <a:solidFill>
                  <a:schemeClr val="bg1"/>
                </a:solidFill>
                <a:latin typeface="Swis721 Blk BT" panose="020B0904030502020204" pitchFamily="34" charset="0"/>
              </a:rPr>
              <a:t>CORRECT</a:t>
            </a:r>
          </a:p>
        </p:txBody>
      </p:sp>
    </p:spTree>
    <p:extLst>
      <p:ext uri="{BB962C8B-B14F-4D97-AF65-F5344CB8AC3E}">
        <p14:creationId xmlns:p14="http://schemas.microsoft.com/office/powerpoint/2010/main" val="168377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15530" y="1052475"/>
            <a:ext cx="12192000" cy="5805521"/>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132233" y="1107852"/>
            <a:ext cx="2899708"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HYPOTHESIS</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grpSp>
        <p:nvGrpSpPr>
          <p:cNvPr id="6" name="Group 5">
            <a:extLst>
              <a:ext uri="{FF2B5EF4-FFF2-40B4-BE49-F238E27FC236}">
                <a16:creationId xmlns:a16="http://schemas.microsoft.com/office/drawing/2014/main" id="{631B5428-EEB9-3FDA-9202-C8FB03389EAB}"/>
              </a:ext>
            </a:extLst>
          </p:cNvPr>
          <p:cNvGrpSpPr/>
          <p:nvPr/>
        </p:nvGrpSpPr>
        <p:grpSpPr>
          <a:xfrm>
            <a:off x="9540350" y="514514"/>
            <a:ext cx="2690964" cy="2017697"/>
            <a:chOff x="6799783" y="161975"/>
            <a:chExt cx="2690964" cy="2017697"/>
          </a:xfrm>
        </p:grpSpPr>
        <p:sp>
          <p:nvSpPr>
            <p:cNvPr id="2" name="Oval 1">
              <a:extLst>
                <a:ext uri="{FF2B5EF4-FFF2-40B4-BE49-F238E27FC236}">
                  <a16:creationId xmlns:a16="http://schemas.microsoft.com/office/drawing/2014/main" id="{79B58590-CF5B-EAD0-04CC-913F2C7D7E49}"/>
                </a:ext>
              </a:extLst>
            </p:cNvPr>
            <p:cNvSpPr/>
            <p:nvPr/>
          </p:nvSpPr>
          <p:spPr>
            <a:xfrm>
              <a:off x="7082451" y="161975"/>
              <a:ext cx="2017697" cy="2017697"/>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A6B1A5-92E5-D6C2-B64C-7735A7090D88}"/>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6799783" y="414906"/>
              <a:ext cx="2690964" cy="1312666"/>
            </a:xfrm>
            <a:prstGeom prst="rect">
              <a:avLst/>
            </a:prstGeom>
          </p:spPr>
        </p:pic>
      </p:grpSp>
      <p:sp>
        <p:nvSpPr>
          <p:cNvPr id="4" name="TextBox 3">
            <a:extLst>
              <a:ext uri="{FF2B5EF4-FFF2-40B4-BE49-F238E27FC236}">
                <a16:creationId xmlns:a16="http://schemas.microsoft.com/office/drawing/2014/main" id="{9F4E0FDB-8C59-9DC6-E2EA-CBFC4D7F2107}"/>
              </a:ext>
            </a:extLst>
          </p:cNvPr>
          <p:cNvSpPr txBox="1"/>
          <p:nvPr/>
        </p:nvSpPr>
        <p:spPr>
          <a:xfrm>
            <a:off x="10468496" y="-30037"/>
            <a:ext cx="781399" cy="1169551"/>
          </a:xfrm>
          <a:prstGeom prst="rect">
            <a:avLst/>
          </a:prstGeom>
          <a:noFill/>
        </p:spPr>
        <p:txBody>
          <a:bodyPr wrap="square" rtlCol="0">
            <a:spAutoFit/>
          </a:bodyPr>
          <a:lstStyle/>
          <a:p>
            <a:r>
              <a:rPr lang="en-US" sz="7000" dirty="0">
                <a:latin typeface="Swis721 Blk BT" panose="020B0904030502020204" pitchFamily="34" charset="0"/>
              </a:rPr>
              <a:t>8</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56</a:t>
            </a:fld>
            <a:endParaRPr lang="en-US" dirty="0"/>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98B24D3A-449E-7337-ED7A-4952BA6C3485}"/>
              </a:ext>
            </a:extLst>
          </p:cNvPr>
          <p:cNvGrpSpPr/>
          <p:nvPr/>
        </p:nvGrpSpPr>
        <p:grpSpPr>
          <a:xfrm>
            <a:off x="221631" y="1580069"/>
            <a:ext cx="10879528" cy="5228050"/>
            <a:chOff x="-111207" y="2114895"/>
            <a:chExt cx="10879528" cy="5228050"/>
          </a:xfrm>
        </p:grpSpPr>
        <p:sp>
          <p:nvSpPr>
            <p:cNvPr id="121" name="TextBox 120">
              <a:extLst>
                <a:ext uri="{FF2B5EF4-FFF2-40B4-BE49-F238E27FC236}">
                  <a16:creationId xmlns:a16="http://schemas.microsoft.com/office/drawing/2014/main" id="{5F793B9C-8760-C932-DC7C-09DF221F43E9}"/>
                </a:ext>
              </a:extLst>
            </p:cNvPr>
            <p:cNvSpPr txBox="1"/>
            <p:nvPr/>
          </p:nvSpPr>
          <p:spPr>
            <a:xfrm>
              <a:off x="207193" y="6566358"/>
              <a:ext cx="555336" cy="246221"/>
            </a:xfrm>
            <a:prstGeom prst="rect">
              <a:avLst/>
            </a:prstGeom>
            <a:noFill/>
          </p:spPr>
          <p:txBody>
            <a:bodyPr wrap="square" rtlCol="0">
              <a:spAutoFit/>
            </a:bodyPr>
            <a:lstStyle/>
            <a:p>
              <a:r>
                <a:rPr lang="en-US" sz="1000" dirty="0">
                  <a:solidFill>
                    <a:schemeClr val="bg1"/>
                  </a:solidFill>
                </a:rPr>
                <a:t>0</a:t>
              </a:r>
            </a:p>
          </p:txBody>
        </p:sp>
        <p:sp>
          <p:nvSpPr>
            <p:cNvPr id="123" name="TextBox 122">
              <a:extLst>
                <a:ext uri="{FF2B5EF4-FFF2-40B4-BE49-F238E27FC236}">
                  <a16:creationId xmlns:a16="http://schemas.microsoft.com/office/drawing/2014/main" id="{2933D790-C4C7-F704-DE21-D759DDE22589}"/>
                </a:ext>
              </a:extLst>
            </p:cNvPr>
            <p:cNvSpPr txBox="1"/>
            <p:nvPr/>
          </p:nvSpPr>
          <p:spPr>
            <a:xfrm>
              <a:off x="178224" y="6134907"/>
              <a:ext cx="724629" cy="246221"/>
            </a:xfrm>
            <a:prstGeom prst="rect">
              <a:avLst/>
            </a:prstGeom>
            <a:noFill/>
          </p:spPr>
          <p:txBody>
            <a:bodyPr wrap="square" rtlCol="0">
              <a:spAutoFit/>
            </a:bodyPr>
            <a:lstStyle/>
            <a:p>
              <a:r>
                <a:rPr lang="en-US" sz="1000" dirty="0">
                  <a:solidFill>
                    <a:schemeClr val="bg1"/>
                  </a:solidFill>
                </a:rPr>
                <a:t>10</a:t>
              </a:r>
            </a:p>
          </p:txBody>
        </p:sp>
        <p:sp>
          <p:nvSpPr>
            <p:cNvPr id="124" name="TextBox 123">
              <a:extLst>
                <a:ext uri="{FF2B5EF4-FFF2-40B4-BE49-F238E27FC236}">
                  <a16:creationId xmlns:a16="http://schemas.microsoft.com/office/drawing/2014/main" id="{F3EB7C75-DC12-3D53-F330-8B6D33B3E53A}"/>
                </a:ext>
              </a:extLst>
            </p:cNvPr>
            <p:cNvSpPr txBox="1"/>
            <p:nvPr/>
          </p:nvSpPr>
          <p:spPr>
            <a:xfrm>
              <a:off x="178224" y="5691533"/>
              <a:ext cx="688241" cy="246221"/>
            </a:xfrm>
            <a:prstGeom prst="rect">
              <a:avLst/>
            </a:prstGeom>
            <a:noFill/>
          </p:spPr>
          <p:txBody>
            <a:bodyPr wrap="square" rtlCol="0">
              <a:spAutoFit/>
            </a:bodyPr>
            <a:lstStyle/>
            <a:p>
              <a:r>
                <a:rPr lang="en-US" sz="1000" dirty="0">
                  <a:solidFill>
                    <a:schemeClr val="bg1"/>
                  </a:solidFill>
                </a:rPr>
                <a:t>20</a:t>
              </a:r>
            </a:p>
          </p:txBody>
        </p:sp>
        <p:sp>
          <p:nvSpPr>
            <p:cNvPr id="125" name="TextBox 124">
              <a:extLst>
                <a:ext uri="{FF2B5EF4-FFF2-40B4-BE49-F238E27FC236}">
                  <a16:creationId xmlns:a16="http://schemas.microsoft.com/office/drawing/2014/main" id="{CC898892-E8CA-67E1-D4F6-1211478F8B56}"/>
                </a:ext>
              </a:extLst>
            </p:cNvPr>
            <p:cNvSpPr txBox="1"/>
            <p:nvPr/>
          </p:nvSpPr>
          <p:spPr>
            <a:xfrm>
              <a:off x="176453" y="5263973"/>
              <a:ext cx="688241" cy="246221"/>
            </a:xfrm>
            <a:prstGeom prst="rect">
              <a:avLst/>
            </a:prstGeom>
            <a:noFill/>
          </p:spPr>
          <p:txBody>
            <a:bodyPr wrap="square" rtlCol="0">
              <a:spAutoFit/>
            </a:bodyPr>
            <a:lstStyle/>
            <a:p>
              <a:r>
                <a:rPr lang="en-US" sz="1000" dirty="0">
                  <a:solidFill>
                    <a:schemeClr val="bg1"/>
                  </a:solidFill>
                </a:rPr>
                <a:t>30</a:t>
              </a:r>
            </a:p>
          </p:txBody>
        </p:sp>
        <p:sp>
          <p:nvSpPr>
            <p:cNvPr id="126" name="TextBox 125">
              <a:extLst>
                <a:ext uri="{FF2B5EF4-FFF2-40B4-BE49-F238E27FC236}">
                  <a16:creationId xmlns:a16="http://schemas.microsoft.com/office/drawing/2014/main" id="{8AF9DF33-8FF5-E35E-E0E3-0FD5149D9F71}"/>
                </a:ext>
              </a:extLst>
            </p:cNvPr>
            <p:cNvSpPr txBox="1"/>
            <p:nvPr/>
          </p:nvSpPr>
          <p:spPr>
            <a:xfrm>
              <a:off x="180943" y="4830934"/>
              <a:ext cx="688241" cy="246221"/>
            </a:xfrm>
            <a:prstGeom prst="rect">
              <a:avLst/>
            </a:prstGeom>
            <a:noFill/>
          </p:spPr>
          <p:txBody>
            <a:bodyPr wrap="square" rtlCol="0">
              <a:spAutoFit/>
            </a:bodyPr>
            <a:lstStyle/>
            <a:p>
              <a:r>
                <a:rPr lang="en-US" sz="1000" dirty="0">
                  <a:solidFill>
                    <a:schemeClr val="bg1"/>
                  </a:solidFill>
                </a:rPr>
                <a:t>40</a:t>
              </a:r>
            </a:p>
          </p:txBody>
        </p:sp>
        <p:sp>
          <p:nvSpPr>
            <p:cNvPr id="127" name="TextBox 126">
              <a:extLst>
                <a:ext uri="{FF2B5EF4-FFF2-40B4-BE49-F238E27FC236}">
                  <a16:creationId xmlns:a16="http://schemas.microsoft.com/office/drawing/2014/main" id="{278E702F-F019-7ABC-58A6-AC70A7B42111}"/>
                </a:ext>
              </a:extLst>
            </p:cNvPr>
            <p:cNvSpPr txBox="1"/>
            <p:nvPr/>
          </p:nvSpPr>
          <p:spPr>
            <a:xfrm>
              <a:off x="184987" y="4407013"/>
              <a:ext cx="644961" cy="246221"/>
            </a:xfrm>
            <a:prstGeom prst="rect">
              <a:avLst/>
            </a:prstGeom>
            <a:noFill/>
          </p:spPr>
          <p:txBody>
            <a:bodyPr wrap="square" rtlCol="0">
              <a:spAutoFit/>
            </a:bodyPr>
            <a:lstStyle/>
            <a:p>
              <a:r>
                <a:rPr lang="en-US" sz="1000" dirty="0">
                  <a:solidFill>
                    <a:schemeClr val="bg1"/>
                  </a:solidFill>
                </a:rPr>
                <a:t>50</a:t>
              </a:r>
            </a:p>
          </p:txBody>
        </p:sp>
        <p:sp>
          <p:nvSpPr>
            <p:cNvPr id="128" name="TextBox 127">
              <a:extLst>
                <a:ext uri="{FF2B5EF4-FFF2-40B4-BE49-F238E27FC236}">
                  <a16:creationId xmlns:a16="http://schemas.microsoft.com/office/drawing/2014/main" id="{A922CE81-BDD9-CA54-7766-96F2D4BCD5AD}"/>
                </a:ext>
              </a:extLst>
            </p:cNvPr>
            <p:cNvSpPr txBox="1"/>
            <p:nvPr/>
          </p:nvSpPr>
          <p:spPr>
            <a:xfrm>
              <a:off x="174323" y="3982631"/>
              <a:ext cx="724629" cy="246221"/>
            </a:xfrm>
            <a:prstGeom prst="rect">
              <a:avLst/>
            </a:prstGeom>
            <a:noFill/>
          </p:spPr>
          <p:txBody>
            <a:bodyPr wrap="square" rtlCol="0">
              <a:spAutoFit/>
            </a:bodyPr>
            <a:lstStyle/>
            <a:p>
              <a:r>
                <a:rPr lang="en-US" sz="1000" dirty="0">
                  <a:solidFill>
                    <a:schemeClr val="bg1"/>
                  </a:solidFill>
                </a:rPr>
                <a:t>60</a:t>
              </a:r>
            </a:p>
          </p:txBody>
        </p:sp>
        <p:sp>
          <p:nvSpPr>
            <p:cNvPr id="129" name="TextBox 128">
              <a:extLst>
                <a:ext uri="{FF2B5EF4-FFF2-40B4-BE49-F238E27FC236}">
                  <a16:creationId xmlns:a16="http://schemas.microsoft.com/office/drawing/2014/main" id="{7A74C89A-0FCE-229E-7E21-18BCA73F3A1A}"/>
                </a:ext>
              </a:extLst>
            </p:cNvPr>
            <p:cNvSpPr txBox="1"/>
            <p:nvPr/>
          </p:nvSpPr>
          <p:spPr>
            <a:xfrm>
              <a:off x="163346" y="3534854"/>
              <a:ext cx="688241" cy="246221"/>
            </a:xfrm>
            <a:prstGeom prst="rect">
              <a:avLst/>
            </a:prstGeom>
            <a:noFill/>
          </p:spPr>
          <p:txBody>
            <a:bodyPr wrap="square" rtlCol="0">
              <a:spAutoFit/>
            </a:bodyPr>
            <a:lstStyle/>
            <a:p>
              <a:r>
                <a:rPr lang="en-US" sz="1000" dirty="0">
                  <a:solidFill>
                    <a:schemeClr val="bg1"/>
                  </a:solidFill>
                </a:rPr>
                <a:t>70</a:t>
              </a:r>
            </a:p>
          </p:txBody>
        </p:sp>
        <p:sp>
          <p:nvSpPr>
            <p:cNvPr id="130" name="TextBox 129">
              <a:extLst>
                <a:ext uri="{FF2B5EF4-FFF2-40B4-BE49-F238E27FC236}">
                  <a16:creationId xmlns:a16="http://schemas.microsoft.com/office/drawing/2014/main" id="{CA38033B-F6E5-1122-CD08-4322D2CC2CC0}"/>
                </a:ext>
              </a:extLst>
            </p:cNvPr>
            <p:cNvSpPr txBox="1"/>
            <p:nvPr/>
          </p:nvSpPr>
          <p:spPr>
            <a:xfrm>
              <a:off x="163346" y="3192250"/>
              <a:ext cx="688241" cy="400110"/>
            </a:xfrm>
            <a:prstGeom prst="rect">
              <a:avLst/>
            </a:prstGeom>
            <a:noFill/>
          </p:spPr>
          <p:txBody>
            <a:bodyPr wrap="square" rtlCol="0">
              <a:spAutoFit/>
            </a:bodyPr>
            <a:lstStyle/>
            <a:p>
              <a:r>
                <a:rPr lang="en-US" sz="1000" dirty="0">
                  <a:solidFill>
                    <a:schemeClr val="bg1"/>
                  </a:solidFill>
                </a:rPr>
                <a:t>80</a:t>
              </a:r>
            </a:p>
            <a:p>
              <a:endParaRPr lang="en-US" sz="1000" dirty="0">
                <a:solidFill>
                  <a:schemeClr val="bg1"/>
                </a:solidFill>
              </a:endParaRPr>
            </a:p>
          </p:txBody>
        </p:sp>
        <p:sp>
          <p:nvSpPr>
            <p:cNvPr id="132" name="TextBox 131">
              <a:extLst>
                <a:ext uri="{FF2B5EF4-FFF2-40B4-BE49-F238E27FC236}">
                  <a16:creationId xmlns:a16="http://schemas.microsoft.com/office/drawing/2014/main" id="{B85204EE-105D-39D8-41C5-6AC7D8E7F63E}"/>
                </a:ext>
              </a:extLst>
            </p:cNvPr>
            <p:cNvSpPr txBox="1"/>
            <p:nvPr/>
          </p:nvSpPr>
          <p:spPr>
            <a:xfrm rot="16200000">
              <a:off x="-2010515" y="4615750"/>
              <a:ext cx="4047995" cy="249380"/>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of Total Count Of Customers With Orange Months</a:t>
              </a:r>
            </a:p>
          </p:txBody>
        </p:sp>
        <p:sp>
          <p:nvSpPr>
            <p:cNvPr id="133" name="Rectangle 132">
              <a:extLst>
                <a:ext uri="{FF2B5EF4-FFF2-40B4-BE49-F238E27FC236}">
                  <a16:creationId xmlns:a16="http://schemas.microsoft.com/office/drawing/2014/main" id="{4C0EFD1A-25FD-2338-C9CD-32DA63F5FFB5}"/>
                </a:ext>
              </a:extLst>
            </p:cNvPr>
            <p:cNvSpPr/>
            <p:nvPr/>
          </p:nvSpPr>
          <p:spPr>
            <a:xfrm>
              <a:off x="658547" y="6694985"/>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9" name="TextBox 248">
              <a:extLst>
                <a:ext uri="{FF2B5EF4-FFF2-40B4-BE49-F238E27FC236}">
                  <a16:creationId xmlns:a16="http://schemas.microsoft.com/office/drawing/2014/main" id="{8CC69C9C-A7A2-C557-9E47-57722FC47B71}"/>
                </a:ext>
              </a:extLst>
            </p:cNvPr>
            <p:cNvSpPr txBox="1"/>
            <p:nvPr/>
          </p:nvSpPr>
          <p:spPr>
            <a:xfrm>
              <a:off x="4055875" y="7096724"/>
              <a:ext cx="2909273"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Customer with orange/ Months</a:t>
              </a:r>
            </a:p>
          </p:txBody>
        </p:sp>
        <p:sp>
          <p:nvSpPr>
            <p:cNvPr id="9" name="TextBox 8">
              <a:extLst>
                <a:ext uri="{FF2B5EF4-FFF2-40B4-BE49-F238E27FC236}">
                  <a16:creationId xmlns:a16="http://schemas.microsoft.com/office/drawing/2014/main" id="{43C0375A-B2B4-4AC8-F39D-4B45BAFA0CED}"/>
                </a:ext>
              </a:extLst>
            </p:cNvPr>
            <p:cNvSpPr txBox="1"/>
            <p:nvPr/>
          </p:nvSpPr>
          <p:spPr>
            <a:xfrm>
              <a:off x="173174" y="2853438"/>
              <a:ext cx="688241" cy="400110"/>
            </a:xfrm>
            <a:prstGeom prst="rect">
              <a:avLst/>
            </a:prstGeom>
            <a:noFill/>
          </p:spPr>
          <p:txBody>
            <a:bodyPr wrap="square" rtlCol="0">
              <a:spAutoFit/>
            </a:bodyPr>
            <a:lstStyle/>
            <a:p>
              <a:r>
                <a:rPr lang="en-US" sz="1000" dirty="0">
                  <a:solidFill>
                    <a:schemeClr val="bg1"/>
                  </a:solidFill>
                </a:rPr>
                <a:t>90</a:t>
              </a:r>
            </a:p>
            <a:p>
              <a:endParaRPr lang="en-US" sz="1000" dirty="0">
                <a:solidFill>
                  <a:schemeClr val="bg1"/>
                </a:solidFill>
              </a:endParaRPr>
            </a:p>
          </p:txBody>
        </p:sp>
        <p:sp>
          <p:nvSpPr>
            <p:cNvPr id="11" name="TextBox 10">
              <a:extLst>
                <a:ext uri="{FF2B5EF4-FFF2-40B4-BE49-F238E27FC236}">
                  <a16:creationId xmlns:a16="http://schemas.microsoft.com/office/drawing/2014/main" id="{8D587CBA-82A1-1950-6B74-E528BF5B2E36}"/>
                </a:ext>
              </a:extLst>
            </p:cNvPr>
            <p:cNvSpPr txBox="1"/>
            <p:nvPr/>
          </p:nvSpPr>
          <p:spPr>
            <a:xfrm>
              <a:off x="134204" y="2513152"/>
              <a:ext cx="688241" cy="400110"/>
            </a:xfrm>
            <a:prstGeom prst="rect">
              <a:avLst/>
            </a:prstGeom>
            <a:noFill/>
          </p:spPr>
          <p:txBody>
            <a:bodyPr wrap="square" rtlCol="0">
              <a:spAutoFit/>
            </a:bodyPr>
            <a:lstStyle/>
            <a:p>
              <a:r>
                <a:rPr lang="en-US" sz="1000" dirty="0">
                  <a:solidFill>
                    <a:schemeClr val="bg1"/>
                  </a:solidFill>
                </a:rPr>
                <a:t>100</a:t>
              </a:r>
            </a:p>
            <a:p>
              <a:endParaRPr lang="en-US" sz="1000" dirty="0">
                <a:solidFill>
                  <a:schemeClr val="bg1"/>
                </a:solidFill>
              </a:endParaRPr>
            </a:p>
          </p:txBody>
        </p:sp>
        <p:sp>
          <p:nvSpPr>
            <p:cNvPr id="12" name="TextBox 11">
              <a:extLst>
                <a:ext uri="{FF2B5EF4-FFF2-40B4-BE49-F238E27FC236}">
                  <a16:creationId xmlns:a16="http://schemas.microsoft.com/office/drawing/2014/main" id="{93697BD0-DA64-FBE8-A711-4623CD2D04BA}"/>
                </a:ext>
              </a:extLst>
            </p:cNvPr>
            <p:cNvSpPr txBox="1"/>
            <p:nvPr/>
          </p:nvSpPr>
          <p:spPr>
            <a:xfrm>
              <a:off x="163800" y="2114895"/>
              <a:ext cx="688241" cy="400110"/>
            </a:xfrm>
            <a:prstGeom prst="rect">
              <a:avLst/>
            </a:prstGeom>
            <a:noFill/>
          </p:spPr>
          <p:txBody>
            <a:bodyPr wrap="square" rtlCol="0">
              <a:spAutoFit/>
            </a:bodyPr>
            <a:lstStyle/>
            <a:p>
              <a:r>
                <a:rPr lang="en-US" sz="1000" dirty="0">
                  <a:solidFill>
                    <a:schemeClr val="bg1"/>
                  </a:solidFill>
                </a:rPr>
                <a:t>110</a:t>
              </a:r>
            </a:p>
            <a:p>
              <a:endParaRPr lang="en-US" sz="1000" dirty="0">
                <a:solidFill>
                  <a:schemeClr val="bg1"/>
                </a:solidFill>
              </a:endParaRPr>
            </a:p>
          </p:txBody>
        </p:sp>
        <p:sp>
          <p:nvSpPr>
            <p:cNvPr id="226" name="Rectangle 225">
              <a:extLst>
                <a:ext uri="{FF2B5EF4-FFF2-40B4-BE49-F238E27FC236}">
                  <a16:creationId xmlns:a16="http://schemas.microsoft.com/office/drawing/2014/main" id="{C2469183-23A4-48CA-0A88-305E0F3D8E05}"/>
                </a:ext>
              </a:extLst>
            </p:cNvPr>
            <p:cNvSpPr/>
            <p:nvPr/>
          </p:nvSpPr>
          <p:spPr>
            <a:xfrm>
              <a:off x="2142515" y="6503250"/>
              <a:ext cx="193039" cy="30082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100B8F1B-FDC6-B53E-3CFD-232DFB43EDC5}"/>
                </a:ext>
              </a:extLst>
            </p:cNvPr>
            <p:cNvSpPr/>
            <p:nvPr/>
          </p:nvSpPr>
          <p:spPr>
            <a:xfrm>
              <a:off x="1058417" y="6566988"/>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0" name="Rectangle 229">
              <a:extLst>
                <a:ext uri="{FF2B5EF4-FFF2-40B4-BE49-F238E27FC236}">
                  <a16:creationId xmlns:a16="http://schemas.microsoft.com/office/drawing/2014/main" id="{784536AA-60B0-CD7F-126F-31566D4AAE92}"/>
                </a:ext>
              </a:extLst>
            </p:cNvPr>
            <p:cNvSpPr/>
            <p:nvPr/>
          </p:nvSpPr>
          <p:spPr>
            <a:xfrm>
              <a:off x="1556916" y="6614155"/>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E515E593-9554-AB68-675D-910BBDB2745A}"/>
                </a:ext>
              </a:extLst>
            </p:cNvPr>
            <p:cNvSpPr/>
            <p:nvPr/>
          </p:nvSpPr>
          <p:spPr>
            <a:xfrm>
              <a:off x="1748310" y="6756213"/>
              <a:ext cx="193039" cy="4571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2" name="Rectangle 231">
              <a:extLst>
                <a:ext uri="{FF2B5EF4-FFF2-40B4-BE49-F238E27FC236}">
                  <a16:creationId xmlns:a16="http://schemas.microsoft.com/office/drawing/2014/main" id="{AEF5E488-9B63-4E2B-30CF-BE8C932632E6}"/>
                </a:ext>
              </a:extLst>
            </p:cNvPr>
            <p:cNvSpPr/>
            <p:nvPr/>
          </p:nvSpPr>
          <p:spPr>
            <a:xfrm>
              <a:off x="1941371" y="6567502"/>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7" name="Rectangle 236">
              <a:extLst>
                <a:ext uri="{FF2B5EF4-FFF2-40B4-BE49-F238E27FC236}">
                  <a16:creationId xmlns:a16="http://schemas.microsoft.com/office/drawing/2014/main" id="{C6C4B080-FE0C-5E02-FF83-F0DF27874B25}"/>
                </a:ext>
              </a:extLst>
            </p:cNvPr>
            <p:cNvSpPr/>
            <p:nvPr/>
          </p:nvSpPr>
          <p:spPr>
            <a:xfrm>
              <a:off x="2335638" y="6615673"/>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0" name="Rectangle 249">
              <a:extLst>
                <a:ext uri="{FF2B5EF4-FFF2-40B4-BE49-F238E27FC236}">
                  <a16:creationId xmlns:a16="http://schemas.microsoft.com/office/drawing/2014/main" id="{4E36DE00-4380-DB80-062C-B638E2C80410}"/>
                </a:ext>
              </a:extLst>
            </p:cNvPr>
            <p:cNvSpPr/>
            <p:nvPr/>
          </p:nvSpPr>
          <p:spPr>
            <a:xfrm>
              <a:off x="2525347" y="6567207"/>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9" name="Rectangle 198">
              <a:extLst>
                <a:ext uri="{FF2B5EF4-FFF2-40B4-BE49-F238E27FC236}">
                  <a16:creationId xmlns:a16="http://schemas.microsoft.com/office/drawing/2014/main" id="{A4121C72-1F02-DFC2-EB02-FB0475114C50}"/>
                </a:ext>
              </a:extLst>
            </p:cNvPr>
            <p:cNvSpPr/>
            <p:nvPr/>
          </p:nvSpPr>
          <p:spPr>
            <a:xfrm>
              <a:off x="2724821" y="6235235"/>
              <a:ext cx="193039" cy="568115"/>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7" name="Rectangle 256">
              <a:extLst>
                <a:ext uri="{FF2B5EF4-FFF2-40B4-BE49-F238E27FC236}">
                  <a16:creationId xmlns:a16="http://schemas.microsoft.com/office/drawing/2014/main" id="{CEC8027C-652D-AB43-08ED-81F2F83DA403}"/>
                </a:ext>
              </a:extLst>
            </p:cNvPr>
            <p:cNvSpPr/>
            <p:nvPr/>
          </p:nvSpPr>
          <p:spPr>
            <a:xfrm>
              <a:off x="2920915" y="6499714"/>
              <a:ext cx="193039" cy="30082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8" name="Rectangle 257">
              <a:extLst>
                <a:ext uri="{FF2B5EF4-FFF2-40B4-BE49-F238E27FC236}">
                  <a16:creationId xmlns:a16="http://schemas.microsoft.com/office/drawing/2014/main" id="{5AF1913B-81D6-418B-1499-0E453CB359CC}"/>
                </a:ext>
              </a:extLst>
            </p:cNvPr>
            <p:cNvSpPr/>
            <p:nvPr/>
          </p:nvSpPr>
          <p:spPr>
            <a:xfrm>
              <a:off x="3111802" y="6754873"/>
              <a:ext cx="201450" cy="4571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9" name="Rectangle 258">
              <a:extLst>
                <a:ext uri="{FF2B5EF4-FFF2-40B4-BE49-F238E27FC236}">
                  <a16:creationId xmlns:a16="http://schemas.microsoft.com/office/drawing/2014/main" id="{8D59EC9D-58C1-00F7-08B8-2A2FE50D1E40}"/>
                </a:ext>
              </a:extLst>
            </p:cNvPr>
            <p:cNvSpPr/>
            <p:nvPr/>
          </p:nvSpPr>
          <p:spPr>
            <a:xfrm>
              <a:off x="3313230" y="6615166"/>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0" name="Rectangle 259">
              <a:extLst>
                <a:ext uri="{FF2B5EF4-FFF2-40B4-BE49-F238E27FC236}">
                  <a16:creationId xmlns:a16="http://schemas.microsoft.com/office/drawing/2014/main" id="{7D0E9FBD-DBD4-9622-979B-2E289DE2518D}"/>
                </a:ext>
              </a:extLst>
            </p:cNvPr>
            <p:cNvSpPr/>
            <p:nvPr/>
          </p:nvSpPr>
          <p:spPr>
            <a:xfrm>
              <a:off x="3506583" y="6613401"/>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1" name="Rectangle 260">
              <a:extLst>
                <a:ext uri="{FF2B5EF4-FFF2-40B4-BE49-F238E27FC236}">
                  <a16:creationId xmlns:a16="http://schemas.microsoft.com/office/drawing/2014/main" id="{91939128-6672-CEBF-C142-6126B54A9121}"/>
                </a:ext>
              </a:extLst>
            </p:cNvPr>
            <p:cNvSpPr/>
            <p:nvPr/>
          </p:nvSpPr>
          <p:spPr>
            <a:xfrm>
              <a:off x="3700211" y="6556171"/>
              <a:ext cx="237091" cy="243703"/>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2" name="Rectangle 291">
              <a:extLst>
                <a:ext uri="{FF2B5EF4-FFF2-40B4-BE49-F238E27FC236}">
                  <a16:creationId xmlns:a16="http://schemas.microsoft.com/office/drawing/2014/main" id="{2499C551-E71C-13D3-FB33-D97B86FA0BC5}"/>
                </a:ext>
              </a:extLst>
            </p:cNvPr>
            <p:cNvSpPr/>
            <p:nvPr/>
          </p:nvSpPr>
          <p:spPr>
            <a:xfrm>
              <a:off x="4329263" y="6754155"/>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3" name="Rectangle 292">
              <a:extLst>
                <a:ext uri="{FF2B5EF4-FFF2-40B4-BE49-F238E27FC236}">
                  <a16:creationId xmlns:a16="http://schemas.microsoft.com/office/drawing/2014/main" id="{1047FCB1-8523-086D-BA00-A2A77320151A}"/>
                </a:ext>
              </a:extLst>
            </p:cNvPr>
            <p:cNvSpPr/>
            <p:nvPr/>
          </p:nvSpPr>
          <p:spPr>
            <a:xfrm>
              <a:off x="4578788" y="6134907"/>
              <a:ext cx="193039" cy="66570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4" name="Rectangle 293">
              <a:extLst>
                <a:ext uri="{FF2B5EF4-FFF2-40B4-BE49-F238E27FC236}">
                  <a16:creationId xmlns:a16="http://schemas.microsoft.com/office/drawing/2014/main" id="{420339D8-5D7B-2692-85F1-976EFC2F25C6}"/>
                </a:ext>
              </a:extLst>
            </p:cNvPr>
            <p:cNvSpPr/>
            <p:nvPr/>
          </p:nvSpPr>
          <p:spPr>
            <a:xfrm>
              <a:off x="4765255" y="2513153"/>
              <a:ext cx="208925" cy="429103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5" name="Rectangle 294">
              <a:extLst>
                <a:ext uri="{FF2B5EF4-FFF2-40B4-BE49-F238E27FC236}">
                  <a16:creationId xmlns:a16="http://schemas.microsoft.com/office/drawing/2014/main" id="{6922B9E7-0CF8-1DFD-5A1D-34A841F91C05}"/>
                </a:ext>
              </a:extLst>
            </p:cNvPr>
            <p:cNvSpPr/>
            <p:nvPr/>
          </p:nvSpPr>
          <p:spPr>
            <a:xfrm>
              <a:off x="4974149" y="4228852"/>
              <a:ext cx="242059" cy="2575338"/>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0" name="Rectangle 329">
              <a:extLst>
                <a:ext uri="{FF2B5EF4-FFF2-40B4-BE49-F238E27FC236}">
                  <a16:creationId xmlns:a16="http://schemas.microsoft.com/office/drawing/2014/main" id="{75DEAF6B-8415-0E7C-B289-40BFC3AFC29E}"/>
                </a:ext>
              </a:extLst>
            </p:cNvPr>
            <p:cNvSpPr/>
            <p:nvPr/>
          </p:nvSpPr>
          <p:spPr>
            <a:xfrm>
              <a:off x="5208623" y="4653234"/>
              <a:ext cx="242059" cy="2150956"/>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1" name="Rectangle 330">
              <a:extLst>
                <a:ext uri="{FF2B5EF4-FFF2-40B4-BE49-F238E27FC236}">
                  <a16:creationId xmlns:a16="http://schemas.microsoft.com/office/drawing/2014/main" id="{18B9BD52-3840-2640-185C-A128477EE3AD}"/>
                </a:ext>
              </a:extLst>
            </p:cNvPr>
            <p:cNvSpPr/>
            <p:nvPr/>
          </p:nvSpPr>
          <p:spPr>
            <a:xfrm>
              <a:off x="5445341" y="5836668"/>
              <a:ext cx="217827" cy="96668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2" name="Rectangle 331">
              <a:extLst>
                <a:ext uri="{FF2B5EF4-FFF2-40B4-BE49-F238E27FC236}">
                  <a16:creationId xmlns:a16="http://schemas.microsoft.com/office/drawing/2014/main" id="{00B6870D-FE5A-25B9-832D-C09A88F29888}"/>
                </a:ext>
              </a:extLst>
            </p:cNvPr>
            <p:cNvSpPr/>
            <p:nvPr/>
          </p:nvSpPr>
          <p:spPr>
            <a:xfrm>
              <a:off x="5663403" y="5163302"/>
              <a:ext cx="213254" cy="1640050"/>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4" name="Rectangle 333">
              <a:extLst>
                <a:ext uri="{FF2B5EF4-FFF2-40B4-BE49-F238E27FC236}">
                  <a16:creationId xmlns:a16="http://schemas.microsoft.com/office/drawing/2014/main" id="{B2947C09-6AFE-720F-76F1-23BE915C03DB}"/>
                </a:ext>
              </a:extLst>
            </p:cNvPr>
            <p:cNvSpPr/>
            <p:nvPr/>
          </p:nvSpPr>
          <p:spPr>
            <a:xfrm>
              <a:off x="5876161" y="5600225"/>
              <a:ext cx="213217" cy="1203123"/>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5" name="Rectangle 334">
              <a:extLst>
                <a:ext uri="{FF2B5EF4-FFF2-40B4-BE49-F238E27FC236}">
                  <a16:creationId xmlns:a16="http://schemas.microsoft.com/office/drawing/2014/main" id="{04E23DFB-E914-4314-4CCE-B4309D081038}"/>
                </a:ext>
              </a:extLst>
            </p:cNvPr>
            <p:cNvSpPr/>
            <p:nvPr/>
          </p:nvSpPr>
          <p:spPr>
            <a:xfrm>
              <a:off x="6301249" y="5473413"/>
              <a:ext cx="216782" cy="132639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6" name="Rectangle 335">
              <a:extLst>
                <a:ext uri="{FF2B5EF4-FFF2-40B4-BE49-F238E27FC236}">
                  <a16:creationId xmlns:a16="http://schemas.microsoft.com/office/drawing/2014/main" id="{863B76CE-FDE5-BDA3-7BBE-258A6818B1C9}"/>
                </a:ext>
              </a:extLst>
            </p:cNvPr>
            <p:cNvSpPr/>
            <p:nvPr/>
          </p:nvSpPr>
          <p:spPr>
            <a:xfrm>
              <a:off x="6092055" y="5983475"/>
              <a:ext cx="208925" cy="821910"/>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7" name="Rectangle 376">
              <a:extLst>
                <a:ext uri="{FF2B5EF4-FFF2-40B4-BE49-F238E27FC236}">
                  <a16:creationId xmlns:a16="http://schemas.microsoft.com/office/drawing/2014/main" id="{80EE45D0-67CF-80AD-D8D9-AA71E4D5D4FB}"/>
                </a:ext>
              </a:extLst>
            </p:cNvPr>
            <p:cNvSpPr/>
            <p:nvPr/>
          </p:nvSpPr>
          <p:spPr>
            <a:xfrm>
              <a:off x="6516801" y="5837509"/>
              <a:ext cx="235703" cy="96668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8" name="Rectangle 377">
              <a:extLst>
                <a:ext uri="{FF2B5EF4-FFF2-40B4-BE49-F238E27FC236}">
                  <a16:creationId xmlns:a16="http://schemas.microsoft.com/office/drawing/2014/main" id="{E77235BE-5593-C853-7BC7-A7F5B5BE91A0}"/>
                </a:ext>
              </a:extLst>
            </p:cNvPr>
            <p:cNvSpPr/>
            <p:nvPr/>
          </p:nvSpPr>
          <p:spPr>
            <a:xfrm>
              <a:off x="6753887" y="5774246"/>
              <a:ext cx="216782" cy="1029103"/>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4" name="Rectangle 423">
              <a:extLst>
                <a:ext uri="{FF2B5EF4-FFF2-40B4-BE49-F238E27FC236}">
                  <a16:creationId xmlns:a16="http://schemas.microsoft.com/office/drawing/2014/main" id="{06F5E145-C2B2-4BF2-8DBA-9F65887E3BBF}"/>
                </a:ext>
              </a:extLst>
            </p:cNvPr>
            <p:cNvSpPr/>
            <p:nvPr/>
          </p:nvSpPr>
          <p:spPr>
            <a:xfrm>
              <a:off x="846329" y="6494861"/>
              <a:ext cx="213405" cy="30653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2" name="Rectangle 451">
              <a:extLst>
                <a:ext uri="{FF2B5EF4-FFF2-40B4-BE49-F238E27FC236}">
                  <a16:creationId xmlns:a16="http://schemas.microsoft.com/office/drawing/2014/main" id="{D4E93C80-761C-890A-F311-0E51C21E10A5}"/>
                </a:ext>
              </a:extLst>
            </p:cNvPr>
            <p:cNvSpPr/>
            <p:nvPr/>
          </p:nvSpPr>
          <p:spPr>
            <a:xfrm>
              <a:off x="6971792" y="5954821"/>
              <a:ext cx="222746" cy="84857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3" name="Rectangle 452">
              <a:extLst>
                <a:ext uri="{FF2B5EF4-FFF2-40B4-BE49-F238E27FC236}">
                  <a16:creationId xmlns:a16="http://schemas.microsoft.com/office/drawing/2014/main" id="{3A55AA7A-3F52-1EA7-E6F1-A46FC5B29FE5}"/>
                </a:ext>
              </a:extLst>
            </p:cNvPr>
            <p:cNvSpPr/>
            <p:nvPr/>
          </p:nvSpPr>
          <p:spPr>
            <a:xfrm>
              <a:off x="7190171" y="5954361"/>
              <a:ext cx="222746" cy="848571"/>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6" name="Rectangle 455">
              <a:extLst>
                <a:ext uri="{FF2B5EF4-FFF2-40B4-BE49-F238E27FC236}">
                  <a16:creationId xmlns:a16="http://schemas.microsoft.com/office/drawing/2014/main" id="{BA9E5922-C840-1A92-C271-2E3089AD7887}"/>
                </a:ext>
              </a:extLst>
            </p:cNvPr>
            <p:cNvSpPr/>
            <p:nvPr/>
          </p:nvSpPr>
          <p:spPr>
            <a:xfrm>
              <a:off x="7408117" y="6134907"/>
              <a:ext cx="193039" cy="66570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8" name="Rectangle 457">
              <a:extLst>
                <a:ext uri="{FF2B5EF4-FFF2-40B4-BE49-F238E27FC236}">
                  <a16:creationId xmlns:a16="http://schemas.microsoft.com/office/drawing/2014/main" id="{9CEECB09-8808-5F05-D39B-CDA645DDAABF}"/>
                </a:ext>
              </a:extLst>
            </p:cNvPr>
            <p:cNvSpPr/>
            <p:nvPr/>
          </p:nvSpPr>
          <p:spPr>
            <a:xfrm>
              <a:off x="7609917" y="6754173"/>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9" name="Rectangle 458">
              <a:extLst>
                <a:ext uri="{FF2B5EF4-FFF2-40B4-BE49-F238E27FC236}">
                  <a16:creationId xmlns:a16="http://schemas.microsoft.com/office/drawing/2014/main" id="{630102FD-37EC-B964-57ED-A95E1E1549F1}"/>
                </a:ext>
              </a:extLst>
            </p:cNvPr>
            <p:cNvSpPr/>
            <p:nvPr/>
          </p:nvSpPr>
          <p:spPr>
            <a:xfrm>
              <a:off x="7866170" y="6618979"/>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0" name="Rectangle 459">
              <a:extLst>
                <a:ext uri="{FF2B5EF4-FFF2-40B4-BE49-F238E27FC236}">
                  <a16:creationId xmlns:a16="http://schemas.microsoft.com/office/drawing/2014/main" id="{678A088F-6D21-CCBB-1CAF-A0D33640CBA2}"/>
                </a:ext>
              </a:extLst>
            </p:cNvPr>
            <p:cNvSpPr/>
            <p:nvPr/>
          </p:nvSpPr>
          <p:spPr>
            <a:xfrm>
              <a:off x="8060209" y="6617988"/>
              <a:ext cx="193039" cy="18640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4" name="Rectangle 463">
              <a:extLst>
                <a:ext uri="{FF2B5EF4-FFF2-40B4-BE49-F238E27FC236}">
                  <a16:creationId xmlns:a16="http://schemas.microsoft.com/office/drawing/2014/main" id="{614ECF21-5701-A37A-AFD8-103B9D83A223}"/>
                </a:ext>
              </a:extLst>
            </p:cNvPr>
            <p:cNvSpPr/>
            <p:nvPr/>
          </p:nvSpPr>
          <p:spPr>
            <a:xfrm>
              <a:off x="8247684" y="6568263"/>
              <a:ext cx="193039" cy="236362"/>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6" name="Rectangle 515">
              <a:extLst>
                <a:ext uri="{FF2B5EF4-FFF2-40B4-BE49-F238E27FC236}">
                  <a16:creationId xmlns:a16="http://schemas.microsoft.com/office/drawing/2014/main" id="{39B8B980-2410-52A6-4783-03D2D791B9E1}"/>
                </a:ext>
              </a:extLst>
            </p:cNvPr>
            <p:cNvSpPr/>
            <p:nvPr/>
          </p:nvSpPr>
          <p:spPr>
            <a:xfrm>
              <a:off x="8451530" y="6702908"/>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7" name="Rectangle 516">
              <a:extLst>
                <a:ext uri="{FF2B5EF4-FFF2-40B4-BE49-F238E27FC236}">
                  <a16:creationId xmlns:a16="http://schemas.microsoft.com/office/drawing/2014/main" id="{7FB6F399-787D-2FFB-E58F-CC2DA03EA881}"/>
                </a:ext>
              </a:extLst>
            </p:cNvPr>
            <p:cNvSpPr/>
            <p:nvPr/>
          </p:nvSpPr>
          <p:spPr>
            <a:xfrm>
              <a:off x="8642144" y="6755315"/>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8" name="Rectangle 517">
              <a:extLst>
                <a:ext uri="{FF2B5EF4-FFF2-40B4-BE49-F238E27FC236}">
                  <a16:creationId xmlns:a16="http://schemas.microsoft.com/office/drawing/2014/main" id="{0DE0099C-EB81-05D2-C849-541226286604}"/>
                </a:ext>
              </a:extLst>
            </p:cNvPr>
            <p:cNvSpPr/>
            <p:nvPr/>
          </p:nvSpPr>
          <p:spPr>
            <a:xfrm>
              <a:off x="8898815" y="6758329"/>
              <a:ext cx="245459" cy="47247"/>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3" name="Rectangle 522">
              <a:extLst>
                <a:ext uri="{FF2B5EF4-FFF2-40B4-BE49-F238E27FC236}">
                  <a16:creationId xmlns:a16="http://schemas.microsoft.com/office/drawing/2014/main" id="{1CFBD30E-1E51-45D7-7E82-6CF54F96E169}"/>
                </a:ext>
              </a:extLst>
            </p:cNvPr>
            <p:cNvSpPr/>
            <p:nvPr/>
          </p:nvSpPr>
          <p:spPr>
            <a:xfrm>
              <a:off x="9150123" y="6694984"/>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5" name="Rectangle 524">
              <a:extLst>
                <a:ext uri="{FF2B5EF4-FFF2-40B4-BE49-F238E27FC236}">
                  <a16:creationId xmlns:a16="http://schemas.microsoft.com/office/drawing/2014/main" id="{ED5D1292-E31A-8254-0A2B-404D6CB3D796}"/>
                </a:ext>
              </a:extLst>
            </p:cNvPr>
            <p:cNvSpPr/>
            <p:nvPr/>
          </p:nvSpPr>
          <p:spPr>
            <a:xfrm>
              <a:off x="9736385" y="6694984"/>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1" name="Rectangle 580">
              <a:extLst>
                <a:ext uri="{FF2B5EF4-FFF2-40B4-BE49-F238E27FC236}">
                  <a16:creationId xmlns:a16="http://schemas.microsoft.com/office/drawing/2014/main" id="{5C0AC139-A974-1789-76A8-99EED3223B19}"/>
                </a:ext>
              </a:extLst>
            </p:cNvPr>
            <p:cNvSpPr/>
            <p:nvPr/>
          </p:nvSpPr>
          <p:spPr>
            <a:xfrm>
              <a:off x="9930843" y="6694983"/>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2" name="Rectangle 581">
              <a:extLst>
                <a:ext uri="{FF2B5EF4-FFF2-40B4-BE49-F238E27FC236}">
                  <a16:creationId xmlns:a16="http://schemas.microsoft.com/office/drawing/2014/main" id="{5D7F1872-EE51-CA10-FF3F-50B3F56FD2CB}"/>
                </a:ext>
              </a:extLst>
            </p:cNvPr>
            <p:cNvSpPr/>
            <p:nvPr/>
          </p:nvSpPr>
          <p:spPr>
            <a:xfrm>
              <a:off x="10125851" y="6694983"/>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3" name="Rectangle 582">
              <a:extLst>
                <a:ext uri="{FF2B5EF4-FFF2-40B4-BE49-F238E27FC236}">
                  <a16:creationId xmlns:a16="http://schemas.microsoft.com/office/drawing/2014/main" id="{65E2462E-0665-6BA8-BF46-FE0913962A65}"/>
                </a:ext>
              </a:extLst>
            </p:cNvPr>
            <p:cNvSpPr/>
            <p:nvPr/>
          </p:nvSpPr>
          <p:spPr>
            <a:xfrm>
              <a:off x="10575281" y="6699615"/>
              <a:ext cx="193040" cy="101599"/>
            </a:xfrm>
            <a:prstGeom prst="rect">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225" name="TextBox 224">
            <a:extLst>
              <a:ext uri="{FF2B5EF4-FFF2-40B4-BE49-F238E27FC236}">
                <a16:creationId xmlns:a16="http://schemas.microsoft.com/office/drawing/2014/main" id="{EAF24AAD-BA64-9953-C14A-3003F4065B9F}"/>
              </a:ext>
            </a:extLst>
          </p:cNvPr>
          <p:cNvSpPr txBox="1"/>
          <p:nvPr/>
        </p:nvSpPr>
        <p:spPr>
          <a:xfrm>
            <a:off x="720638" y="6267565"/>
            <a:ext cx="10963210" cy="246221"/>
          </a:xfrm>
          <a:prstGeom prst="rect">
            <a:avLst/>
          </a:prstGeom>
          <a:noFill/>
        </p:spPr>
        <p:txBody>
          <a:bodyPr wrap="square" rtlCol="0">
            <a:spAutoFit/>
          </a:bodyPr>
          <a:lstStyle/>
          <a:p>
            <a:r>
              <a:rPr lang="en-US" sz="1000" dirty="0">
                <a:solidFill>
                  <a:schemeClr val="bg1"/>
                </a:solidFill>
              </a:rPr>
              <a:t>0          2          4          6          8          10          12          14          16          18          20          22          24          26          28          30          32          34          36          38          40          42          44          46          48          50          52</a:t>
            </a:r>
          </a:p>
        </p:txBody>
      </p:sp>
      <p:cxnSp>
        <p:nvCxnSpPr>
          <p:cNvPr id="229" name="Straight Connector 228">
            <a:extLst>
              <a:ext uri="{FF2B5EF4-FFF2-40B4-BE49-F238E27FC236}">
                <a16:creationId xmlns:a16="http://schemas.microsoft.com/office/drawing/2014/main" id="{B00E5718-71E1-E7F9-2F0A-69E23AF2E95D}"/>
              </a:ext>
            </a:extLst>
          </p:cNvPr>
          <p:cNvCxnSpPr>
            <a:cxnSpLocks/>
          </p:cNvCxnSpPr>
          <p:nvPr/>
        </p:nvCxnSpPr>
        <p:spPr>
          <a:xfrm>
            <a:off x="838200" y="6267565"/>
            <a:ext cx="10755385"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79" name="TextBox 378">
            <a:extLst>
              <a:ext uri="{FF2B5EF4-FFF2-40B4-BE49-F238E27FC236}">
                <a16:creationId xmlns:a16="http://schemas.microsoft.com/office/drawing/2014/main" id="{E28EC17B-1894-0916-081A-FD23C35CE095}"/>
              </a:ext>
            </a:extLst>
          </p:cNvPr>
          <p:cNvSpPr txBox="1"/>
          <p:nvPr/>
        </p:nvSpPr>
        <p:spPr>
          <a:xfrm>
            <a:off x="987358" y="5904276"/>
            <a:ext cx="96151" cy="246221"/>
          </a:xfrm>
          <a:prstGeom prst="rect">
            <a:avLst/>
          </a:prstGeom>
          <a:noFill/>
        </p:spPr>
        <p:txBody>
          <a:bodyPr wrap="square" rtlCol="0">
            <a:spAutoFit/>
          </a:bodyPr>
          <a:lstStyle/>
          <a:p>
            <a:r>
              <a:rPr lang="en-US" sz="1000" dirty="0">
                <a:solidFill>
                  <a:schemeClr val="bg1"/>
                </a:solidFill>
              </a:rPr>
              <a:t>2</a:t>
            </a:r>
          </a:p>
        </p:txBody>
      </p:sp>
      <p:sp>
        <p:nvSpPr>
          <p:cNvPr id="380" name="TextBox 379">
            <a:extLst>
              <a:ext uri="{FF2B5EF4-FFF2-40B4-BE49-F238E27FC236}">
                <a16:creationId xmlns:a16="http://schemas.microsoft.com/office/drawing/2014/main" id="{A4427A36-7CF4-2FB0-7A50-A473A784FB11}"/>
              </a:ext>
            </a:extLst>
          </p:cNvPr>
          <p:cNvSpPr txBox="1"/>
          <p:nvPr/>
        </p:nvSpPr>
        <p:spPr>
          <a:xfrm>
            <a:off x="1204315" y="5751616"/>
            <a:ext cx="96151" cy="246221"/>
          </a:xfrm>
          <a:prstGeom prst="rect">
            <a:avLst/>
          </a:prstGeom>
          <a:noFill/>
        </p:spPr>
        <p:txBody>
          <a:bodyPr wrap="square" rtlCol="0">
            <a:spAutoFit/>
          </a:bodyPr>
          <a:lstStyle/>
          <a:p>
            <a:r>
              <a:rPr lang="en-US" sz="1000" dirty="0">
                <a:solidFill>
                  <a:schemeClr val="bg1"/>
                </a:solidFill>
              </a:rPr>
              <a:t>6</a:t>
            </a:r>
          </a:p>
        </p:txBody>
      </p:sp>
      <p:sp>
        <p:nvSpPr>
          <p:cNvPr id="381" name="TextBox 380">
            <a:extLst>
              <a:ext uri="{FF2B5EF4-FFF2-40B4-BE49-F238E27FC236}">
                <a16:creationId xmlns:a16="http://schemas.microsoft.com/office/drawing/2014/main" id="{3675CE4B-427A-C5A1-8E10-9B2B1402493E}"/>
              </a:ext>
            </a:extLst>
          </p:cNvPr>
          <p:cNvSpPr txBox="1"/>
          <p:nvPr/>
        </p:nvSpPr>
        <p:spPr>
          <a:xfrm>
            <a:off x="1409490" y="5845313"/>
            <a:ext cx="96151" cy="246221"/>
          </a:xfrm>
          <a:prstGeom prst="rect">
            <a:avLst/>
          </a:prstGeom>
          <a:noFill/>
        </p:spPr>
        <p:txBody>
          <a:bodyPr wrap="square" rtlCol="0">
            <a:spAutoFit/>
          </a:bodyPr>
          <a:lstStyle/>
          <a:p>
            <a:r>
              <a:rPr lang="en-US" sz="1000" dirty="0">
                <a:solidFill>
                  <a:schemeClr val="bg1"/>
                </a:solidFill>
              </a:rPr>
              <a:t>5</a:t>
            </a:r>
          </a:p>
        </p:txBody>
      </p:sp>
      <p:sp>
        <p:nvSpPr>
          <p:cNvPr id="425" name="TextBox 424">
            <a:extLst>
              <a:ext uri="{FF2B5EF4-FFF2-40B4-BE49-F238E27FC236}">
                <a16:creationId xmlns:a16="http://schemas.microsoft.com/office/drawing/2014/main" id="{14431CE4-E0DE-02CC-DBD3-51726FE132E3}"/>
              </a:ext>
            </a:extLst>
          </p:cNvPr>
          <p:cNvSpPr txBox="1"/>
          <p:nvPr/>
        </p:nvSpPr>
        <p:spPr>
          <a:xfrm>
            <a:off x="1921169" y="5862720"/>
            <a:ext cx="96151" cy="246221"/>
          </a:xfrm>
          <a:prstGeom prst="rect">
            <a:avLst/>
          </a:prstGeom>
          <a:noFill/>
        </p:spPr>
        <p:txBody>
          <a:bodyPr wrap="square" rtlCol="0">
            <a:spAutoFit/>
          </a:bodyPr>
          <a:lstStyle/>
          <a:p>
            <a:r>
              <a:rPr lang="en-US" sz="1000" dirty="0">
                <a:solidFill>
                  <a:schemeClr val="bg1"/>
                </a:solidFill>
              </a:rPr>
              <a:t>3</a:t>
            </a:r>
          </a:p>
        </p:txBody>
      </p:sp>
      <p:sp>
        <p:nvSpPr>
          <p:cNvPr id="426" name="TextBox 425">
            <a:extLst>
              <a:ext uri="{FF2B5EF4-FFF2-40B4-BE49-F238E27FC236}">
                <a16:creationId xmlns:a16="http://schemas.microsoft.com/office/drawing/2014/main" id="{9F91E982-631E-A31C-A353-92E9F997FB56}"/>
              </a:ext>
            </a:extLst>
          </p:cNvPr>
          <p:cNvSpPr txBox="1"/>
          <p:nvPr/>
        </p:nvSpPr>
        <p:spPr>
          <a:xfrm>
            <a:off x="2089000" y="6013696"/>
            <a:ext cx="96151" cy="246221"/>
          </a:xfrm>
          <a:prstGeom prst="rect">
            <a:avLst/>
          </a:prstGeom>
          <a:noFill/>
        </p:spPr>
        <p:txBody>
          <a:bodyPr wrap="square" rtlCol="0">
            <a:spAutoFit/>
          </a:bodyPr>
          <a:lstStyle/>
          <a:p>
            <a:r>
              <a:rPr lang="en-US" sz="1000" dirty="0">
                <a:solidFill>
                  <a:schemeClr val="bg1"/>
                </a:solidFill>
              </a:rPr>
              <a:t>1</a:t>
            </a:r>
          </a:p>
        </p:txBody>
      </p:sp>
      <p:sp>
        <p:nvSpPr>
          <p:cNvPr id="427" name="TextBox 426">
            <a:extLst>
              <a:ext uri="{FF2B5EF4-FFF2-40B4-BE49-F238E27FC236}">
                <a16:creationId xmlns:a16="http://schemas.microsoft.com/office/drawing/2014/main" id="{5E6986A9-82E8-EBF7-F035-822760307A0F}"/>
              </a:ext>
            </a:extLst>
          </p:cNvPr>
          <p:cNvSpPr txBox="1"/>
          <p:nvPr/>
        </p:nvSpPr>
        <p:spPr>
          <a:xfrm>
            <a:off x="2281411" y="5832354"/>
            <a:ext cx="96151" cy="246221"/>
          </a:xfrm>
          <a:prstGeom prst="rect">
            <a:avLst/>
          </a:prstGeom>
          <a:noFill/>
        </p:spPr>
        <p:txBody>
          <a:bodyPr wrap="square" rtlCol="0">
            <a:spAutoFit/>
          </a:bodyPr>
          <a:lstStyle/>
          <a:p>
            <a:r>
              <a:rPr lang="en-US" sz="1000" dirty="0">
                <a:solidFill>
                  <a:schemeClr val="bg1"/>
                </a:solidFill>
              </a:rPr>
              <a:t>5</a:t>
            </a:r>
          </a:p>
        </p:txBody>
      </p:sp>
      <p:sp>
        <p:nvSpPr>
          <p:cNvPr id="428" name="TextBox 427">
            <a:extLst>
              <a:ext uri="{FF2B5EF4-FFF2-40B4-BE49-F238E27FC236}">
                <a16:creationId xmlns:a16="http://schemas.microsoft.com/office/drawing/2014/main" id="{BC5CCAFB-C605-E0FD-B9E1-4B86908F70C5}"/>
              </a:ext>
            </a:extLst>
          </p:cNvPr>
          <p:cNvSpPr txBox="1"/>
          <p:nvPr/>
        </p:nvSpPr>
        <p:spPr>
          <a:xfrm>
            <a:off x="2479676" y="5745628"/>
            <a:ext cx="96151" cy="246221"/>
          </a:xfrm>
          <a:prstGeom prst="rect">
            <a:avLst/>
          </a:prstGeom>
          <a:noFill/>
        </p:spPr>
        <p:txBody>
          <a:bodyPr wrap="square" rtlCol="0">
            <a:spAutoFit/>
          </a:bodyPr>
          <a:lstStyle/>
          <a:p>
            <a:r>
              <a:rPr lang="en-US" sz="1000" dirty="0">
                <a:solidFill>
                  <a:schemeClr val="bg1"/>
                </a:solidFill>
              </a:rPr>
              <a:t>6</a:t>
            </a:r>
          </a:p>
        </p:txBody>
      </p:sp>
      <p:sp>
        <p:nvSpPr>
          <p:cNvPr id="429" name="TextBox 428">
            <a:extLst>
              <a:ext uri="{FF2B5EF4-FFF2-40B4-BE49-F238E27FC236}">
                <a16:creationId xmlns:a16="http://schemas.microsoft.com/office/drawing/2014/main" id="{BB84D9C1-A481-55EC-BB54-C9BD97728632}"/>
              </a:ext>
            </a:extLst>
          </p:cNvPr>
          <p:cNvSpPr txBox="1"/>
          <p:nvPr/>
        </p:nvSpPr>
        <p:spPr>
          <a:xfrm>
            <a:off x="2702169" y="5880803"/>
            <a:ext cx="96151" cy="246221"/>
          </a:xfrm>
          <a:prstGeom prst="rect">
            <a:avLst/>
          </a:prstGeom>
          <a:noFill/>
        </p:spPr>
        <p:txBody>
          <a:bodyPr wrap="square" rtlCol="0">
            <a:spAutoFit/>
          </a:bodyPr>
          <a:lstStyle/>
          <a:p>
            <a:r>
              <a:rPr lang="en-US" sz="1000" dirty="0">
                <a:solidFill>
                  <a:schemeClr val="bg1"/>
                </a:solidFill>
              </a:rPr>
              <a:t>3</a:t>
            </a:r>
          </a:p>
        </p:txBody>
      </p:sp>
      <p:sp>
        <p:nvSpPr>
          <p:cNvPr id="430" name="TextBox 429">
            <a:extLst>
              <a:ext uri="{FF2B5EF4-FFF2-40B4-BE49-F238E27FC236}">
                <a16:creationId xmlns:a16="http://schemas.microsoft.com/office/drawing/2014/main" id="{0FBFD57A-5846-9D13-BCE1-4BA7D1F0E899}"/>
              </a:ext>
            </a:extLst>
          </p:cNvPr>
          <p:cNvSpPr txBox="1"/>
          <p:nvPr/>
        </p:nvSpPr>
        <p:spPr>
          <a:xfrm>
            <a:off x="2902114" y="5803739"/>
            <a:ext cx="96151" cy="246221"/>
          </a:xfrm>
          <a:prstGeom prst="rect">
            <a:avLst/>
          </a:prstGeom>
          <a:noFill/>
        </p:spPr>
        <p:txBody>
          <a:bodyPr wrap="square" rtlCol="0">
            <a:spAutoFit/>
          </a:bodyPr>
          <a:lstStyle/>
          <a:p>
            <a:r>
              <a:rPr lang="en-US" sz="1000" dirty="0">
                <a:solidFill>
                  <a:schemeClr val="bg1"/>
                </a:solidFill>
              </a:rPr>
              <a:t>5</a:t>
            </a:r>
          </a:p>
        </p:txBody>
      </p:sp>
      <p:sp>
        <p:nvSpPr>
          <p:cNvPr id="431" name="TextBox 430">
            <a:extLst>
              <a:ext uri="{FF2B5EF4-FFF2-40B4-BE49-F238E27FC236}">
                <a16:creationId xmlns:a16="http://schemas.microsoft.com/office/drawing/2014/main" id="{7D6C4272-5681-80AA-2E7E-19B22614BBE2}"/>
              </a:ext>
            </a:extLst>
          </p:cNvPr>
          <p:cNvSpPr txBox="1"/>
          <p:nvPr/>
        </p:nvSpPr>
        <p:spPr>
          <a:xfrm>
            <a:off x="2994043" y="5489449"/>
            <a:ext cx="350364" cy="246221"/>
          </a:xfrm>
          <a:prstGeom prst="rect">
            <a:avLst/>
          </a:prstGeom>
          <a:noFill/>
        </p:spPr>
        <p:txBody>
          <a:bodyPr wrap="square" rtlCol="0">
            <a:spAutoFit/>
          </a:bodyPr>
          <a:lstStyle/>
          <a:p>
            <a:r>
              <a:rPr lang="en-US" sz="1000" dirty="0">
                <a:solidFill>
                  <a:schemeClr val="bg1"/>
                </a:solidFill>
              </a:rPr>
              <a:t>10</a:t>
            </a:r>
          </a:p>
        </p:txBody>
      </p:sp>
      <p:sp>
        <p:nvSpPr>
          <p:cNvPr id="432" name="TextBox 431">
            <a:extLst>
              <a:ext uri="{FF2B5EF4-FFF2-40B4-BE49-F238E27FC236}">
                <a16:creationId xmlns:a16="http://schemas.microsoft.com/office/drawing/2014/main" id="{DCC0D32C-A358-33D5-3BC6-9D487246F2E0}"/>
              </a:ext>
            </a:extLst>
          </p:cNvPr>
          <p:cNvSpPr txBox="1"/>
          <p:nvPr/>
        </p:nvSpPr>
        <p:spPr>
          <a:xfrm>
            <a:off x="3317402" y="5718837"/>
            <a:ext cx="96151" cy="246221"/>
          </a:xfrm>
          <a:prstGeom prst="rect">
            <a:avLst/>
          </a:prstGeom>
          <a:noFill/>
        </p:spPr>
        <p:txBody>
          <a:bodyPr wrap="square" rtlCol="0">
            <a:spAutoFit/>
          </a:bodyPr>
          <a:lstStyle/>
          <a:p>
            <a:r>
              <a:rPr lang="en-US" sz="1000" dirty="0">
                <a:solidFill>
                  <a:schemeClr val="bg1"/>
                </a:solidFill>
              </a:rPr>
              <a:t>6</a:t>
            </a:r>
          </a:p>
        </p:txBody>
      </p:sp>
      <p:sp>
        <p:nvSpPr>
          <p:cNvPr id="433" name="TextBox 432">
            <a:extLst>
              <a:ext uri="{FF2B5EF4-FFF2-40B4-BE49-F238E27FC236}">
                <a16:creationId xmlns:a16="http://schemas.microsoft.com/office/drawing/2014/main" id="{718DCC53-F6A2-9419-BCFE-8C12EEEE4F81}"/>
              </a:ext>
            </a:extLst>
          </p:cNvPr>
          <p:cNvSpPr txBox="1"/>
          <p:nvPr/>
        </p:nvSpPr>
        <p:spPr>
          <a:xfrm>
            <a:off x="3506732" y="5955464"/>
            <a:ext cx="96151" cy="246221"/>
          </a:xfrm>
          <a:prstGeom prst="rect">
            <a:avLst/>
          </a:prstGeom>
          <a:noFill/>
        </p:spPr>
        <p:txBody>
          <a:bodyPr wrap="square" rtlCol="0">
            <a:spAutoFit/>
          </a:bodyPr>
          <a:lstStyle/>
          <a:p>
            <a:r>
              <a:rPr lang="en-US" sz="1000" dirty="0">
                <a:solidFill>
                  <a:schemeClr val="bg1"/>
                </a:solidFill>
              </a:rPr>
              <a:t>1</a:t>
            </a:r>
          </a:p>
        </p:txBody>
      </p:sp>
      <p:sp>
        <p:nvSpPr>
          <p:cNvPr id="434" name="TextBox 433">
            <a:extLst>
              <a:ext uri="{FF2B5EF4-FFF2-40B4-BE49-F238E27FC236}">
                <a16:creationId xmlns:a16="http://schemas.microsoft.com/office/drawing/2014/main" id="{3F6EFAA5-698D-E1E3-9740-55244DCF4A3F}"/>
              </a:ext>
            </a:extLst>
          </p:cNvPr>
          <p:cNvSpPr txBox="1"/>
          <p:nvPr/>
        </p:nvSpPr>
        <p:spPr>
          <a:xfrm>
            <a:off x="4697547" y="5932558"/>
            <a:ext cx="96151" cy="246221"/>
          </a:xfrm>
          <a:prstGeom prst="rect">
            <a:avLst/>
          </a:prstGeom>
          <a:noFill/>
        </p:spPr>
        <p:txBody>
          <a:bodyPr wrap="square" rtlCol="0">
            <a:spAutoFit/>
          </a:bodyPr>
          <a:lstStyle/>
          <a:p>
            <a:r>
              <a:rPr lang="en-US" sz="1000" dirty="0">
                <a:solidFill>
                  <a:schemeClr val="bg1"/>
                </a:solidFill>
              </a:rPr>
              <a:t>1</a:t>
            </a:r>
          </a:p>
        </p:txBody>
      </p:sp>
      <p:sp>
        <p:nvSpPr>
          <p:cNvPr id="435" name="TextBox 434">
            <a:extLst>
              <a:ext uri="{FF2B5EF4-FFF2-40B4-BE49-F238E27FC236}">
                <a16:creationId xmlns:a16="http://schemas.microsoft.com/office/drawing/2014/main" id="{90B0C61E-3463-5FFA-7C71-171D58E2E4E3}"/>
              </a:ext>
            </a:extLst>
          </p:cNvPr>
          <p:cNvSpPr txBox="1"/>
          <p:nvPr/>
        </p:nvSpPr>
        <p:spPr>
          <a:xfrm>
            <a:off x="3674724" y="5848565"/>
            <a:ext cx="96151" cy="246221"/>
          </a:xfrm>
          <a:prstGeom prst="rect">
            <a:avLst/>
          </a:prstGeom>
          <a:noFill/>
        </p:spPr>
        <p:txBody>
          <a:bodyPr wrap="square" rtlCol="0">
            <a:spAutoFit/>
          </a:bodyPr>
          <a:lstStyle/>
          <a:p>
            <a:r>
              <a:rPr lang="en-US" sz="1000" dirty="0">
                <a:solidFill>
                  <a:schemeClr val="bg1"/>
                </a:solidFill>
              </a:rPr>
              <a:t>3</a:t>
            </a:r>
          </a:p>
        </p:txBody>
      </p:sp>
      <p:sp>
        <p:nvSpPr>
          <p:cNvPr id="436" name="TextBox 435">
            <a:extLst>
              <a:ext uri="{FF2B5EF4-FFF2-40B4-BE49-F238E27FC236}">
                <a16:creationId xmlns:a16="http://schemas.microsoft.com/office/drawing/2014/main" id="{EE53BCF7-E264-41D4-277F-E6D1311DCF5B}"/>
              </a:ext>
            </a:extLst>
          </p:cNvPr>
          <p:cNvSpPr txBox="1"/>
          <p:nvPr/>
        </p:nvSpPr>
        <p:spPr>
          <a:xfrm>
            <a:off x="3842534" y="5832354"/>
            <a:ext cx="96151" cy="246221"/>
          </a:xfrm>
          <a:prstGeom prst="rect">
            <a:avLst/>
          </a:prstGeom>
          <a:noFill/>
        </p:spPr>
        <p:txBody>
          <a:bodyPr wrap="square" rtlCol="0">
            <a:spAutoFit/>
          </a:bodyPr>
          <a:lstStyle/>
          <a:p>
            <a:r>
              <a:rPr lang="en-US" sz="1000" dirty="0">
                <a:solidFill>
                  <a:schemeClr val="bg1"/>
                </a:solidFill>
              </a:rPr>
              <a:t>3</a:t>
            </a:r>
          </a:p>
        </p:txBody>
      </p:sp>
      <p:sp>
        <p:nvSpPr>
          <p:cNvPr id="437" name="TextBox 436">
            <a:extLst>
              <a:ext uri="{FF2B5EF4-FFF2-40B4-BE49-F238E27FC236}">
                <a16:creationId xmlns:a16="http://schemas.microsoft.com/office/drawing/2014/main" id="{B9AA8F8C-1DEE-30F3-BB10-583650F29EC4}"/>
              </a:ext>
            </a:extLst>
          </p:cNvPr>
          <p:cNvSpPr txBox="1"/>
          <p:nvPr/>
        </p:nvSpPr>
        <p:spPr>
          <a:xfrm>
            <a:off x="4085571" y="5791246"/>
            <a:ext cx="96151" cy="246221"/>
          </a:xfrm>
          <a:prstGeom prst="rect">
            <a:avLst/>
          </a:prstGeom>
          <a:noFill/>
        </p:spPr>
        <p:txBody>
          <a:bodyPr wrap="square" rtlCol="0">
            <a:spAutoFit/>
          </a:bodyPr>
          <a:lstStyle/>
          <a:p>
            <a:r>
              <a:rPr lang="en-US" sz="1000" dirty="0">
                <a:solidFill>
                  <a:schemeClr val="bg1"/>
                </a:solidFill>
              </a:rPr>
              <a:t>4</a:t>
            </a:r>
          </a:p>
        </p:txBody>
      </p:sp>
      <p:sp>
        <p:nvSpPr>
          <p:cNvPr id="438" name="TextBox 437">
            <a:extLst>
              <a:ext uri="{FF2B5EF4-FFF2-40B4-BE49-F238E27FC236}">
                <a16:creationId xmlns:a16="http://schemas.microsoft.com/office/drawing/2014/main" id="{BA9D0BE1-0066-45DC-8971-15DCEA2DABC8}"/>
              </a:ext>
            </a:extLst>
          </p:cNvPr>
          <p:cNvSpPr txBox="1"/>
          <p:nvPr/>
        </p:nvSpPr>
        <p:spPr>
          <a:xfrm>
            <a:off x="4837671" y="5376742"/>
            <a:ext cx="486025" cy="246221"/>
          </a:xfrm>
          <a:prstGeom prst="rect">
            <a:avLst/>
          </a:prstGeom>
          <a:noFill/>
        </p:spPr>
        <p:txBody>
          <a:bodyPr wrap="square" rtlCol="0">
            <a:spAutoFit/>
          </a:bodyPr>
          <a:lstStyle/>
          <a:p>
            <a:r>
              <a:rPr lang="en-US" sz="1000" dirty="0">
                <a:solidFill>
                  <a:schemeClr val="bg1"/>
                </a:solidFill>
              </a:rPr>
              <a:t>13</a:t>
            </a:r>
          </a:p>
        </p:txBody>
      </p:sp>
      <p:sp>
        <p:nvSpPr>
          <p:cNvPr id="439" name="TextBox 438">
            <a:extLst>
              <a:ext uri="{FF2B5EF4-FFF2-40B4-BE49-F238E27FC236}">
                <a16:creationId xmlns:a16="http://schemas.microsoft.com/office/drawing/2014/main" id="{7D909CE7-42AF-AAAB-7A87-4DAEA95397EF}"/>
              </a:ext>
            </a:extLst>
          </p:cNvPr>
          <p:cNvSpPr txBox="1"/>
          <p:nvPr/>
        </p:nvSpPr>
        <p:spPr>
          <a:xfrm>
            <a:off x="5021533" y="1748597"/>
            <a:ext cx="428865" cy="246221"/>
          </a:xfrm>
          <a:prstGeom prst="rect">
            <a:avLst/>
          </a:prstGeom>
          <a:noFill/>
        </p:spPr>
        <p:txBody>
          <a:bodyPr wrap="square" rtlCol="0">
            <a:spAutoFit/>
          </a:bodyPr>
          <a:lstStyle/>
          <a:p>
            <a:r>
              <a:rPr lang="en-US" sz="1000" dirty="0">
                <a:solidFill>
                  <a:schemeClr val="bg1"/>
                </a:solidFill>
              </a:rPr>
              <a:t>104</a:t>
            </a:r>
          </a:p>
        </p:txBody>
      </p:sp>
      <p:sp>
        <p:nvSpPr>
          <p:cNvPr id="440" name="TextBox 439">
            <a:extLst>
              <a:ext uri="{FF2B5EF4-FFF2-40B4-BE49-F238E27FC236}">
                <a16:creationId xmlns:a16="http://schemas.microsoft.com/office/drawing/2014/main" id="{9330E0A5-4999-2C0B-A7E7-7BE542C21B32}"/>
              </a:ext>
            </a:extLst>
          </p:cNvPr>
          <p:cNvSpPr txBox="1"/>
          <p:nvPr/>
        </p:nvSpPr>
        <p:spPr>
          <a:xfrm>
            <a:off x="5265198" y="3473806"/>
            <a:ext cx="428865" cy="246221"/>
          </a:xfrm>
          <a:prstGeom prst="rect">
            <a:avLst/>
          </a:prstGeom>
          <a:noFill/>
        </p:spPr>
        <p:txBody>
          <a:bodyPr wrap="square" rtlCol="0">
            <a:spAutoFit/>
          </a:bodyPr>
          <a:lstStyle/>
          <a:p>
            <a:r>
              <a:rPr lang="en-US" sz="1000" dirty="0">
                <a:solidFill>
                  <a:schemeClr val="bg1"/>
                </a:solidFill>
              </a:rPr>
              <a:t>58</a:t>
            </a:r>
          </a:p>
        </p:txBody>
      </p:sp>
      <p:sp>
        <p:nvSpPr>
          <p:cNvPr id="441" name="TextBox 440">
            <a:extLst>
              <a:ext uri="{FF2B5EF4-FFF2-40B4-BE49-F238E27FC236}">
                <a16:creationId xmlns:a16="http://schemas.microsoft.com/office/drawing/2014/main" id="{52053B27-6727-7809-A7E7-7EC8AE8FDA25}"/>
              </a:ext>
            </a:extLst>
          </p:cNvPr>
          <p:cNvSpPr txBox="1"/>
          <p:nvPr/>
        </p:nvSpPr>
        <p:spPr>
          <a:xfrm>
            <a:off x="5508063" y="3916206"/>
            <a:ext cx="428865" cy="246221"/>
          </a:xfrm>
          <a:prstGeom prst="rect">
            <a:avLst/>
          </a:prstGeom>
          <a:noFill/>
        </p:spPr>
        <p:txBody>
          <a:bodyPr wrap="square" rtlCol="0">
            <a:spAutoFit/>
          </a:bodyPr>
          <a:lstStyle/>
          <a:p>
            <a:r>
              <a:rPr lang="en-US" sz="1000" dirty="0">
                <a:solidFill>
                  <a:schemeClr val="bg1"/>
                </a:solidFill>
              </a:rPr>
              <a:t>47</a:t>
            </a:r>
          </a:p>
        </p:txBody>
      </p:sp>
      <p:sp>
        <p:nvSpPr>
          <p:cNvPr id="442" name="TextBox 441">
            <a:extLst>
              <a:ext uri="{FF2B5EF4-FFF2-40B4-BE49-F238E27FC236}">
                <a16:creationId xmlns:a16="http://schemas.microsoft.com/office/drawing/2014/main" id="{11C3EAE6-BCD0-64FA-3975-F1313269583D}"/>
              </a:ext>
            </a:extLst>
          </p:cNvPr>
          <p:cNvSpPr txBox="1"/>
          <p:nvPr/>
        </p:nvSpPr>
        <p:spPr>
          <a:xfrm>
            <a:off x="5734028" y="5091163"/>
            <a:ext cx="428865" cy="246221"/>
          </a:xfrm>
          <a:prstGeom prst="rect">
            <a:avLst/>
          </a:prstGeom>
          <a:noFill/>
        </p:spPr>
        <p:txBody>
          <a:bodyPr wrap="square" rtlCol="0">
            <a:spAutoFit/>
          </a:bodyPr>
          <a:lstStyle/>
          <a:p>
            <a:r>
              <a:rPr lang="en-US" sz="1000" dirty="0">
                <a:solidFill>
                  <a:schemeClr val="bg1"/>
                </a:solidFill>
              </a:rPr>
              <a:t>20</a:t>
            </a:r>
          </a:p>
        </p:txBody>
      </p:sp>
      <p:sp>
        <p:nvSpPr>
          <p:cNvPr id="447" name="TextBox 446">
            <a:extLst>
              <a:ext uri="{FF2B5EF4-FFF2-40B4-BE49-F238E27FC236}">
                <a16:creationId xmlns:a16="http://schemas.microsoft.com/office/drawing/2014/main" id="{64A3DCCE-941E-9EBF-6418-C16A802052CE}"/>
              </a:ext>
            </a:extLst>
          </p:cNvPr>
          <p:cNvSpPr txBox="1"/>
          <p:nvPr/>
        </p:nvSpPr>
        <p:spPr>
          <a:xfrm>
            <a:off x="6169392" y="4858218"/>
            <a:ext cx="428865" cy="246221"/>
          </a:xfrm>
          <a:prstGeom prst="rect">
            <a:avLst/>
          </a:prstGeom>
          <a:noFill/>
        </p:spPr>
        <p:txBody>
          <a:bodyPr wrap="square" rtlCol="0">
            <a:spAutoFit/>
          </a:bodyPr>
          <a:lstStyle/>
          <a:p>
            <a:r>
              <a:rPr lang="en-US" sz="1000" dirty="0">
                <a:solidFill>
                  <a:schemeClr val="bg1"/>
                </a:solidFill>
              </a:rPr>
              <a:t>26</a:t>
            </a:r>
          </a:p>
        </p:txBody>
      </p:sp>
      <p:sp>
        <p:nvSpPr>
          <p:cNvPr id="448" name="TextBox 447">
            <a:extLst>
              <a:ext uri="{FF2B5EF4-FFF2-40B4-BE49-F238E27FC236}">
                <a16:creationId xmlns:a16="http://schemas.microsoft.com/office/drawing/2014/main" id="{842ADA7D-56D2-24AE-319C-473EFBD56FDE}"/>
              </a:ext>
            </a:extLst>
          </p:cNvPr>
          <p:cNvSpPr txBox="1"/>
          <p:nvPr/>
        </p:nvSpPr>
        <p:spPr>
          <a:xfrm>
            <a:off x="6378155" y="5243228"/>
            <a:ext cx="428865" cy="246221"/>
          </a:xfrm>
          <a:prstGeom prst="rect">
            <a:avLst/>
          </a:prstGeom>
          <a:noFill/>
        </p:spPr>
        <p:txBody>
          <a:bodyPr wrap="square" rtlCol="0">
            <a:spAutoFit/>
          </a:bodyPr>
          <a:lstStyle/>
          <a:p>
            <a:r>
              <a:rPr lang="en-US" sz="1000" dirty="0">
                <a:solidFill>
                  <a:schemeClr val="bg1"/>
                </a:solidFill>
              </a:rPr>
              <a:t>15</a:t>
            </a:r>
          </a:p>
        </p:txBody>
      </p:sp>
      <p:sp>
        <p:nvSpPr>
          <p:cNvPr id="449" name="TextBox 448">
            <a:extLst>
              <a:ext uri="{FF2B5EF4-FFF2-40B4-BE49-F238E27FC236}">
                <a16:creationId xmlns:a16="http://schemas.microsoft.com/office/drawing/2014/main" id="{008C75D5-F4E7-95EA-0D6C-81DA14BA7804}"/>
              </a:ext>
            </a:extLst>
          </p:cNvPr>
          <p:cNvSpPr txBox="1"/>
          <p:nvPr/>
        </p:nvSpPr>
        <p:spPr>
          <a:xfrm>
            <a:off x="6593580" y="4742792"/>
            <a:ext cx="428865" cy="246221"/>
          </a:xfrm>
          <a:prstGeom prst="rect">
            <a:avLst/>
          </a:prstGeom>
          <a:noFill/>
        </p:spPr>
        <p:txBody>
          <a:bodyPr wrap="square" rtlCol="0">
            <a:spAutoFit/>
          </a:bodyPr>
          <a:lstStyle/>
          <a:p>
            <a:r>
              <a:rPr lang="en-US" sz="1000" dirty="0">
                <a:solidFill>
                  <a:schemeClr val="bg1"/>
                </a:solidFill>
              </a:rPr>
              <a:t>28</a:t>
            </a:r>
          </a:p>
        </p:txBody>
      </p:sp>
      <p:sp>
        <p:nvSpPr>
          <p:cNvPr id="450" name="TextBox 449">
            <a:extLst>
              <a:ext uri="{FF2B5EF4-FFF2-40B4-BE49-F238E27FC236}">
                <a16:creationId xmlns:a16="http://schemas.microsoft.com/office/drawing/2014/main" id="{F9CEC2CE-5BBD-5408-C5E6-35DC7E9AE742}"/>
              </a:ext>
            </a:extLst>
          </p:cNvPr>
          <p:cNvSpPr txBox="1"/>
          <p:nvPr/>
        </p:nvSpPr>
        <p:spPr>
          <a:xfrm>
            <a:off x="6822550" y="5095648"/>
            <a:ext cx="428865" cy="246221"/>
          </a:xfrm>
          <a:prstGeom prst="rect">
            <a:avLst/>
          </a:prstGeom>
          <a:noFill/>
        </p:spPr>
        <p:txBody>
          <a:bodyPr wrap="square" rtlCol="0">
            <a:spAutoFit/>
          </a:bodyPr>
          <a:lstStyle/>
          <a:p>
            <a:r>
              <a:rPr lang="en-US" sz="1000" dirty="0">
                <a:solidFill>
                  <a:schemeClr val="bg1"/>
                </a:solidFill>
              </a:rPr>
              <a:t>20</a:t>
            </a:r>
          </a:p>
        </p:txBody>
      </p:sp>
      <p:sp>
        <p:nvSpPr>
          <p:cNvPr id="451" name="TextBox 450">
            <a:extLst>
              <a:ext uri="{FF2B5EF4-FFF2-40B4-BE49-F238E27FC236}">
                <a16:creationId xmlns:a16="http://schemas.microsoft.com/office/drawing/2014/main" id="{9D6A12FB-0324-DDEE-5BF0-29513825D8DD}"/>
              </a:ext>
            </a:extLst>
          </p:cNvPr>
          <p:cNvSpPr txBox="1"/>
          <p:nvPr/>
        </p:nvSpPr>
        <p:spPr>
          <a:xfrm>
            <a:off x="7038102" y="5030002"/>
            <a:ext cx="428865" cy="246221"/>
          </a:xfrm>
          <a:prstGeom prst="rect">
            <a:avLst/>
          </a:prstGeom>
          <a:noFill/>
        </p:spPr>
        <p:txBody>
          <a:bodyPr wrap="square" rtlCol="0">
            <a:spAutoFit/>
          </a:bodyPr>
          <a:lstStyle/>
          <a:p>
            <a:r>
              <a:rPr lang="en-US" sz="1000" dirty="0">
                <a:solidFill>
                  <a:schemeClr val="bg1"/>
                </a:solidFill>
              </a:rPr>
              <a:t>21</a:t>
            </a:r>
          </a:p>
        </p:txBody>
      </p:sp>
      <p:sp>
        <p:nvSpPr>
          <p:cNvPr id="454" name="TextBox 453">
            <a:extLst>
              <a:ext uri="{FF2B5EF4-FFF2-40B4-BE49-F238E27FC236}">
                <a16:creationId xmlns:a16="http://schemas.microsoft.com/office/drawing/2014/main" id="{10F5F4E2-DF6C-FD92-E291-1034B11102F9}"/>
              </a:ext>
            </a:extLst>
          </p:cNvPr>
          <p:cNvSpPr txBox="1"/>
          <p:nvPr/>
        </p:nvSpPr>
        <p:spPr>
          <a:xfrm>
            <a:off x="7273958" y="5202280"/>
            <a:ext cx="428865" cy="246221"/>
          </a:xfrm>
          <a:prstGeom prst="rect">
            <a:avLst/>
          </a:prstGeom>
          <a:noFill/>
        </p:spPr>
        <p:txBody>
          <a:bodyPr wrap="square" rtlCol="0">
            <a:spAutoFit/>
          </a:bodyPr>
          <a:lstStyle/>
          <a:p>
            <a:r>
              <a:rPr lang="en-US" sz="1000" dirty="0">
                <a:solidFill>
                  <a:schemeClr val="bg1"/>
                </a:solidFill>
              </a:rPr>
              <a:t>17</a:t>
            </a:r>
          </a:p>
        </p:txBody>
      </p:sp>
      <p:sp>
        <p:nvSpPr>
          <p:cNvPr id="455" name="TextBox 454">
            <a:extLst>
              <a:ext uri="{FF2B5EF4-FFF2-40B4-BE49-F238E27FC236}">
                <a16:creationId xmlns:a16="http://schemas.microsoft.com/office/drawing/2014/main" id="{219BB3CD-0CB0-75AC-C469-607CD7A41CED}"/>
              </a:ext>
            </a:extLst>
          </p:cNvPr>
          <p:cNvSpPr txBox="1"/>
          <p:nvPr/>
        </p:nvSpPr>
        <p:spPr>
          <a:xfrm>
            <a:off x="7461191" y="5201799"/>
            <a:ext cx="428865" cy="246221"/>
          </a:xfrm>
          <a:prstGeom prst="rect">
            <a:avLst/>
          </a:prstGeom>
          <a:noFill/>
        </p:spPr>
        <p:txBody>
          <a:bodyPr wrap="square" rtlCol="0">
            <a:spAutoFit/>
          </a:bodyPr>
          <a:lstStyle/>
          <a:p>
            <a:r>
              <a:rPr lang="en-US" sz="1000" dirty="0">
                <a:solidFill>
                  <a:schemeClr val="bg1"/>
                </a:solidFill>
              </a:rPr>
              <a:t>17</a:t>
            </a:r>
          </a:p>
        </p:txBody>
      </p:sp>
      <p:sp>
        <p:nvSpPr>
          <p:cNvPr id="457" name="TextBox 456">
            <a:extLst>
              <a:ext uri="{FF2B5EF4-FFF2-40B4-BE49-F238E27FC236}">
                <a16:creationId xmlns:a16="http://schemas.microsoft.com/office/drawing/2014/main" id="{A41A3440-FBF0-37ED-4A31-342FA4779DDF}"/>
              </a:ext>
            </a:extLst>
          </p:cNvPr>
          <p:cNvSpPr txBox="1"/>
          <p:nvPr/>
        </p:nvSpPr>
        <p:spPr>
          <a:xfrm>
            <a:off x="7687725" y="5390789"/>
            <a:ext cx="428865" cy="246221"/>
          </a:xfrm>
          <a:prstGeom prst="rect">
            <a:avLst/>
          </a:prstGeom>
          <a:noFill/>
        </p:spPr>
        <p:txBody>
          <a:bodyPr wrap="square" rtlCol="0">
            <a:spAutoFit/>
          </a:bodyPr>
          <a:lstStyle/>
          <a:p>
            <a:r>
              <a:rPr lang="en-US" sz="1000" dirty="0">
                <a:solidFill>
                  <a:schemeClr val="bg1"/>
                </a:solidFill>
              </a:rPr>
              <a:t>13</a:t>
            </a:r>
          </a:p>
        </p:txBody>
      </p:sp>
      <p:sp>
        <p:nvSpPr>
          <p:cNvPr id="461" name="TextBox 460">
            <a:extLst>
              <a:ext uri="{FF2B5EF4-FFF2-40B4-BE49-F238E27FC236}">
                <a16:creationId xmlns:a16="http://schemas.microsoft.com/office/drawing/2014/main" id="{EEAE4145-E524-4808-4105-4A45A28A960C}"/>
              </a:ext>
            </a:extLst>
          </p:cNvPr>
          <p:cNvSpPr txBox="1"/>
          <p:nvPr/>
        </p:nvSpPr>
        <p:spPr>
          <a:xfrm>
            <a:off x="7995029" y="6006297"/>
            <a:ext cx="96151" cy="246221"/>
          </a:xfrm>
          <a:prstGeom prst="rect">
            <a:avLst/>
          </a:prstGeom>
          <a:noFill/>
        </p:spPr>
        <p:txBody>
          <a:bodyPr wrap="square" rtlCol="0">
            <a:spAutoFit/>
          </a:bodyPr>
          <a:lstStyle/>
          <a:p>
            <a:r>
              <a:rPr lang="en-US" sz="1000" dirty="0">
                <a:solidFill>
                  <a:schemeClr val="bg1"/>
                </a:solidFill>
              </a:rPr>
              <a:t>1</a:t>
            </a:r>
          </a:p>
        </p:txBody>
      </p:sp>
      <p:sp>
        <p:nvSpPr>
          <p:cNvPr id="462" name="TextBox 461">
            <a:extLst>
              <a:ext uri="{FF2B5EF4-FFF2-40B4-BE49-F238E27FC236}">
                <a16:creationId xmlns:a16="http://schemas.microsoft.com/office/drawing/2014/main" id="{F6D0D836-4A0D-0487-18B8-E33DEFA894CE}"/>
              </a:ext>
            </a:extLst>
          </p:cNvPr>
          <p:cNvSpPr txBox="1"/>
          <p:nvPr/>
        </p:nvSpPr>
        <p:spPr>
          <a:xfrm>
            <a:off x="8204988" y="5876952"/>
            <a:ext cx="96151" cy="246221"/>
          </a:xfrm>
          <a:prstGeom prst="rect">
            <a:avLst/>
          </a:prstGeom>
          <a:noFill/>
        </p:spPr>
        <p:txBody>
          <a:bodyPr wrap="square" rtlCol="0">
            <a:spAutoFit/>
          </a:bodyPr>
          <a:lstStyle/>
          <a:p>
            <a:r>
              <a:rPr lang="en-US" sz="1000" dirty="0">
                <a:solidFill>
                  <a:schemeClr val="bg1"/>
                </a:solidFill>
              </a:rPr>
              <a:t>3</a:t>
            </a:r>
          </a:p>
        </p:txBody>
      </p:sp>
      <p:sp>
        <p:nvSpPr>
          <p:cNvPr id="463" name="TextBox 462">
            <a:extLst>
              <a:ext uri="{FF2B5EF4-FFF2-40B4-BE49-F238E27FC236}">
                <a16:creationId xmlns:a16="http://schemas.microsoft.com/office/drawing/2014/main" id="{9EE56883-D4AC-890F-26FB-C6AA6506C892}"/>
              </a:ext>
            </a:extLst>
          </p:cNvPr>
          <p:cNvSpPr txBox="1"/>
          <p:nvPr/>
        </p:nvSpPr>
        <p:spPr>
          <a:xfrm>
            <a:off x="8396447" y="5876952"/>
            <a:ext cx="96151" cy="246221"/>
          </a:xfrm>
          <a:prstGeom prst="rect">
            <a:avLst/>
          </a:prstGeom>
          <a:noFill/>
        </p:spPr>
        <p:txBody>
          <a:bodyPr wrap="square" rtlCol="0">
            <a:spAutoFit/>
          </a:bodyPr>
          <a:lstStyle/>
          <a:p>
            <a:r>
              <a:rPr lang="en-US" sz="1000" dirty="0">
                <a:solidFill>
                  <a:schemeClr val="bg1"/>
                </a:solidFill>
              </a:rPr>
              <a:t>3</a:t>
            </a:r>
          </a:p>
        </p:txBody>
      </p:sp>
      <p:sp>
        <p:nvSpPr>
          <p:cNvPr id="465" name="TextBox 464">
            <a:extLst>
              <a:ext uri="{FF2B5EF4-FFF2-40B4-BE49-F238E27FC236}">
                <a16:creationId xmlns:a16="http://schemas.microsoft.com/office/drawing/2014/main" id="{378A70EC-8483-CA8F-F3E9-9A3FCD8293EB}"/>
              </a:ext>
            </a:extLst>
          </p:cNvPr>
          <p:cNvSpPr txBox="1"/>
          <p:nvPr/>
        </p:nvSpPr>
        <p:spPr>
          <a:xfrm>
            <a:off x="8613741" y="5823695"/>
            <a:ext cx="96151" cy="246221"/>
          </a:xfrm>
          <a:prstGeom prst="rect">
            <a:avLst/>
          </a:prstGeom>
          <a:noFill/>
        </p:spPr>
        <p:txBody>
          <a:bodyPr wrap="square" rtlCol="0">
            <a:spAutoFit/>
          </a:bodyPr>
          <a:lstStyle/>
          <a:p>
            <a:r>
              <a:rPr lang="en-US" sz="1000" dirty="0">
                <a:solidFill>
                  <a:schemeClr val="bg1"/>
                </a:solidFill>
              </a:rPr>
              <a:t>5</a:t>
            </a:r>
          </a:p>
        </p:txBody>
      </p:sp>
      <p:sp>
        <p:nvSpPr>
          <p:cNvPr id="520" name="TextBox 519">
            <a:extLst>
              <a:ext uri="{FF2B5EF4-FFF2-40B4-BE49-F238E27FC236}">
                <a16:creationId xmlns:a16="http://schemas.microsoft.com/office/drawing/2014/main" id="{1B9154AE-F16B-32E6-CE4C-11121AF13A12}"/>
              </a:ext>
            </a:extLst>
          </p:cNvPr>
          <p:cNvSpPr txBox="1"/>
          <p:nvPr/>
        </p:nvSpPr>
        <p:spPr>
          <a:xfrm>
            <a:off x="8996415" y="6018814"/>
            <a:ext cx="96151" cy="246221"/>
          </a:xfrm>
          <a:prstGeom prst="rect">
            <a:avLst/>
          </a:prstGeom>
          <a:noFill/>
        </p:spPr>
        <p:txBody>
          <a:bodyPr wrap="square" rtlCol="0">
            <a:spAutoFit/>
          </a:bodyPr>
          <a:lstStyle/>
          <a:p>
            <a:r>
              <a:rPr lang="en-US" sz="1000" dirty="0">
                <a:solidFill>
                  <a:schemeClr val="bg1"/>
                </a:solidFill>
              </a:rPr>
              <a:t>1</a:t>
            </a:r>
          </a:p>
        </p:txBody>
      </p:sp>
      <p:sp>
        <p:nvSpPr>
          <p:cNvPr id="521" name="TextBox 520">
            <a:extLst>
              <a:ext uri="{FF2B5EF4-FFF2-40B4-BE49-F238E27FC236}">
                <a16:creationId xmlns:a16="http://schemas.microsoft.com/office/drawing/2014/main" id="{A02A4BC5-F911-946B-3F66-3A12FC8169AB}"/>
              </a:ext>
            </a:extLst>
          </p:cNvPr>
          <p:cNvSpPr txBox="1"/>
          <p:nvPr/>
        </p:nvSpPr>
        <p:spPr>
          <a:xfrm>
            <a:off x="9271213" y="6006297"/>
            <a:ext cx="96151" cy="246221"/>
          </a:xfrm>
          <a:prstGeom prst="rect">
            <a:avLst/>
          </a:prstGeom>
          <a:noFill/>
        </p:spPr>
        <p:txBody>
          <a:bodyPr wrap="square" rtlCol="0">
            <a:spAutoFit/>
          </a:bodyPr>
          <a:lstStyle/>
          <a:p>
            <a:r>
              <a:rPr lang="en-US" sz="1000" dirty="0">
                <a:solidFill>
                  <a:schemeClr val="bg1"/>
                </a:solidFill>
              </a:rPr>
              <a:t>1</a:t>
            </a:r>
          </a:p>
        </p:txBody>
      </p:sp>
      <p:sp>
        <p:nvSpPr>
          <p:cNvPr id="522" name="TextBox 521">
            <a:extLst>
              <a:ext uri="{FF2B5EF4-FFF2-40B4-BE49-F238E27FC236}">
                <a16:creationId xmlns:a16="http://schemas.microsoft.com/office/drawing/2014/main" id="{6EBA34CD-1C06-C7DB-9037-41ED6D6D3475}"/>
              </a:ext>
            </a:extLst>
          </p:cNvPr>
          <p:cNvSpPr txBox="1"/>
          <p:nvPr/>
        </p:nvSpPr>
        <p:spPr>
          <a:xfrm>
            <a:off x="8799865" y="5965531"/>
            <a:ext cx="96151" cy="246221"/>
          </a:xfrm>
          <a:prstGeom prst="rect">
            <a:avLst/>
          </a:prstGeom>
          <a:noFill/>
        </p:spPr>
        <p:txBody>
          <a:bodyPr wrap="square" rtlCol="0">
            <a:spAutoFit/>
          </a:bodyPr>
          <a:lstStyle/>
          <a:p>
            <a:r>
              <a:rPr lang="en-US" sz="1000" dirty="0">
                <a:solidFill>
                  <a:schemeClr val="bg1"/>
                </a:solidFill>
              </a:rPr>
              <a:t>2</a:t>
            </a:r>
          </a:p>
        </p:txBody>
      </p:sp>
      <p:sp>
        <p:nvSpPr>
          <p:cNvPr id="524" name="TextBox 523">
            <a:extLst>
              <a:ext uri="{FF2B5EF4-FFF2-40B4-BE49-F238E27FC236}">
                <a16:creationId xmlns:a16="http://schemas.microsoft.com/office/drawing/2014/main" id="{5B95815B-EE9F-8BBF-37C7-29AAFE5AD8BB}"/>
              </a:ext>
            </a:extLst>
          </p:cNvPr>
          <p:cNvSpPr txBox="1"/>
          <p:nvPr/>
        </p:nvSpPr>
        <p:spPr>
          <a:xfrm>
            <a:off x="9497067" y="5978008"/>
            <a:ext cx="96151" cy="246221"/>
          </a:xfrm>
          <a:prstGeom prst="rect">
            <a:avLst/>
          </a:prstGeom>
          <a:noFill/>
        </p:spPr>
        <p:txBody>
          <a:bodyPr wrap="square" rtlCol="0">
            <a:spAutoFit/>
          </a:bodyPr>
          <a:lstStyle/>
          <a:p>
            <a:r>
              <a:rPr lang="en-US" sz="1000" dirty="0">
                <a:solidFill>
                  <a:schemeClr val="bg1"/>
                </a:solidFill>
              </a:rPr>
              <a:t>2</a:t>
            </a:r>
          </a:p>
        </p:txBody>
      </p:sp>
      <p:sp>
        <p:nvSpPr>
          <p:cNvPr id="590" name="TextBox 589">
            <a:extLst>
              <a:ext uri="{FF2B5EF4-FFF2-40B4-BE49-F238E27FC236}">
                <a16:creationId xmlns:a16="http://schemas.microsoft.com/office/drawing/2014/main" id="{C8E16107-CAD2-8FAC-606D-95FCF9F5AD5B}"/>
              </a:ext>
            </a:extLst>
          </p:cNvPr>
          <p:cNvSpPr txBox="1"/>
          <p:nvPr/>
        </p:nvSpPr>
        <p:spPr>
          <a:xfrm>
            <a:off x="10067255" y="5945508"/>
            <a:ext cx="96151" cy="246221"/>
          </a:xfrm>
          <a:prstGeom prst="rect">
            <a:avLst/>
          </a:prstGeom>
          <a:noFill/>
        </p:spPr>
        <p:txBody>
          <a:bodyPr wrap="square" rtlCol="0">
            <a:spAutoFit/>
          </a:bodyPr>
          <a:lstStyle/>
          <a:p>
            <a:r>
              <a:rPr lang="en-US" sz="1000" dirty="0">
                <a:solidFill>
                  <a:schemeClr val="bg1"/>
                </a:solidFill>
              </a:rPr>
              <a:t>2</a:t>
            </a:r>
          </a:p>
        </p:txBody>
      </p:sp>
      <p:sp>
        <p:nvSpPr>
          <p:cNvPr id="591" name="TextBox 590">
            <a:extLst>
              <a:ext uri="{FF2B5EF4-FFF2-40B4-BE49-F238E27FC236}">
                <a16:creationId xmlns:a16="http://schemas.microsoft.com/office/drawing/2014/main" id="{E0697212-50BE-0BB3-8326-724E45BF0F01}"/>
              </a:ext>
            </a:extLst>
          </p:cNvPr>
          <p:cNvSpPr txBox="1"/>
          <p:nvPr/>
        </p:nvSpPr>
        <p:spPr>
          <a:xfrm>
            <a:off x="10301406" y="5945507"/>
            <a:ext cx="96151" cy="246221"/>
          </a:xfrm>
          <a:prstGeom prst="rect">
            <a:avLst/>
          </a:prstGeom>
          <a:noFill/>
        </p:spPr>
        <p:txBody>
          <a:bodyPr wrap="square" rtlCol="0">
            <a:spAutoFit/>
          </a:bodyPr>
          <a:lstStyle/>
          <a:p>
            <a:r>
              <a:rPr lang="en-US" sz="1000" dirty="0">
                <a:solidFill>
                  <a:schemeClr val="bg1"/>
                </a:solidFill>
              </a:rPr>
              <a:t>2</a:t>
            </a:r>
          </a:p>
        </p:txBody>
      </p:sp>
      <p:sp>
        <p:nvSpPr>
          <p:cNvPr id="592" name="TextBox 591">
            <a:extLst>
              <a:ext uri="{FF2B5EF4-FFF2-40B4-BE49-F238E27FC236}">
                <a16:creationId xmlns:a16="http://schemas.microsoft.com/office/drawing/2014/main" id="{6288B3F5-9FEB-4931-5FBC-F3BD2507C725}"/>
              </a:ext>
            </a:extLst>
          </p:cNvPr>
          <p:cNvSpPr txBox="1"/>
          <p:nvPr/>
        </p:nvSpPr>
        <p:spPr>
          <a:xfrm>
            <a:off x="10503955" y="5932558"/>
            <a:ext cx="96151" cy="246221"/>
          </a:xfrm>
          <a:prstGeom prst="rect">
            <a:avLst/>
          </a:prstGeom>
          <a:noFill/>
        </p:spPr>
        <p:txBody>
          <a:bodyPr wrap="square" rtlCol="0">
            <a:spAutoFit/>
          </a:bodyPr>
          <a:lstStyle/>
          <a:p>
            <a:r>
              <a:rPr lang="en-US" sz="1000" dirty="0">
                <a:solidFill>
                  <a:schemeClr val="bg1"/>
                </a:solidFill>
              </a:rPr>
              <a:t>2</a:t>
            </a:r>
          </a:p>
        </p:txBody>
      </p:sp>
      <p:sp>
        <p:nvSpPr>
          <p:cNvPr id="593" name="TextBox 592">
            <a:extLst>
              <a:ext uri="{FF2B5EF4-FFF2-40B4-BE49-F238E27FC236}">
                <a16:creationId xmlns:a16="http://schemas.microsoft.com/office/drawing/2014/main" id="{86008B51-F956-FEA4-C3AA-94E68EDCC31E}"/>
              </a:ext>
            </a:extLst>
          </p:cNvPr>
          <p:cNvSpPr txBox="1"/>
          <p:nvPr/>
        </p:nvSpPr>
        <p:spPr>
          <a:xfrm>
            <a:off x="10940655" y="5952210"/>
            <a:ext cx="96151" cy="246221"/>
          </a:xfrm>
          <a:prstGeom prst="rect">
            <a:avLst/>
          </a:prstGeom>
          <a:noFill/>
        </p:spPr>
        <p:txBody>
          <a:bodyPr wrap="square" rtlCol="0">
            <a:spAutoFit/>
          </a:bodyPr>
          <a:lstStyle/>
          <a:p>
            <a:r>
              <a:rPr lang="en-US" sz="1000" dirty="0">
                <a:solidFill>
                  <a:schemeClr val="bg1"/>
                </a:solidFill>
              </a:rPr>
              <a:t>2</a:t>
            </a:r>
          </a:p>
        </p:txBody>
      </p:sp>
      <p:sp>
        <p:nvSpPr>
          <p:cNvPr id="594" name="Rectangle 593">
            <a:extLst>
              <a:ext uri="{FF2B5EF4-FFF2-40B4-BE49-F238E27FC236}">
                <a16:creationId xmlns:a16="http://schemas.microsoft.com/office/drawing/2014/main" id="{E0024344-BCAF-0115-888A-A4C17B0DFDE4}"/>
              </a:ext>
            </a:extLst>
          </p:cNvPr>
          <p:cNvSpPr/>
          <p:nvPr/>
        </p:nvSpPr>
        <p:spPr>
          <a:xfrm>
            <a:off x="869261" y="1671274"/>
            <a:ext cx="4044059" cy="3466860"/>
          </a:xfrm>
          <a:prstGeom prst="rect">
            <a:avLst/>
          </a:prstGeom>
          <a:solidFill>
            <a:schemeClr val="bg2">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TextBox 594">
            <a:extLst>
              <a:ext uri="{FF2B5EF4-FFF2-40B4-BE49-F238E27FC236}">
                <a16:creationId xmlns:a16="http://schemas.microsoft.com/office/drawing/2014/main" id="{634008E7-075C-5F5C-166D-7A23DC020131}"/>
              </a:ext>
            </a:extLst>
          </p:cNvPr>
          <p:cNvSpPr txBox="1"/>
          <p:nvPr/>
        </p:nvSpPr>
        <p:spPr>
          <a:xfrm>
            <a:off x="945515" y="1766823"/>
            <a:ext cx="3926555" cy="3139321"/>
          </a:xfrm>
          <a:prstGeom prst="rect">
            <a:avLst/>
          </a:prstGeom>
          <a:noFill/>
        </p:spPr>
        <p:txBody>
          <a:bodyPr wrap="square" rtlCol="0">
            <a:spAutoFit/>
          </a:bodyPr>
          <a:lstStyle/>
          <a:p>
            <a:pPr algn="ctr"/>
            <a:r>
              <a:rPr lang="en-US" sz="2200" dirty="0">
                <a:solidFill>
                  <a:schemeClr val="bg1"/>
                </a:solidFill>
                <a:latin typeface="Swis721 Blk BT" panose="020B0904030502020204" pitchFamily="34" charset="0"/>
              </a:rPr>
              <a:t>Most Customers tend to churn when passing the end of the contract period to avoid penalties and  especially for contracts with 24 months because it has best offers and price </a:t>
            </a:r>
          </a:p>
        </p:txBody>
      </p:sp>
      <p:sp>
        <p:nvSpPr>
          <p:cNvPr id="596" name="Rectangle 595">
            <a:extLst>
              <a:ext uri="{FF2B5EF4-FFF2-40B4-BE49-F238E27FC236}">
                <a16:creationId xmlns:a16="http://schemas.microsoft.com/office/drawing/2014/main" id="{3775924A-506E-50ED-AB4D-CA1F4CD4AA36}"/>
              </a:ext>
            </a:extLst>
          </p:cNvPr>
          <p:cNvSpPr/>
          <p:nvPr/>
        </p:nvSpPr>
        <p:spPr>
          <a:xfrm>
            <a:off x="7815019" y="3313642"/>
            <a:ext cx="3037493" cy="47660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TextBox 596">
            <a:extLst>
              <a:ext uri="{FF2B5EF4-FFF2-40B4-BE49-F238E27FC236}">
                <a16:creationId xmlns:a16="http://schemas.microsoft.com/office/drawing/2014/main" id="{E778E45C-3150-8D1C-EC2F-5647CADC3EDF}"/>
              </a:ext>
            </a:extLst>
          </p:cNvPr>
          <p:cNvSpPr txBox="1"/>
          <p:nvPr/>
        </p:nvSpPr>
        <p:spPr>
          <a:xfrm>
            <a:off x="8402197" y="3296027"/>
            <a:ext cx="1913675" cy="477054"/>
          </a:xfrm>
          <a:prstGeom prst="rect">
            <a:avLst/>
          </a:prstGeom>
          <a:noFill/>
        </p:spPr>
        <p:txBody>
          <a:bodyPr wrap="square" rtlCol="0">
            <a:spAutoFit/>
          </a:bodyPr>
          <a:lstStyle/>
          <a:p>
            <a:r>
              <a:rPr lang="en-US" sz="2500" dirty="0">
                <a:solidFill>
                  <a:schemeClr val="bg1"/>
                </a:solidFill>
                <a:latin typeface="Swis721 Blk BT" panose="020B0904030502020204" pitchFamily="34" charset="0"/>
              </a:rPr>
              <a:t>CORRECT</a:t>
            </a:r>
          </a:p>
        </p:txBody>
      </p:sp>
    </p:spTree>
    <p:extLst>
      <p:ext uri="{BB962C8B-B14F-4D97-AF65-F5344CB8AC3E}">
        <p14:creationId xmlns:p14="http://schemas.microsoft.com/office/powerpoint/2010/main" val="2072260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4365732" y="1551511"/>
            <a:ext cx="2899708"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HYPOTHESIS</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grpSp>
        <p:nvGrpSpPr>
          <p:cNvPr id="6" name="Group 5">
            <a:extLst>
              <a:ext uri="{FF2B5EF4-FFF2-40B4-BE49-F238E27FC236}">
                <a16:creationId xmlns:a16="http://schemas.microsoft.com/office/drawing/2014/main" id="{631B5428-EEB9-3FDA-9202-C8FB03389EAB}"/>
              </a:ext>
            </a:extLst>
          </p:cNvPr>
          <p:cNvGrpSpPr/>
          <p:nvPr/>
        </p:nvGrpSpPr>
        <p:grpSpPr>
          <a:xfrm>
            <a:off x="9421816" y="557643"/>
            <a:ext cx="2690964" cy="2017697"/>
            <a:chOff x="6799783" y="161975"/>
            <a:chExt cx="2690964" cy="2017697"/>
          </a:xfrm>
        </p:grpSpPr>
        <p:sp>
          <p:nvSpPr>
            <p:cNvPr id="2" name="Oval 1">
              <a:extLst>
                <a:ext uri="{FF2B5EF4-FFF2-40B4-BE49-F238E27FC236}">
                  <a16:creationId xmlns:a16="http://schemas.microsoft.com/office/drawing/2014/main" id="{79B58590-CF5B-EAD0-04CC-913F2C7D7E49}"/>
                </a:ext>
              </a:extLst>
            </p:cNvPr>
            <p:cNvSpPr/>
            <p:nvPr/>
          </p:nvSpPr>
          <p:spPr>
            <a:xfrm>
              <a:off x="7082451" y="161975"/>
              <a:ext cx="2017697" cy="2017697"/>
            </a:xfrm>
            <a:prstGeom prst="ellipse">
              <a:avLst/>
            </a:prstGeom>
            <a:solidFill>
              <a:schemeClr val="accent2">
                <a:lumMod val="40000"/>
                <a:lumOff val="60000"/>
                <a:alpha val="50000"/>
              </a:schemeClr>
            </a:solidFill>
            <a:ln w="3810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0A6B1A5-92E5-D6C2-B64C-7735A7090D88}"/>
                </a:ext>
              </a:extLst>
            </p:cNvPr>
            <p:cNvPicPr>
              <a:picLocks noChangeAspect="1"/>
            </p:cNvPicPr>
            <p:nvPr/>
          </p:nvPicPr>
          <p:blipFill>
            <a:blip r:embed="rId4">
              <a:clrChange>
                <a:clrFrom>
                  <a:srgbClr val="F6F8F7"/>
                </a:clrFrom>
                <a:clrTo>
                  <a:srgbClr val="F6F8F7">
                    <a:alpha val="0"/>
                  </a:srgbClr>
                </a:clrTo>
              </a:clrChange>
              <a:extLst>
                <a:ext uri="{28A0092B-C50C-407E-A947-70E740481C1C}">
                  <a14:useLocalDpi xmlns:a14="http://schemas.microsoft.com/office/drawing/2010/main" val="0"/>
                </a:ext>
              </a:extLst>
            </a:blip>
            <a:stretch>
              <a:fillRect/>
            </a:stretch>
          </p:blipFill>
          <p:spPr>
            <a:xfrm>
              <a:off x="6799783" y="414906"/>
              <a:ext cx="2690964" cy="1312666"/>
            </a:xfrm>
            <a:prstGeom prst="rect">
              <a:avLst/>
            </a:prstGeom>
          </p:spPr>
        </p:pic>
      </p:grpSp>
      <p:sp>
        <p:nvSpPr>
          <p:cNvPr id="4" name="TextBox 3">
            <a:extLst>
              <a:ext uri="{FF2B5EF4-FFF2-40B4-BE49-F238E27FC236}">
                <a16:creationId xmlns:a16="http://schemas.microsoft.com/office/drawing/2014/main" id="{9F4E0FDB-8C59-9DC6-E2EA-CBFC4D7F2107}"/>
              </a:ext>
            </a:extLst>
          </p:cNvPr>
          <p:cNvSpPr txBox="1"/>
          <p:nvPr/>
        </p:nvSpPr>
        <p:spPr>
          <a:xfrm>
            <a:off x="10295777" y="-27132"/>
            <a:ext cx="781399" cy="1169551"/>
          </a:xfrm>
          <a:prstGeom prst="rect">
            <a:avLst/>
          </a:prstGeom>
          <a:noFill/>
        </p:spPr>
        <p:txBody>
          <a:bodyPr wrap="square" rtlCol="0">
            <a:spAutoFit/>
          </a:bodyPr>
          <a:lstStyle/>
          <a:p>
            <a:r>
              <a:rPr lang="en-US" sz="7000" dirty="0">
                <a:latin typeface="Swis721 Blk BT" panose="020B0904030502020204" pitchFamily="34" charset="0"/>
              </a:rPr>
              <a:t>9</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57</a:t>
            </a:fld>
            <a:endParaRPr lang="en-US"/>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6794ACF7-1789-D8DE-CE7B-D40E5DAF4552}"/>
              </a:ext>
            </a:extLst>
          </p:cNvPr>
          <p:cNvSpPr txBox="1"/>
          <p:nvPr/>
        </p:nvSpPr>
        <p:spPr>
          <a:xfrm>
            <a:off x="3749572" y="2128176"/>
            <a:ext cx="4224389" cy="369332"/>
          </a:xfrm>
          <a:prstGeom prst="rect">
            <a:avLst/>
          </a:prstGeom>
          <a:noFill/>
        </p:spPr>
        <p:txBody>
          <a:bodyPr wrap="square" rtlCol="0">
            <a:spAutoFit/>
          </a:bodyPr>
          <a:lstStyle/>
          <a:p>
            <a:pPr algn="ctr"/>
            <a:r>
              <a:rPr lang="en-US" dirty="0">
                <a:solidFill>
                  <a:schemeClr val="bg1"/>
                </a:solidFill>
                <a:latin typeface="Swis721 Blk BT" panose="020B0904030502020204" pitchFamily="34" charset="0"/>
              </a:rPr>
              <a:t>Churned Customers age group</a:t>
            </a:r>
          </a:p>
        </p:txBody>
      </p:sp>
      <p:sp>
        <p:nvSpPr>
          <p:cNvPr id="9" name="Rectangle 8">
            <a:extLst>
              <a:ext uri="{FF2B5EF4-FFF2-40B4-BE49-F238E27FC236}">
                <a16:creationId xmlns:a16="http://schemas.microsoft.com/office/drawing/2014/main" id="{867EDEB8-751C-FA3A-3C48-738EB78FCE3E}"/>
              </a:ext>
            </a:extLst>
          </p:cNvPr>
          <p:cNvSpPr/>
          <p:nvPr/>
        </p:nvSpPr>
        <p:spPr>
          <a:xfrm>
            <a:off x="7140502" y="2862294"/>
            <a:ext cx="4842833" cy="211108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C4A475A-E4CC-9451-4827-C8884B437900}"/>
              </a:ext>
            </a:extLst>
          </p:cNvPr>
          <p:cNvSpPr txBox="1"/>
          <p:nvPr/>
        </p:nvSpPr>
        <p:spPr>
          <a:xfrm>
            <a:off x="7043833" y="3055453"/>
            <a:ext cx="4959159" cy="1477328"/>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 Adults are the “age group” that churned the most</a:t>
            </a:r>
          </a:p>
        </p:txBody>
      </p:sp>
      <p:sp>
        <p:nvSpPr>
          <p:cNvPr id="12" name="Rectangle 11">
            <a:extLst>
              <a:ext uri="{FF2B5EF4-FFF2-40B4-BE49-F238E27FC236}">
                <a16:creationId xmlns:a16="http://schemas.microsoft.com/office/drawing/2014/main" id="{7CAB8282-7DD3-51BE-0B6D-40955D681452}"/>
              </a:ext>
            </a:extLst>
          </p:cNvPr>
          <p:cNvSpPr/>
          <p:nvPr/>
        </p:nvSpPr>
        <p:spPr>
          <a:xfrm>
            <a:off x="7134923" y="5100229"/>
            <a:ext cx="4842833" cy="47660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7108661-D307-2A2A-C21A-13929C7CB7B6}"/>
              </a:ext>
            </a:extLst>
          </p:cNvPr>
          <p:cNvSpPr txBox="1"/>
          <p:nvPr/>
        </p:nvSpPr>
        <p:spPr>
          <a:xfrm>
            <a:off x="8689568" y="5095477"/>
            <a:ext cx="1913675" cy="477054"/>
          </a:xfrm>
          <a:prstGeom prst="rect">
            <a:avLst/>
          </a:prstGeom>
          <a:noFill/>
        </p:spPr>
        <p:txBody>
          <a:bodyPr wrap="square" rtlCol="0">
            <a:spAutoFit/>
          </a:bodyPr>
          <a:lstStyle/>
          <a:p>
            <a:r>
              <a:rPr lang="en-US" sz="2500" dirty="0">
                <a:solidFill>
                  <a:schemeClr val="bg1"/>
                </a:solidFill>
                <a:latin typeface="Swis721 Blk BT" panose="020B0904030502020204" pitchFamily="34" charset="0"/>
              </a:rPr>
              <a:t>CORRECT</a:t>
            </a:r>
          </a:p>
        </p:txBody>
      </p:sp>
      <p:grpSp>
        <p:nvGrpSpPr>
          <p:cNvPr id="28" name="Group 27">
            <a:extLst>
              <a:ext uri="{FF2B5EF4-FFF2-40B4-BE49-F238E27FC236}">
                <a16:creationId xmlns:a16="http://schemas.microsoft.com/office/drawing/2014/main" id="{DE3CD84B-DFDF-83EB-C4D8-B41DABD4CFD8}"/>
              </a:ext>
            </a:extLst>
          </p:cNvPr>
          <p:cNvGrpSpPr/>
          <p:nvPr/>
        </p:nvGrpSpPr>
        <p:grpSpPr>
          <a:xfrm>
            <a:off x="355262" y="2163409"/>
            <a:ext cx="4438415" cy="4307037"/>
            <a:chOff x="202859" y="2454359"/>
            <a:chExt cx="4438415" cy="4307037"/>
          </a:xfrm>
        </p:grpSpPr>
        <p:sp>
          <p:nvSpPr>
            <p:cNvPr id="18" name="TextBox 17">
              <a:extLst>
                <a:ext uri="{FF2B5EF4-FFF2-40B4-BE49-F238E27FC236}">
                  <a16:creationId xmlns:a16="http://schemas.microsoft.com/office/drawing/2014/main" id="{D3A6AB2D-A021-E85F-5247-367961F3E25C}"/>
                </a:ext>
              </a:extLst>
            </p:cNvPr>
            <p:cNvSpPr txBox="1"/>
            <p:nvPr/>
          </p:nvSpPr>
          <p:spPr>
            <a:xfrm>
              <a:off x="719040" y="6515175"/>
              <a:ext cx="3922234"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  ADULT                      SENIOR                     TEENAGER</a:t>
              </a:r>
            </a:p>
          </p:txBody>
        </p:sp>
        <p:sp>
          <p:nvSpPr>
            <p:cNvPr id="19" name="TextBox 18">
              <a:extLst>
                <a:ext uri="{FF2B5EF4-FFF2-40B4-BE49-F238E27FC236}">
                  <a16:creationId xmlns:a16="http://schemas.microsoft.com/office/drawing/2014/main" id="{7C73E231-0D1F-0D4C-46FD-E3A221DE12F0}"/>
                </a:ext>
              </a:extLst>
            </p:cNvPr>
            <p:cNvSpPr txBox="1"/>
            <p:nvPr/>
          </p:nvSpPr>
          <p:spPr>
            <a:xfrm>
              <a:off x="202859" y="2589841"/>
              <a:ext cx="444538" cy="4093428"/>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400</a:t>
              </a:r>
            </a:p>
            <a:p>
              <a:endParaRPr lang="en-US" sz="1000" dirty="0">
                <a:solidFill>
                  <a:schemeClr val="bg1"/>
                </a:solidFill>
                <a:latin typeface="Swis721 Blk BT" panose="020B0904030502020204" pitchFamily="34" charset="0"/>
              </a:endParaRP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350</a:t>
              </a:r>
            </a:p>
            <a:p>
              <a:endParaRPr lang="en-US" sz="1000" dirty="0">
                <a:solidFill>
                  <a:schemeClr val="bg1"/>
                </a:solidFill>
                <a:latin typeface="Swis721 Blk BT" panose="020B0904030502020204" pitchFamily="34" charset="0"/>
              </a:endParaRP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300</a:t>
              </a:r>
            </a:p>
            <a:p>
              <a:endParaRPr lang="en-US" sz="1000" dirty="0">
                <a:solidFill>
                  <a:schemeClr val="bg1"/>
                </a:solidFill>
                <a:latin typeface="Swis721 Blk BT" panose="020B0904030502020204" pitchFamily="34" charset="0"/>
              </a:endParaRP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250</a:t>
              </a:r>
            </a:p>
            <a:p>
              <a:endParaRPr lang="en-US" sz="1000" dirty="0">
                <a:solidFill>
                  <a:schemeClr val="bg1"/>
                </a:solidFill>
                <a:latin typeface="Swis721 Blk BT" panose="020B0904030502020204" pitchFamily="34" charset="0"/>
              </a:endParaRP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200</a:t>
              </a:r>
            </a:p>
            <a:p>
              <a:endParaRPr lang="en-US" sz="1000" dirty="0">
                <a:solidFill>
                  <a:schemeClr val="bg1"/>
                </a:solidFill>
                <a:latin typeface="Swis721 Blk BT" panose="020B0904030502020204" pitchFamily="34" charset="0"/>
              </a:endParaRP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150</a:t>
              </a:r>
            </a:p>
            <a:p>
              <a:endParaRPr lang="en-US" sz="1000" dirty="0">
                <a:solidFill>
                  <a:schemeClr val="bg1"/>
                </a:solidFill>
                <a:latin typeface="Swis721 Blk BT" panose="020B0904030502020204" pitchFamily="34" charset="0"/>
              </a:endParaRP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100</a:t>
              </a:r>
            </a:p>
            <a:p>
              <a:endParaRPr lang="en-US" sz="1000" dirty="0">
                <a:solidFill>
                  <a:schemeClr val="bg1"/>
                </a:solidFill>
                <a:latin typeface="Swis721 Blk BT" panose="020B0904030502020204" pitchFamily="34" charset="0"/>
              </a:endParaRP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50</a:t>
              </a:r>
            </a:p>
            <a:p>
              <a:endParaRPr lang="en-US" sz="1000" dirty="0">
                <a:solidFill>
                  <a:schemeClr val="bg1"/>
                </a:solidFill>
                <a:latin typeface="Swis721 Blk BT" panose="020B0904030502020204" pitchFamily="34" charset="0"/>
              </a:endParaRPr>
            </a:p>
            <a:p>
              <a:endParaRPr lang="en-US" sz="1000" dirty="0">
                <a:solidFill>
                  <a:schemeClr val="bg1"/>
                </a:solidFill>
                <a:latin typeface="Swis721 Blk BT" panose="020B0904030502020204" pitchFamily="34" charset="0"/>
              </a:endParaRPr>
            </a:p>
            <a:p>
              <a:r>
                <a:rPr lang="en-US" sz="1000" dirty="0">
                  <a:solidFill>
                    <a:schemeClr val="bg1"/>
                  </a:solidFill>
                  <a:latin typeface="Swis721 Blk BT" panose="020B0904030502020204" pitchFamily="34" charset="0"/>
                </a:rPr>
                <a:t>0</a:t>
              </a:r>
            </a:p>
          </p:txBody>
        </p:sp>
        <p:sp>
          <p:nvSpPr>
            <p:cNvPr id="20" name="Rectangle 19">
              <a:extLst>
                <a:ext uri="{FF2B5EF4-FFF2-40B4-BE49-F238E27FC236}">
                  <a16:creationId xmlns:a16="http://schemas.microsoft.com/office/drawing/2014/main" id="{706AB4F8-1D31-E735-5ECF-909B40BFADD9}"/>
                </a:ext>
              </a:extLst>
            </p:cNvPr>
            <p:cNvSpPr/>
            <p:nvPr/>
          </p:nvSpPr>
          <p:spPr>
            <a:xfrm>
              <a:off x="809725" y="2714145"/>
              <a:ext cx="653154" cy="3757048"/>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A73171A-8C3D-6582-CFDF-6D42D9B5F049}"/>
                </a:ext>
              </a:extLst>
            </p:cNvPr>
            <p:cNvSpPr/>
            <p:nvPr/>
          </p:nvSpPr>
          <p:spPr>
            <a:xfrm>
              <a:off x="2219279" y="5317917"/>
              <a:ext cx="653154" cy="1153275"/>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FE2D23FE-E892-9A19-9901-564E8897324F}"/>
                </a:ext>
              </a:extLst>
            </p:cNvPr>
            <p:cNvSpPr/>
            <p:nvPr/>
          </p:nvSpPr>
          <p:spPr>
            <a:xfrm>
              <a:off x="3733641" y="6084087"/>
              <a:ext cx="653154" cy="407268"/>
            </a:xfrm>
            <a:prstGeom prst="rect">
              <a:avLst/>
            </a:prstGeom>
            <a:noFill/>
            <a:ln w="381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6A723BC2-0AF2-BFA5-09BE-AE4F1FA1151B}"/>
                </a:ext>
              </a:extLst>
            </p:cNvPr>
            <p:cNvSpPr txBox="1"/>
            <p:nvPr/>
          </p:nvSpPr>
          <p:spPr>
            <a:xfrm>
              <a:off x="771108" y="2454359"/>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75.91%</a:t>
              </a:r>
            </a:p>
          </p:txBody>
        </p:sp>
        <p:sp>
          <p:nvSpPr>
            <p:cNvPr id="26" name="TextBox 25">
              <a:extLst>
                <a:ext uri="{FF2B5EF4-FFF2-40B4-BE49-F238E27FC236}">
                  <a16:creationId xmlns:a16="http://schemas.microsoft.com/office/drawing/2014/main" id="{D07D27C9-697F-0A0C-BFE8-7FFD2FD1906F}"/>
                </a:ext>
              </a:extLst>
            </p:cNvPr>
            <p:cNvSpPr txBox="1"/>
            <p:nvPr/>
          </p:nvSpPr>
          <p:spPr>
            <a:xfrm>
              <a:off x="2219279" y="5049704"/>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18.36%</a:t>
              </a:r>
            </a:p>
          </p:txBody>
        </p:sp>
        <p:sp>
          <p:nvSpPr>
            <p:cNvPr id="27" name="TextBox 26">
              <a:extLst>
                <a:ext uri="{FF2B5EF4-FFF2-40B4-BE49-F238E27FC236}">
                  <a16:creationId xmlns:a16="http://schemas.microsoft.com/office/drawing/2014/main" id="{3CAA7B4B-9B47-9AE2-069B-BBDD0624B35F}"/>
                </a:ext>
              </a:extLst>
            </p:cNvPr>
            <p:cNvSpPr txBox="1"/>
            <p:nvPr/>
          </p:nvSpPr>
          <p:spPr>
            <a:xfrm>
              <a:off x="3737963" y="5796453"/>
              <a:ext cx="742338"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5.74%</a:t>
              </a:r>
            </a:p>
          </p:txBody>
        </p:sp>
      </p:grpSp>
      <p:sp>
        <p:nvSpPr>
          <p:cNvPr id="29" name="TextBox 28">
            <a:extLst>
              <a:ext uri="{FF2B5EF4-FFF2-40B4-BE49-F238E27FC236}">
                <a16:creationId xmlns:a16="http://schemas.microsoft.com/office/drawing/2014/main" id="{2B635810-9414-8E39-900A-9965998D86AC}"/>
              </a:ext>
            </a:extLst>
          </p:cNvPr>
          <p:cNvSpPr txBox="1"/>
          <p:nvPr/>
        </p:nvSpPr>
        <p:spPr>
          <a:xfrm>
            <a:off x="1604765" y="6504477"/>
            <a:ext cx="1913675" cy="323165"/>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AGE GROUP</a:t>
            </a:r>
          </a:p>
        </p:txBody>
      </p:sp>
      <p:sp>
        <p:nvSpPr>
          <p:cNvPr id="30" name="TextBox 29">
            <a:extLst>
              <a:ext uri="{FF2B5EF4-FFF2-40B4-BE49-F238E27FC236}">
                <a16:creationId xmlns:a16="http://schemas.microsoft.com/office/drawing/2014/main" id="{671EAF28-5FD9-E47C-B481-E5CF47A25B16}"/>
              </a:ext>
            </a:extLst>
          </p:cNvPr>
          <p:cNvSpPr txBox="1"/>
          <p:nvPr/>
        </p:nvSpPr>
        <p:spPr>
          <a:xfrm rot="16200000">
            <a:off x="-1772488" y="3933106"/>
            <a:ext cx="3995703" cy="246221"/>
          </a:xfrm>
          <a:prstGeom prst="rect">
            <a:avLst/>
          </a:prstGeom>
          <a:noFill/>
        </p:spPr>
        <p:txBody>
          <a:bodyPr wrap="square" rtlCol="0">
            <a:spAutoFit/>
          </a:bodyPr>
          <a:lstStyle/>
          <a:p>
            <a:r>
              <a:rPr lang="en-US" sz="1000" dirty="0">
                <a:solidFill>
                  <a:schemeClr val="bg1"/>
                </a:solidFill>
                <a:latin typeface="Swis721 Blk BT" panose="020B0904030502020204" pitchFamily="34" charset="0"/>
              </a:rPr>
              <a:t>COUNT OF CUSTOMERS WITH ORANGE BY MONTHS</a:t>
            </a:r>
          </a:p>
        </p:txBody>
      </p:sp>
      <p:sp>
        <p:nvSpPr>
          <p:cNvPr id="31" name="TextBox 30">
            <a:extLst>
              <a:ext uri="{FF2B5EF4-FFF2-40B4-BE49-F238E27FC236}">
                <a16:creationId xmlns:a16="http://schemas.microsoft.com/office/drawing/2014/main" id="{4F210D2E-0EB0-4FFC-F765-8D3A869FC813}"/>
              </a:ext>
            </a:extLst>
          </p:cNvPr>
          <p:cNvSpPr txBox="1"/>
          <p:nvPr/>
        </p:nvSpPr>
        <p:spPr>
          <a:xfrm>
            <a:off x="4363257" y="2910693"/>
            <a:ext cx="2756621" cy="784830"/>
          </a:xfrm>
          <a:prstGeom prst="rect">
            <a:avLst/>
          </a:prstGeom>
          <a:noFill/>
        </p:spPr>
        <p:txBody>
          <a:bodyPr wrap="square" rtlCol="0">
            <a:spAutoFit/>
          </a:bodyPr>
          <a:lstStyle/>
          <a:p>
            <a:r>
              <a:rPr lang="en-US" sz="1500" dirty="0">
                <a:solidFill>
                  <a:schemeClr val="bg1"/>
                </a:solidFill>
                <a:latin typeface="Swis721 Blk BT" panose="020B0904030502020204" pitchFamily="34" charset="0"/>
              </a:rPr>
              <a:t>Teenager       19-25</a:t>
            </a:r>
          </a:p>
          <a:p>
            <a:r>
              <a:rPr lang="en-US" sz="1500" dirty="0">
                <a:solidFill>
                  <a:schemeClr val="bg1"/>
                </a:solidFill>
                <a:latin typeface="Swis721 Blk BT" panose="020B0904030502020204" pitchFamily="34" charset="0"/>
              </a:rPr>
              <a:t>Adult               25-60</a:t>
            </a:r>
          </a:p>
          <a:p>
            <a:r>
              <a:rPr lang="en-US" sz="1500" dirty="0">
                <a:solidFill>
                  <a:schemeClr val="bg1"/>
                </a:solidFill>
                <a:latin typeface="Swis721 Blk BT" panose="020B0904030502020204" pitchFamily="34" charset="0"/>
              </a:rPr>
              <a:t>Seniors           Above 60</a:t>
            </a:r>
          </a:p>
        </p:txBody>
      </p:sp>
      <p:sp>
        <p:nvSpPr>
          <p:cNvPr id="224" name="Rectangle 223">
            <a:extLst>
              <a:ext uri="{FF2B5EF4-FFF2-40B4-BE49-F238E27FC236}">
                <a16:creationId xmlns:a16="http://schemas.microsoft.com/office/drawing/2014/main" id="{5A29CA8B-19AF-C304-F478-47F78BE4CC62}"/>
              </a:ext>
            </a:extLst>
          </p:cNvPr>
          <p:cNvSpPr/>
          <p:nvPr/>
        </p:nvSpPr>
        <p:spPr>
          <a:xfrm>
            <a:off x="4357455" y="2892054"/>
            <a:ext cx="2622934" cy="803470"/>
          </a:xfrm>
          <a:prstGeom prst="rect">
            <a:avLst/>
          </a:prstGeom>
          <a:noFill/>
          <a:ln w="38100">
            <a:solidFill>
              <a:schemeClr val="bg1">
                <a:lumMod val="9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25" name="Picture 224">
            <a:extLst>
              <a:ext uri="{FF2B5EF4-FFF2-40B4-BE49-F238E27FC236}">
                <a16:creationId xmlns:a16="http://schemas.microsoft.com/office/drawing/2014/main" id="{8D56B6D5-2003-3A3D-15EC-6CC832C2E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5838" y="8499204"/>
            <a:ext cx="7866610" cy="4016992"/>
          </a:xfrm>
          <a:prstGeom prst="rect">
            <a:avLst/>
          </a:prstGeom>
        </p:spPr>
      </p:pic>
      <p:sp>
        <p:nvSpPr>
          <p:cNvPr id="226" name="TextBox 225">
            <a:extLst>
              <a:ext uri="{FF2B5EF4-FFF2-40B4-BE49-F238E27FC236}">
                <a16:creationId xmlns:a16="http://schemas.microsoft.com/office/drawing/2014/main" id="{3D5A5498-3DD3-CAED-71B6-60F8E5D5BC01}"/>
              </a:ext>
            </a:extLst>
          </p:cNvPr>
          <p:cNvSpPr txBox="1"/>
          <p:nvPr/>
        </p:nvSpPr>
        <p:spPr>
          <a:xfrm>
            <a:off x="2462085" y="-1372149"/>
            <a:ext cx="7014116"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CORELATION MATRIX HEATMAP</a:t>
            </a:r>
          </a:p>
        </p:txBody>
      </p:sp>
    </p:spTree>
    <p:extLst>
      <p:ext uri="{BB962C8B-B14F-4D97-AF65-F5344CB8AC3E}">
        <p14:creationId xmlns:p14="http://schemas.microsoft.com/office/powerpoint/2010/main" val="403047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2"/>
            <a:ext cx="12192000" cy="1000140"/>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2462085" y="1608116"/>
            <a:ext cx="7014116"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CORELATION MATRIX HEATMAP</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7066" y="0"/>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5" name="Slide Number Placeholder 4">
            <a:extLst>
              <a:ext uri="{FF2B5EF4-FFF2-40B4-BE49-F238E27FC236}">
                <a16:creationId xmlns:a16="http://schemas.microsoft.com/office/drawing/2014/main" id="{43C6FC2C-6D90-AAE5-A927-DC93484209CA}"/>
              </a:ext>
            </a:extLst>
          </p:cNvPr>
          <p:cNvSpPr>
            <a:spLocks noGrp="1"/>
          </p:cNvSpPr>
          <p:nvPr>
            <p:ph type="sldNum" sz="quarter" idx="12"/>
          </p:nvPr>
        </p:nvSpPr>
        <p:spPr/>
        <p:txBody>
          <a:bodyPr/>
          <a:lstStyle/>
          <a:p>
            <a:fld id="{33568880-700E-4CBA-91FE-AF2D06116055}" type="slidenum">
              <a:rPr lang="en-US" smtClean="0"/>
              <a:t>58</a:t>
            </a:fld>
            <a:endParaRPr lang="en-US"/>
          </a:p>
        </p:txBody>
      </p:sp>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8" name="Picture 227">
            <a:extLst>
              <a:ext uri="{FF2B5EF4-FFF2-40B4-BE49-F238E27FC236}">
                <a16:creationId xmlns:a16="http://schemas.microsoft.com/office/drawing/2014/main" id="{CE973DCA-9EB1-C8CD-5825-80A7F9185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5838" y="2809611"/>
            <a:ext cx="7866610" cy="4016992"/>
          </a:xfrm>
          <a:prstGeom prst="rect">
            <a:avLst/>
          </a:prstGeom>
        </p:spPr>
      </p:pic>
      <p:sp>
        <p:nvSpPr>
          <p:cNvPr id="9" name="TextBox 8">
            <a:extLst>
              <a:ext uri="{FF2B5EF4-FFF2-40B4-BE49-F238E27FC236}">
                <a16:creationId xmlns:a16="http://schemas.microsoft.com/office/drawing/2014/main" id="{CBBFE7AD-9DE7-FD6B-A43D-227AE6C9DC41}"/>
              </a:ext>
            </a:extLst>
          </p:cNvPr>
          <p:cNvSpPr txBox="1"/>
          <p:nvPr/>
        </p:nvSpPr>
        <p:spPr>
          <a:xfrm>
            <a:off x="51126" y="-1086266"/>
            <a:ext cx="12135072" cy="572396"/>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Future work</a:t>
            </a:r>
          </a:p>
        </p:txBody>
      </p:sp>
    </p:spTree>
    <p:extLst>
      <p:ext uri="{BB962C8B-B14F-4D97-AF65-F5344CB8AC3E}">
        <p14:creationId xmlns:p14="http://schemas.microsoft.com/office/powerpoint/2010/main" val="35115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51126" y="0"/>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972867"/>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51126" y="1555333"/>
            <a:ext cx="12135072" cy="572396"/>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Future work</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2" name="Slide Number Placeholder 1">
            <a:extLst>
              <a:ext uri="{FF2B5EF4-FFF2-40B4-BE49-F238E27FC236}">
                <a16:creationId xmlns:a16="http://schemas.microsoft.com/office/drawing/2014/main" id="{3A2BD46D-BD6C-1838-95A9-6DB163C347EE}"/>
              </a:ext>
            </a:extLst>
          </p:cNvPr>
          <p:cNvSpPr>
            <a:spLocks noGrp="1"/>
          </p:cNvSpPr>
          <p:nvPr>
            <p:ph type="sldNum" sz="quarter" idx="12"/>
          </p:nvPr>
        </p:nvSpPr>
        <p:spPr/>
        <p:txBody>
          <a:bodyPr/>
          <a:lstStyle/>
          <a:p>
            <a:fld id="{33568880-700E-4CBA-91FE-AF2D06116055}" type="slidenum">
              <a:rPr lang="en-US" smtClean="0"/>
              <a:t>59</a:t>
            </a:fld>
            <a:endParaRPr lang="en-US"/>
          </a:p>
        </p:txBody>
      </p:sp>
      <p:sp>
        <p:nvSpPr>
          <p:cNvPr id="6" name="TextBox 5">
            <a:extLst>
              <a:ext uri="{FF2B5EF4-FFF2-40B4-BE49-F238E27FC236}">
                <a16:creationId xmlns:a16="http://schemas.microsoft.com/office/drawing/2014/main" id="{9C189DC2-82AA-F18B-0196-D9DC80469C45}"/>
              </a:ext>
            </a:extLst>
          </p:cNvPr>
          <p:cNvSpPr txBox="1"/>
          <p:nvPr/>
        </p:nvSpPr>
        <p:spPr>
          <a:xfrm>
            <a:off x="-5802" y="2528200"/>
            <a:ext cx="12121217" cy="5441746"/>
          </a:xfrm>
          <a:prstGeom prst="rect">
            <a:avLst/>
          </a:prstGeom>
          <a:noFill/>
        </p:spPr>
        <p:txBody>
          <a:bodyPr wrap="square" rtlCol="0">
            <a:spAutoFit/>
          </a:bodyPr>
          <a:lstStyle/>
          <a:p>
            <a:pPr marL="457200">
              <a:lnSpc>
                <a:spcPct val="107000"/>
              </a:lnSpc>
              <a:spcAft>
                <a:spcPts val="800"/>
              </a:spcAft>
            </a:pPr>
            <a:r>
              <a:rPr lang="en-US" sz="1800" kern="100" dirty="0">
                <a:effectLst/>
                <a:latin typeface="Swis721 Blk BT" panose="020B0904030502020204" pitchFamily="34" charset="0"/>
                <a:ea typeface="Calibri" panose="020F0502020204030204" pitchFamily="34" charset="0"/>
                <a:cs typeface="Arial" panose="020B0604020202020204" pitchFamily="34" charset="0"/>
              </a:rPr>
              <a:t>1- </a:t>
            </a:r>
            <a:r>
              <a:rPr lang="en-US" b="0" i="0" dirty="0">
                <a:effectLst/>
                <a:latin typeface="Swis721 Blk BT" panose="020B0904030502020204" pitchFamily="34" charset="0"/>
              </a:rPr>
              <a:t>track down who participated in the data collection and who made the data.</a:t>
            </a:r>
            <a:endParaRPr lang="en-US" kern="100" dirty="0">
              <a:latin typeface="Swis721 Blk BT" panose="020B090403050202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kern="100" dirty="0">
                <a:effectLst/>
                <a:latin typeface="Swis721 Blk BT" panose="020B0904030502020204" pitchFamily="34" charset="0"/>
                <a:ea typeface="Calibri" panose="020F0502020204030204" pitchFamily="34" charset="0"/>
                <a:cs typeface="Arial" panose="020B0604020202020204" pitchFamily="34" charset="0"/>
              </a:rPr>
              <a:t>2-collecting more features for our customers </a:t>
            </a:r>
          </a:p>
          <a:p>
            <a:pPr marL="1200150" lvl="1" indent="-285750">
              <a:lnSpc>
                <a:spcPct val="107000"/>
              </a:lnSpc>
              <a:spcAft>
                <a:spcPts val="800"/>
              </a:spcAft>
              <a:buFontTx/>
              <a:buChar char="-"/>
            </a:pPr>
            <a:r>
              <a:rPr lang="en-US" b="0" i="0" dirty="0">
                <a:effectLst/>
                <a:latin typeface="Swis721 Blk BT" panose="020B0904030502020204" pitchFamily="34" charset="0"/>
              </a:rPr>
              <a:t>time-based features to capture the patterns and trends in customer behavior over time. </a:t>
            </a:r>
          </a:p>
          <a:p>
            <a:pPr marL="1200150" lvl="1" indent="-285750">
              <a:lnSpc>
                <a:spcPct val="107000"/>
              </a:lnSpc>
              <a:spcAft>
                <a:spcPts val="800"/>
              </a:spcAft>
              <a:buFontTx/>
              <a:buChar char="-"/>
            </a:pPr>
            <a:r>
              <a:rPr lang="en-US" b="0" i="0" dirty="0">
                <a:effectLst/>
                <a:latin typeface="Swis721 Blk BT" panose="020B0904030502020204" pitchFamily="34" charset="0"/>
              </a:rPr>
              <a:t>education level, and occupation could provide insights into which customer groups are more likely to churn.</a:t>
            </a:r>
          </a:p>
          <a:p>
            <a:pPr marL="1200150" lvl="1" indent="-285750">
              <a:lnSpc>
                <a:spcPct val="107000"/>
              </a:lnSpc>
              <a:spcAft>
                <a:spcPts val="800"/>
              </a:spcAft>
              <a:buFontTx/>
              <a:buChar char="-"/>
            </a:pPr>
            <a:r>
              <a:rPr lang="en-US" b="0" i="0" dirty="0">
                <a:effectLst/>
                <a:latin typeface="Swis721 Blk BT" panose="020B0904030502020204" pitchFamily="34" charset="0"/>
              </a:rPr>
              <a:t>customer service interactions, such as the number of complaints or inquiries, can   provide insights into customer satisfaction with the service and identify areas for improvement.</a:t>
            </a:r>
          </a:p>
          <a:p>
            <a:pPr marL="914400" lvl="1">
              <a:lnSpc>
                <a:spcPct val="107000"/>
              </a:lnSpc>
              <a:spcAft>
                <a:spcPts val="800"/>
              </a:spcAft>
            </a:pPr>
            <a:r>
              <a:rPr lang="en-US" b="0" i="0" dirty="0">
                <a:effectLst/>
                <a:latin typeface="Swis721 Blk BT" panose="020B0904030502020204" pitchFamily="34" charset="0"/>
              </a:rPr>
              <a:t>- whether a customer has a spouse or not</a:t>
            </a:r>
          </a:p>
          <a:p>
            <a:pPr marL="457200">
              <a:lnSpc>
                <a:spcPct val="107000"/>
              </a:lnSpc>
              <a:spcAft>
                <a:spcPts val="800"/>
              </a:spcAft>
            </a:pPr>
            <a:r>
              <a:rPr lang="en-US" b="0" i="0" dirty="0">
                <a:effectLst/>
                <a:latin typeface="Swis721 Blk BT" panose="020B0904030502020204" pitchFamily="34" charset="0"/>
              </a:rPr>
              <a:t>3- Incorporate unstructured data such as social media or customer service transcripts that can provide insights into customer behavior and attitudes.</a:t>
            </a:r>
            <a:endParaRPr lang="en-US" kern="100" dirty="0">
              <a:latin typeface="Swis721 Blk BT" panose="020B0904030502020204" pitchFamily="34" charset="0"/>
              <a:ea typeface="Calibri" panose="020F0502020204030204" pitchFamily="34" charset="0"/>
              <a:cs typeface="Arial" panose="020B0604020202020204" pitchFamily="34" charset="0"/>
            </a:endParaRPr>
          </a:p>
          <a:p>
            <a:pPr marL="742950" indent="-285750">
              <a:lnSpc>
                <a:spcPct val="107000"/>
              </a:lnSpc>
              <a:spcAft>
                <a:spcPts val="800"/>
              </a:spcAft>
              <a:buFontTx/>
              <a:buChar char="-"/>
            </a:pPr>
            <a:endParaRPr lang="en-US" b="0" i="0" dirty="0">
              <a:effectLst/>
              <a:latin typeface="Swis721 Blk BT" panose="020B0904030502020204" pitchFamily="34" charset="0"/>
            </a:endParaRPr>
          </a:p>
          <a:p>
            <a:pPr marL="457200" algn="just">
              <a:lnSpc>
                <a:spcPct val="107000"/>
              </a:lnSpc>
              <a:spcAft>
                <a:spcPts val="800"/>
              </a:spcAft>
            </a:pPr>
            <a:r>
              <a:rPr lang="en-US" sz="1800" kern="100" dirty="0">
                <a:effectLst/>
                <a:latin typeface="Swis721 Blk BT" panose="020B0904030502020204" pitchFamily="34" charset="0"/>
                <a:ea typeface="Calibri" panose="020F0502020204030204" pitchFamily="34" charset="0"/>
                <a:cs typeface="Arial" panose="020B0604020202020204" pitchFamily="34" charset="0"/>
              </a:rPr>
              <a:t> </a:t>
            </a:r>
          </a:p>
          <a:p>
            <a:pPr algn="just"/>
            <a:endParaRPr lang="en-US" dirty="0">
              <a:latin typeface="Swis721 Blk BT" panose="020B0904030502020204" pitchFamily="34" charset="0"/>
            </a:endParaRPr>
          </a:p>
        </p:txBody>
      </p:sp>
      <p:sp>
        <p:nvSpPr>
          <p:cNvPr id="4" name="TextBox 3">
            <a:extLst>
              <a:ext uri="{FF2B5EF4-FFF2-40B4-BE49-F238E27FC236}">
                <a16:creationId xmlns:a16="http://schemas.microsoft.com/office/drawing/2014/main" id="{25CFCB39-221F-B0D4-7B27-59C33659F222}"/>
              </a:ext>
            </a:extLst>
          </p:cNvPr>
          <p:cNvSpPr txBox="1"/>
          <p:nvPr/>
        </p:nvSpPr>
        <p:spPr>
          <a:xfrm>
            <a:off x="2462085" y="7636375"/>
            <a:ext cx="7014116"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CORELATION MATRIX HEATMAP</a:t>
            </a:r>
          </a:p>
        </p:txBody>
      </p:sp>
      <p:pic>
        <p:nvPicPr>
          <p:cNvPr id="5" name="Picture 4">
            <a:extLst>
              <a:ext uri="{FF2B5EF4-FFF2-40B4-BE49-F238E27FC236}">
                <a16:creationId xmlns:a16="http://schemas.microsoft.com/office/drawing/2014/main" id="{21BA7873-C555-9B34-E83D-0B79DD8DC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5838" y="8837870"/>
            <a:ext cx="7866610" cy="4016992"/>
          </a:xfrm>
          <a:prstGeom prst="rect">
            <a:avLst/>
          </a:prstGeom>
        </p:spPr>
      </p:pic>
    </p:spTree>
    <p:extLst>
      <p:ext uri="{BB962C8B-B14F-4D97-AF65-F5344CB8AC3E}">
        <p14:creationId xmlns:p14="http://schemas.microsoft.com/office/powerpoint/2010/main" val="2522954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45326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DEFINITION</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161" y="4060699"/>
            <a:ext cx="3524250" cy="2857500"/>
          </a:xfrm>
          <a:prstGeom prst="rect">
            <a:avLst/>
          </a:prstGeom>
        </p:spPr>
      </p:pic>
      <p:pic>
        <p:nvPicPr>
          <p:cNvPr id="21" name="Picture 20">
            <a:extLst>
              <a:ext uri="{FF2B5EF4-FFF2-40B4-BE49-F238E27FC236}">
                <a16:creationId xmlns:a16="http://schemas.microsoft.com/office/drawing/2014/main" id="{08040B9D-CD20-4555-8819-3050078DE263}"/>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7386" b="493"/>
          <a:stretch/>
        </p:blipFill>
        <p:spPr>
          <a:xfrm>
            <a:off x="0" y="7261123"/>
            <a:ext cx="12231314" cy="3825774"/>
          </a:xfrm>
          <a:prstGeom prst="rect">
            <a:avLst/>
          </a:prstGeom>
        </p:spPr>
      </p:pic>
      <p:sp>
        <p:nvSpPr>
          <p:cNvPr id="42" name="Rectangle: Rounded Corners 41">
            <a:extLst>
              <a:ext uri="{FF2B5EF4-FFF2-40B4-BE49-F238E27FC236}">
                <a16:creationId xmlns:a16="http://schemas.microsoft.com/office/drawing/2014/main" id="{4B9FC1DE-CF0A-D994-6F67-AD50D2A06D1F}"/>
              </a:ext>
            </a:extLst>
          </p:cNvPr>
          <p:cNvSpPr/>
          <p:nvPr/>
        </p:nvSpPr>
        <p:spPr>
          <a:xfrm>
            <a:off x="188686" y="2229363"/>
            <a:ext cx="11727543" cy="1884694"/>
          </a:xfrm>
          <a:prstGeom prst="roundRect">
            <a:avLst/>
          </a:prstGeom>
          <a:solidFill>
            <a:schemeClr val="bg1"/>
          </a:solidFill>
          <a:ln w="38100">
            <a:solidFill>
              <a:schemeClr val="accent2">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bg2">
                  <a:lumMod val="10000"/>
                </a:schemeClr>
              </a:solidFill>
              <a:latin typeface="Swis721 Blk BT" panose="020B0904030502020204" pitchFamily="34" charset="0"/>
            </a:endParaRPr>
          </a:p>
          <a:p>
            <a:pPr algn="ctr"/>
            <a:r>
              <a:rPr lang="en-US" sz="2000" dirty="0">
                <a:solidFill>
                  <a:schemeClr val="bg2">
                    <a:lumMod val="10000"/>
                  </a:schemeClr>
                </a:solidFill>
                <a:latin typeface="Swis721 Blk BT" panose="020B0904030502020204" pitchFamily="34" charset="0"/>
              </a:rPr>
              <a:t>Dataset that includes details about fiber customers, demographics, subscription technical information, and contract type</a:t>
            </a:r>
          </a:p>
        </p:txBody>
      </p:sp>
      <p:sp>
        <p:nvSpPr>
          <p:cNvPr id="11" name="TextBox 10">
            <a:extLst>
              <a:ext uri="{FF2B5EF4-FFF2-40B4-BE49-F238E27FC236}">
                <a16:creationId xmlns:a16="http://schemas.microsoft.com/office/drawing/2014/main" id="{E4C3B950-5DA3-50F4-E107-55211F296A9D}"/>
              </a:ext>
            </a:extLst>
          </p:cNvPr>
          <p:cNvSpPr txBox="1"/>
          <p:nvPr/>
        </p:nvSpPr>
        <p:spPr>
          <a:xfrm>
            <a:off x="282919" y="2250726"/>
            <a:ext cx="11633310" cy="477054"/>
          </a:xfrm>
          <a:prstGeom prst="rect">
            <a:avLst/>
          </a:prstGeom>
          <a:noFill/>
        </p:spPr>
        <p:txBody>
          <a:bodyPr wrap="square" rtlCol="0">
            <a:spAutoFit/>
          </a:bodyPr>
          <a:lstStyle/>
          <a:p>
            <a:pPr algn="ctr"/>
            <a:r>
              <a:rPr lang="en-US" sz="2500" dirty="0">
                <a:latin typeface="Swis721 Blk BT" panose="020B0904030502020204" pitchFamily="34" charset="0"/>
              </a:rPr>
              <a:t>INITIAL SITUATION</a:t>
            </a:r>
          </a:p>
        </p:txBody>
      </p:sp>
      <p:sp>
        <p:nvSpPr>
          <p:cNvPr id="2" name="Rectangle: Rounded Corners 1">
            <a:extLst>
              <a:ext uri="{FF2B5EF4-FFF2-40B4-BE49-F238E27FC236}">
                <a16:creationId xmlns:a16="http://schemas.microsoft.com/office/drawing/2014/main" id="{DD5BB086-92DA-EB10-2D3C-024E41B56F94}"/>
              </a:ext>
            </a:extLst>
          </p:cNvPr>
          <p:cNvSpPr/>
          <p:nvPr/>
        </p:nvSpPr>
        <p:spPr>
          <a:xfrm>
            <a:off x="-12319818" y="2227697"/>
            <a:ext cx="11815482" cy="1733452"/>
          </a:xfrm>
          <a:prstGeom prst="roundRect">
            <a:avLst/>
          </a:prstGeom>
          <a:solidFill>
            <a:schemeClr val="bg1"/>
          </a:solidFill>
          <a:ln w="38100">
            <a:solidFill>
              <a:schemeClr val="accent2">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marL="342900" indent="-342900">
              <a:buAutoNum type="arabicPeriod"/>
            </a:pPr>
            <a:endParaRPr lang="en-US" sz="1800" dirty="0">
              <a:latin typeface="Swis721 Blk BT" panose="020B0904030502020204" pitchFamily="34" charset="0"/>
            </a:endParaRPr>
          </a:p>
          <a:p>
            <a:endParaRPr lang="en-US" dirty="0">
              <a:latin typeface="Swis721 Blk BT" panose="020B0904030502020204" pitchFamily="34" charset="0"/>
            </a:endParaRPr>
          </a:p>
          <a:p>
            <a:r>
              <a:rPr lang="en-US" dirty="0">
                <a:latin typeface="Swis721 Blk BT" panose="020B0904030502020204" pitchFamily="34" charset="0"/>
              </a:rPr>
              <a:t>1. </a:t>
            </a:r>
            <a:r>
              <a:rPr lang="en-US" sz="1800" dirty="0">
                <a:latin typeface="Swis721 Blk BT" panose="020B0904030502020204" pitchFamily="34" charset="0"/>
              </a:rPr>
              <a:t>OUR OBJECTIVE</a:t>
            </a:r>
          </a:p>
          <a:p>
            <a:endParaRPr lang="en-US" sz="1800" dirty="0">
              <a:latin typeface="Swis721 Blk BT" panose="020B0904030502020204" pitchFamily="34" charset="0"/>
            </a:endParaRPr>
          </a:p>
          <a:p>
            <a:r>
              <a:rPr lang="en-US" sz="1800" dirty="0">
                <a:latin typeface="Swis721 Blk BT" panose="020B0904030502020204" pitchFamily="34" charset="0"/>
              </a:rPr>
              <a:t>2. BUISSNIS OBJECTIVE</a:t>
            </a:r>
          </a:p>
          <a:p>
            <a:pPr algn="ctr"/>
            <a:endParaRPr lang="en-US" dirty="0"/>
          </a:p>
        </p:txBody>
      </p:sp>
      <p:sp>
        <p:nvSpPr>
          <p:cNvPr id="3" name="TextBox 2">
            <a:extLst>
              <a:ext uri="{FF2B5EF4-FFF2-40B4-BE49-F238E27FC236}">
                <a16:creationId xmlns:a16="http://schemas.microsoft.com/office/drawing/2014/main" id="{2F5574B1-A21D-D46A-7EAD-EFF49A004ADE}"/>
              </a:ext>
            </a:extLst>
          </p:cNvPr>
          <p:cNvSpPr txBox="1"/>
          <p:nvPr/>
        </p:nvSpPr>
        <p:spPr>
          <a:xfrm>
            <a:off x="-12300158" y="2343896"/>
            <a:ext cx="11815482" cy="477054"/>
          </a:xfrm>
          <a:prstGeom prst="rect">
            <a:avLst/>
          </a:prstGeom>
          <a:noFill/>
        </p:spPr>
        <p:txBody>
          <a:bodyPr wrap="square" rtlCol="0">
            <a:spAutoFit/>
          </a:bodyPr>
          <a:lstStyle/>
          <a:p>
            <a:r>
              <a:rPr lang="en-US" sz="2500" dirty="0">
                <a:latin typeface="Swis721 Blk BT" panose="020B0904030502020204" pitchFamily="34" charset="0"/>
              </a:rPr>
              <a:t>PROJECT SCOPE/ USE CASE</a:t>
            </a:r>
          </a:p>
        </p:txBody>
      </p:sp>
      <p:sp>
        <p:nvSpPr>
          <p:cNvPr id="6" name="TextBox 5">
            <a:extLst>
              <a:ext uri="{FF2B5EF4-FFF2-40B4-BE49-F238E27FC236}">
                <a16:creationId xmlns:a16="http://schemas.microsoft.com/office/drawing/2014/main" id="{1E6DB739-7EDB-C97B-5A60-D8B9AE9E453F}"/>
              </a:ext>
            </a:extLst>
          </p:cNvPr>
          <p:cNvSpPr txBox="1"/>
          <p:nvPr/>
        </p:nvSpPr>
        <p:spPr>
          <a:xfrm>
            <a:off x="733084" y="8494773"/>
            <a:ext cx="3641272"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OUR OBJECTIVE</a:t>
            </a:r>
          </a:p>
        </p:txBody>
      </p:sp>
      <p:sp>
        <p:nvSpPr>
          <p:cNvPr id="22" name="Rectangle 21">
            <a:extLst>
              <a:ext uri="{FF2B5EF4-FFF2-40B4-BE49-F238E27FC236}">
                <a16:creationId xmlns:a16="http://schemas.microsoft.com/office/drawing/2014/main" id="{E6F594F7-B2BE-ADAD-CCDC-98847BF11FA8}"/>
              </a:ext>
            </a:extLst>
          </p:cNvPr>
          <p:cNvSpPr/>
          <p:nvPr/>
        </p:nvSpPr>
        <p:spPr>
          <a:xfrm>
            <a:off x="143337" y="8350433"/>
            <a:ext cx="4820767" cy="27697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60C7F1E-A8D5-D4DE-DA0D-BD5F0FE2CFA3}"/>
              </a:ext>
            </a:extLst>
          </p:cNvPr>
          <p:cNvSpPr/>
          <p:nvPr/>
        </p:nvSpPr>
        <p:spPr>
          <a:xfrm>
            <a:off x="5147360" y="8350432"/>
            <a:ext cx="5091837" cy="27697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AE48FE-3D79-1D80-5991-9364BFB32F25}"/>
              </a:ext>
            </a:extLst>
          </p:cNvPr>
          <p:cNvSpPr txBox="1"/>
          <p:nvPr/>
        </p:nvSpPr>
        <p:spPr>
          <a:xfrm>
            <a:off x="5190597" y="9390460"/>
            <a:ext cx="4981832" cy="1107996"/>
          </a:xfrm>
          <a:prstGeom prst="rect">
            <a:avLst/>
          </a:prstGeom>
          <a:noFill/>
        </p:spPr>
        <p:txBody>
          <a:bodyPr wrap="square" rtlCol="0">
            <a:spAutoFit/>
          </a:bodyPr>
          <a:lstStyle/>
          <a:p>
            <a:pPr algn="ctr"/>
            <a:r>
              <a:rPr lang="en-US" sz="2200" dirty="0">
                <a:solidFill>
                  <a:schemeClr val="bg1"/>
                </a:solidFill>
                <a:latin typeface="Swis721 Ex BT" panose="020B0605020202020204" pitchFamily="34" charset="0"/>
              </a:rPr>
              <a:t>REDUCE THE CHURN RATE AND IMPROVING CUSTOMER RETENTION</a:t>
            </a:r>
          </a:p>
        </p:txBody>
      </p:sp>
      <p:sp>
        <p:nvSpPr>
          <p:cNvPr id="26" name="Slide Number Placeholder 25">
            <a:extLst>
              <a:ext uri="{FF2B5EF4-FFF2-40B4-BE49-F238E27FC236}">
                <a16:creationId xmlns:a16="http://schemas.microsoft.com/office/drawing/2014/main" id="{4C255A34-7512-1D44-B74B-E6EFDBB13326}"/>
              </a:ext>
            </a:extLst>
          </p:cNvPr>
          <p:cNvSpPr>
            <a:spLocks noGrp="1"/>
          </p:cNvSpPr>
          <p:nvPr>
            <p:ph type="sldNum" sz="quarter" idx="12"/>
          </p:nvPr>
        </p:nvSpPr>
        <p:spPr/>
        <p:txBody>
          <a:bodyPr/>
          <a:lstStyle/>
          <a:p>
            <a:fld id="{33568880-700E-4CBA-91FE-AF2D06116055}" type="slidenum">
              <a:rPr lang="en-US" smtClean="0"/>
              <a:t>6</a:t>
            </a:fld>
            <a:endParaRPr lang="en-US"/>
          </a:p>
        </p:txBody>
      </p:sp>
      <p:sp>
        <p:nvSpPr>
          <p:cNvPr id="4" name="TextBox 3">
            <a:extLst>
              <a:ext uri="{FF2B5EF4-FFF2-40B4-BE49-F238E27FC236}">
                <a16:creationId xmlns:a16="http://schemas.microsoft.com/office/drawing/2014/main" id="{7F5631C4-A5BD-3A54-4F04-FF7093325BAB}"/>
              </a:ext>
            </a:extLst>
          </p:cNvPr>
          <p:cNvSpPr txBox="1"/>
          <p:nvPr/>
        </p:nvSpPr>
        <p:spPr>
          <a:xfrm>
            <a:off x="5383246" y="8456396"/>
            <a:ext cx="5091836"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BUISSNES OBJECTIVE</a:t>
            </a:r>
          </a:p>
        </p:txBody>
      </p:sp>
      <p:sp>
        <p:nvSpPr>
          <p:cNvPr id="5" name="TextBox 4">
            <a:extLst>
              <a:ext uri="{FF2B5EF4-FFF2-40B4-BE49-F238E27FC236}">
                <a16:creationId xmlns:a16="http://schemas.microsoft.com/office/drawing/2014/main" id="{33FDE35B-610C-DF79-FF27-CF20AA63DF5A}"/>
              </a:ext>
            </a:extLst>
          </p:cNvPr>
          <p:cNvSpPr txBox="1"/>
          <p:nvPr/>
        </p:nvSpPr>
        <p:spPr>
          <a:xfrm>
            <a:off x="175352" y="9405741"/>
            <a:ext cx="4854562" cy="1107996"/>
          </a:xfrm>
          <a:prstGeom prst="rect">
            <a:avLst/>
          </a:prstGeom>
          <a:noFill/>
        </p:spPr>
        <p:txBody>
          <a:bodyPr wrap="square" rtlCol="0">
            <a:spAutoFit/>
          </a:bodyPr>
          <a:lstStyle/>
          <a:p>
            <a:pPr algn="ctr"/>
            <a:r>
              <a:rPr lang="en-US" sz="2200" dirty="0">
                <a:solidFill>
                  <a:schemeClr val="bg1"/>
                </a:solidFill>
                <a:latin typeface="Swis721 Ex BT" panose="020B0605020202020204" pitchFamily="34" charset="0"/>
              </a:rPr>
              <a:t>identify customers who are at risk of churning and check their loyalty and satisfaction</a:t>
            </a:r>
          </a:p>
        </p:txBody>
      </p:sp>
    </p:spTree>
    <p:extLst>
      <p:ext uri="{BB962C8B-B14F-4D97-AF65-F5344CB8AC3E}">
        <p14:creationId xmlns:p14="http://schemas.microsoft.com/office/powerpoint/2010/main" val="116758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972867"/>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8C5C0F79-F7EF-3FC7-25CB-616B03623511}"/>
              </a:ext>
            </a:extLst>
          </p:cNvPr>
          <p:cNvSpPr txBox="1"/>
          <p:nvPr/>
        </p:nvSpPr>
        <p:spPr>
          <a:xfrm>
            <a:off x="51126" y="1555333"/>
            <a:ext cx="12135072" cy="572396"/>
          </a:xfrm>
          <a:prstGeom prst="rect">
            <a:avLst/>
          </a:prstGeom>
          <a:noFill/>
        </p:spPr>
        <p:txBody>
          <a:bodyPr wrap="square" rtlCol="0">
            <a:spAutoFit/>
          </a:bodyPr>
          <a:lstStyle/>
          <a:p>
            <a:pPr algn="ctr"/>
            <a:r>
              <a:rPr lang="en-US" sz="3000" dirty="0">
                <a:solidFill>
                  <a:schemeClr val="bg1"/>
                </a:solidFill>
                <a:latin typeface="Swis721 Blk BT" panose="020B0904030502020204" pitchFamily="34" charset="0"/>
              </a:rPr>
              <a:t>RECOMMENDATION</a:t>
            </a:r>
          </a:p>
        </p:txBody>
      </p:sp>
      <p:sp>
        <p:nvSpPr>
          <p:cNvPr id="23" name="TextBox 22">
            <a:extLst>
              <a:ext uri="{FF2B5EF4-FFF2-40B4-BE49-F238E27FC236}">
                <a16:creationId xmlns:a16="http://schemas.microsoft.com/office/drawing/2014/main" id="{59CB9C73-A26F-4B88-A7D6-4C022607DF45}"/>
              </a:ext>
            </a:extLst>
          </p:cNvPr>
          <p:cNvSpPr txBox="1"/>
          <p:nvPr/>
        </p:nvSpPr>
        <p:spPr>
          <a:xfrm>
            <a:off x="51126" y="945484"/>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24" name="TextBox 23">
            <a:extLst>
              <a:ext uri="{FF2B5EF4-FFF2-40B4-BE49-F238E27FC236}">
                <a16:creationId xmlns:a16="http://schemas.microsoft.com/office/drawing/2014/main" id="{728239F1-6BB4-B0E7-5334-81B566598ACB}"/>
              </a:ext>
            </a:extLst>
          </p:cNvPr>
          <p:cNvSpPr txBox="1"/>
          <p:nvPr/>
        </p:nvSpPr>
        <p:spPr>
          <a:xfrm>
            <a:off x="28009" y="-4256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2" name="Slide Number Placeholder 1">
            <a:extLst>
              <a:ext uri="{FF2B5EF4-FFF2-40B4-BE49-F238E27FC236}">
                <a16:creationId xmlns:a16="http://schemas.microsoft.com/office/drawing/2014/main" id="{3A2BD46D-BD6C-1838-95A9-6DB163C347EE}"/>
              </a:ext>
            </a:extLst>
          </p:cNvPr>
          <p:cNvSpPr>
            <a:spLocks noGrp="1"/>
          </p:cNvSpPr>
          <p:nvPr>
            <p:ph type="sldNum" sz="quarter" idx="12"/>
          </p:nvPr>
        </p:nvSpPr>
        <p:spPr/>
        <p:txBody>
          <a:bodyPr/>
          <a:lstStyle/>
          <a:p>
            <a:fld id="{33568880-700E-4CBA-91FE-AF2D06116055}" type="slidenum">
              <a:rPr lang="en-US" smtClean="0"/>
              <a:t>60</a:t>
            </a:fld>
            <a:endParaRPr lang="en-US"/>
          </a:p>
        </p:txBody>
      </p:sp>
      <p:sp>
        <p:nvSpPr>
          <p:cNvPr id="6" name="TextBox 5">
            <a:extLst>
              <a:ext uri="{FF2B5EF4-FFF2-40B4-BE49-F238E27FC236}">
                <a16:creationId xmlns:a16="http://schemas.microsoft.com/office/drawing/2014/main" id="{9C189DC2-82AA-F18B-0196-D9DC80469C45}"/>
              </a:ext>
            </a:extLst>
          </p:cNvPr>
          <p:cNvSpPr txBox="1"/>
          <p:nvPr/>
        </p:nvSpPr>
        <p:spPr>
          <a:xfrm>
            <a:off x="231220" y="2425879"/>
            <a:ext cx="11678639" cy="2251899"/>
          </a:xfrm>
          <a:prstGeom prst="rect">
            <a:avLst/>
          </a:prstGeom>
          <a:noFill/>
        </p:spPr>
        <p:txBody>
          <a:bodyPr wrap="square" rtlCol="0">
            <a:spAutoFit/>
          </a:bodyPr>
          <a:lstStyle/>
          <a:p>
            <a:pPr lvl="0" algn="ctr" rtl="0">
              <a:lnSpc>
                <a:spcPct val="107000"/>
              </a:lnSpc>
              <a:spcAft>
                <a:spcPts val="800"/>
              </a:spcAft>
            </a:pPr>
            <a:r>
              <a:rPr lang="en-US" sz="2000" kern="100" dirty="0">
                <a:effectLst/>
                <a:latin typeface="Swis721 Blk BT" panose="020B0904030502020204" pitchFamily="34" charset="0"/>
                <a:ea typeface="Calibri" panose="020F0502020204030204" pitchFamily="34" charset="0"/>
                <a:cs typeface="Arial" panose="020B0604020202020204" pitchFamily="34" charset="0"/>
              </a:rPr>
              <a:t>Ensuring the Supply Chain &amp; Technical Departments are providing a high of-speed all the time, and continuous check for any technical issue could lead to disconnection, because these two are the main factors could lead a customer to churn </a:t>
            </a:r>
          </a:p>
          <a:p>
            <a:pPr marL="457200" algn="ctr">
              <a:lnSpc>
                <a:spcPct val="107000"/>
              </a:lnSpc>
              <a:spcAft>
                <a:spcPts val="800"/>
              </a:spcAft>
            </a:pPr>
            <a:r>
              <a:rPr lang="en-US" sz="2000" kern="100" dirty="0">
                <a:effectLst/>
                <a:latin typeface="Swis721 Blk BT" panose="020B0904030502020204" pitchFamily="34" charset="0"/>
                <a:ea typeface="Calibri" panose="020F0502020204030204" pitchFamily="34" charset="0"/>
                <a:cs typeface="Arial" panose="020B0604020202020204" pitchFamily="34" charset="0"/>
              </a:rPr>
              <a:t> </a:t>
            </a:r>
          </a:p>
          <a:p>
            <a:pPr algn="ctr"/>
            <a:endParaRPr lang="en-US" sz="2000" dirty="0">
              <a:latin typeface="Swis721 Blk BT" panose="020B0904030502020204" pitchFamily="34" charset="0"/>
            </a:endParaRPr>
          </a:p>
        </p:txBody>
      </p:sp>
      <p:sp>
        <p:nvSpPr>
          <p:cNvPr id="4" name="TextBox 3">
            <a:extLst>
              <a:ext uri="{FF2B5EF4-FFF2-40B4-BE49-F238E27FC236}">
                <a16:creationId xmlns:a16="http://schemas.microsoft.com/office/drawing/2014/main" id="{DC6EC1A8-75D1-1ED7-B7CD-9A347589EB9C}"/>
              </a:ext>
            </a:extLst>
          </p:cNvPr>
          <p:cNvSpPr txBox="1"/>
          <p:nvPr/>
        </p:nvSpPr>
        <p:spPr>
          <a:xfrm>
            <a:off x="231221" y="3784366"/>
            <a:ext cx="11678639" cy="3036601"/>
          </a:xfrm>
          <a:prstGeom prst="rect">
            <a:avLst/>
          </a:prstGeom>
          <a:noFill/>
        </p:spPr>
        <p:txBody>
          <a:bodyPr wrap="square" rtlCol="0">
            <a:spAutoFit/>
          </a:bodyPr>
          <a:lstStyle/>
          <a:p>
            <a:pPr algn="ctr">
              <a:lnSpc>
                <a:spcPct val="107000"/>
              </a:lnSpc>
            </a:pPr>
            <a:r>
              <a:rPr lang="en-US" b="0" i="0" dirty="0">
                <a:effectLst/>
                <a:latin typeface="Swis721 Blk BT" panose="020B0904030502020204" pitchFamily="34" charset="0"/>
              </a:rPr>
              <a:t>Offering attractive deals to customers before the end of their contract is a proactive way to prevent churn</a:t>
            </a:r>
            <a:endParaRPr lang="en-US" kern="100" dirty="0">
              <a:latin typeface="Swis721 Blk BT" panose="020B0904030502020204" pitchFamily="34" charset="0"/>
              <a:ea typeface="Calibri" panose="020F0502020204030204" pitchFamily="34" charset="0"/>
              <a:cs typeface="Arial" panose="020B0604020202020204" pitchFamily="34" charset="0"/>
            </a:endParaRPr>
          </a:p>
          <a:p>
            <a:pPr algn="ctr">
              <a:lnSpc>
                <a:spcPct val="107000"/>
              </a:lnSpc>
            </a:pPr>
            <a:endParaRPr lang="en-US" kern="100" dirty="0">
              <a:effectLst/>
              <a:latin typeface="Swis721 Blk BT" panose="020B0904030502020204" pitchFamily="34" charset="0"/>
              <a:ea typeface="Calibri" panose="020F0502020204030204" pitchFamily="34" charset="0"/>
              <a:cs typeface="Arial" panose="020B0604020202020204" pitchFamily="34" charset="0"/>
            </a:endParaRPr>
          </a:p>
          <a:p>
            <a:pPr algn="ctr">
              <a:lnSpc>
                <a:spcPct val="107000"/>
              </a:lnSpc>
            </a:pPr>
            <a:r>
              <a:rPr lang="en-US" b="0" i="0" dirty="0">
                <a:effectLst/>
                <a:latin typeface="Swis721 Blk BT" panose="020B0904030502020204" pitchFamily="34" charset="0"/>
              </a:rPr>
              <a:t>it's important to note that churn rate is not the only metric that companies should consider when evaluating customer satisfaction and loyalty. Other factors such as customer engagement, customer lifetime value, and customer referral rates should also be taken into account</a:t>
            </a:r>
            <a:r>
              <a:rPr lang="en-US" kern="100" dirty="0">
                <a:effectLst/>
                <a:latin typeface="Swis721 Blk BT" panose="020B0904030502020204" pitchFamily="34" charset="0"/>
                <a:ea typeface="Calibri" panose="020F0502020204030204" pitchFamily="34" charset="0"/>
                <a:cs typeface="Arial" panose="020B0604020202020204" pitchFamily="34" charset="0"/>
              </a:rPr>
              <a:t> </a:t>
            </a:r>
          </a:p>
          <a:p>
            <a:pPr algn="ctr">
              <a:lnSpc>
                <a:spcPct val="107000"/>
              </a:lnSpc>
            </a:pPr>
            <a:endParaRPr lang="en-US" kern="100" dirty="0">
              <a:latin typeface="Swis721 Blk BT" panose="020B0904030502020204" pitchFamily="34" charset="0"/>
              <a:ea typeface="Calibri" panose="020F0502020204030204" pitchFamily="34" charset="0"/>
              <a:cs typeface="Arial" panose="020B0604020202020204" pitchFamily="34" charset="0"/>
            </a:endParaRPr>
          </a:p>
          <a:p>
            <a:pPr algn="ctr">
              <a:lnSpc>
                <a:spcPct val="107000"/>
              </a:lnSpc>
            </a:pPr>
            <a:r>
              <a:rPr lang="en-US" b="0" i="0" dirty="0">
                <a:effectLst/>
                <a:latin typeface="Swis721 Blk BT" panose="020B0904030502020204" pitchFamily="34" charset="0"/>
              </a:rPr>
              <a:t>accurate measurement of churn rate requires careful consideration of the time interval and definition of churn, as well as the data quality and business context.</a:t>
            </a:r>
            <a:endParaRPr lang="en-US" kern="100" dirty="0">
              <a:effectLst/>
              <a:latin typeface="Swis721 Blk BT" panose="020B09040305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58817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368551"/>
            <a:ext cx="12192000" cy="5489445"/>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latin typeface="Swis721 Blk BT" panose="020B0904030502020204" pitchFamily="34" charset="0"/>
              </a:rPr>
              <a:t>CODING ACADEMY BY ORANGE </a:t>
            </a:r>
          </a:p>
        </p:txBody>
      </p:sp>
      <p:sp>
        <p:nvSpPr>
          <p:cNvPr id="9" name="TextBox 8">
            <a:extLst>
              <a:ext uri="{FF2B5EF4-FFF2-40B4-BE49-F238E27FC236}">
                <a16:creationId xmlns:a16="http://schemas.microsoft.com/office/drawing/2014/main" id="{AF631CFE-79F6-187A-09E3-1CF86626B6B8}"/>
              </a:ext>
            </a:extLst>
          </p:cNvPr>
          <p:cNvSpPr txBox="1"/>
          <p:nvPr/>
        </p:nvSpPr>
        <p:spPr>
          <a:xfrm>
            <a:off x="3508148" y="1453266"/>
            <a:ext cx="8173179"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DEFINITION</a:t>
            </a:r>
          </a:p>
        </p:txBody>
      </p:sp>
      <p:sp>
        <p:nvSpPr>
          <p:cNvPr id="2" name="Rectangle: Rounded Corners 1">
            <a:extLst>
              <a:ext uri="{FF2B5EF4-FFF2-40B4-BE49-F238E27FC236}">
                <a16:creationId xmlns:a16="http://schemas.microsoft.com/office/drawing/2014/main" id="{9DC323B2-B22D-21B5-88F7-A26716AB594C}"/>
              </a:ext>
            </a:extLst>
          </p:cNvPr>
          <p:cNvSpPr/>
          <p:nvPr/>
        </p:nvSpPr>
        <p:spPr>
          <a:xfrm>
            <a:off x="162797" y="2121372"/>
            <a:ext cx="11815482" cy="1733452"/>
          </a:xfrm>
          <a:prstGeom prst="roundRect">
            <a:avLst/>
          </a:prstGeom>
          <a:solidFill>
            <a:schemeClr val="bg1"/>
          </a:solidFill>
          <a:ln w="38100">
            <a:solidFill>
              <a:schemeClr val="accent2">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marL="342900" indent="-342900">
              <a:buAutoNum type="arabicPeriod"/>
            </a:pPr>
            <a:endParaRPr lang="en-US" sz="1800" dirty="0">
              <a:latin typeface="Swis721 Blk BT" panose="020B0904030502020204" pitchFamily="34" charset="0"/>
            </a:endParaRPr>
          </a:p>
          <a:p>
            <a:endParaRPr lang="en-US" dirty="0">
              <a:latin typeface="Swis721 Blk BT" panose="020B0904030502020204" pitchFamily="34" charset="0"/>
            </a:endParaRPr>
          </a:p>
          <a:p>
            <a:r>
              <a:rPr lang="en-US" dirty="0">
                <a:latin typeface="Swis721 Blk BT" panose="020B0904030502020204" pitchFamily="34" charset="0"/>
              </a:rPr>
              <a:t>1. </a:t>
            </a:r>
            <a:r>
              <a:rPr lang="en-US" sz="1800" dirty="0">
                <a:latin typeface="Swis721 Blk BT" panose="020B0904030502020204" pitchFamily="34" charset="0"/>
              </a:rPr>
              <a:t>OUR OBJECTIVE</a:t>
            </a:r>
          </a:p>
          <a:p>
            <a:endParaRPr lang="en-US" sz="1800" dirty="0">
              <a:latin typeface="Swis721 Blk BT" panose="020B0904030502020204" pitchFamily="34" charset="0"/>
            </a:endParaRPr>
          </a:p>
          <a:p>
            <a:r>
              <a:rPr lang="en-US" sz="1800" dirty="0">
                <a:latin typeface="Swis721 Blk BT" panose="020B0904030502020204" pitchFamily="34" charset="0"/>
              </a:rPr>
              <a:t>2. BUISSNIS OBJECTIVE</a:t>
            </a:r>
          </a:p>
          <a:p>
            <a:pPr algn="ctr"/>
            <a:endParaRPr lang="en-US" dirty="0"/>
          </a:p>
        </p:txBody>
      </p:sp>
      <p:sp>
        <p:nvSpPr>
          <p:cNvPr id="3" name="TextBox 2">
            <a:extLst>
              <a:ext uri="{FF2B5EF4-FFF2-40B4-BE49-F238E27FC236}">
                <a16:creationId xmlns:a16="http://schemas.microsoft.com/office/drawing/2014/main" id="{ACCA7BA2-A6AF-39D1-3D87-81E960443257}"/>
              </a:ext>
            </a:extLst>
          </p:cNvPr>
          <p:cNvSpPr txBox="1"/>
          <p:nvPr/>
        </p:nvSpPr>
        <p:spPr>
          <a:xfrm>
            <a:off x="182457" y="2237571"/>
            <a:ext cx="11815482" cy="477054"/>
          </a:xfrm>
          <a:prstGeom prst="rect">
            <a:avLst/>
          </a:prstGeom>
          <a:noFill/>
        </p:spPr>
        <p:txBody>
          <a:bodyPr wrap="square" rtlCol="0">
            <a:spAutoFit/>
          </a:bodyPr>
          <a:lstStyle/>
          <a:p>
            <a:r>
              <a:rPr lang="en-US" sz="2500" dirty="0">
                <a:latin typeface="Swis721 Blk BT" panose="020B0904030502020204" pitchFamily="34" charset="0"/>
              </a:rPr>
              <a:t>PROJECT SCOPE/ USE CASE</a:t>
            </a:r>
          </a:p>
        </p:txBody>
      </p:sp>
      <p:sp>
        <p:nvSpPr>
          <p:cNvPr id="25" name="TextBox 24">
            <a:extLst>
              <a:ext uri="{FF2B5EF4-FFF2-40B4-BE49-F238E27FC236}">
                <a16:creationId xmlns:a16="http://schemas.microsoft.com/office/drawing/2014/main" id="{5F931D01-6D4A-B576-99C8-74B71B0AE1D9}"/>
              </a:ext>
            </a:extLst>
          </p:cNvPr>
          <p:cNvSpPr txBox="1"/>
          <p:nvPr/>
        </p:nvSpPr>
        <p:spPr>
          <a:xfrm>
            <a:off x="813706" y="4113273"/>
            <a:ext cx="3641272"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OUR OBJECTIVE</a:t>
            </a:r>
          </a:p>
        </p:txBody>
      </p:sp>
      <p:sp>
        <p:nvSpPr>
          <p:cNvPr id="26" name="TextBox 25">
            <a:extLst>
              <a:ext uri="{FF2B5EF4-FFF2-40B4-BE49-F238E27FC236}">
                <a16:creationId xmlns:a16="http://schemas.microsoft.com/office/drawing/2014/main" id="{9B2B23AC-9C9B-FF42-FFB2-CBB359F1D783}"/>
              </a:ext>
            </a:extLst>
          </p:cNvPr>
          <p:cNvSpPr txBox="1"/>
          <p:nvPr/>
        </p:nvSpPr>
        <p:spPr>
          <a:xfrm>
            <a:off x="5383246" y="4083176"/>
            <a:ext cx="5091836"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BUISSNES OBJECTIVE</a:t>
            </a:r>
          </a:p>
        </p:txBody>
      </p:sp>
      <p:sp>
        <p:nvSpPr>
          <p:cNvPr id="31" name="Rectangle 30">
            <a:extLst>
              <a:ext uri="{FF2B5EF4-FFF2-40B4-BE49-F238E27FC236}">
                <a16:creationId xmlns:a16="http://schemas.microsoft.com/office/drawing/2014/main" id="{5C49234C-4971-6BAE-2A50-CE863BEB39FA}"/>
              </a:ext>
            </a:extLst>
          </p:cNvPr>
          <p:cNvSpPr/>
          <p:nvPr/>
        </p:nvSpPr>
        <p:spPr>
          <a:xfrm>
            <a:off x="223959" y="3968933"/>
            <a:ext cx="4820767" cy="27697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D8077B6-902A-987D-9F0F-C9A1408EBBED}"/>
              </a:ext>
            </a:extLst>
          </p:cNvPr>
          <p:cNvSpPr/>
          <p:nvPr/>
        </p:nvSpPr>
        <p:spPr>
          <a:xfrm>
            <a:off x="5227982" y="3968932"/>
            <a:ext cx="5091837" cy="27697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1046D5E-07D9-5DA9-936D-3B5D344BD3B7}"/>
              </a:ext>
            </a:extLst>
          </p:cNvPr>
          <p:cNvSpPr txBox="1"/>
          <p:nvPr/>
        </p:nvSpPr>
        <p:spPr>
          <a:xfrm>
            <a:off x="5271219" y="5008960"/>
            <a:ext cx="4981832" cy="1107996"/>
          </a:xfrm>
          <a:prstGeom prst="rect">
            <a:avLst/>
          </a:prstGeom>
          <a:noFill/>
        </p:spPr>
        <p:txBody>
          <a:bodyPr wrap="square" rtlCol="0">
            <a:spAutoFit/>
          </a:bodyPr>
          <a:lstStyle/>
          <a:p>
            <a:pPr algn="ctr"/>
            <a:r>
              <a:rPr lang="en-US" sz="2200" dirty="0">
                <a:solidFill>
                  <a:schemeClr val="bg1"/>
                </a:solidFill>
                <a:latin typeface="Swis721 Ex BT" panose="020B0605020202020204" pitchFamily="34" charset="0"/>
              </a:rPr>
              <a:t>REDUCE THE CHURN RATE AND IMPROVING CUSTOMER RETENTION</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161" y="4060699"/>
            <a:ext cx="3524250" cy="2857500"/>
          </a:xfrm>
          <a:prstGeom prst="rect">
            <a:avLst/>
          </a:prstGeom>
        </p:spPr>
      </p:pic>
      <p:sp>
        <p:nvSpPr>
          <p:cNvPr id="34" name="Rectangle: Rounded Corners 33">
            <a:extLst>
              <a:ext uri="{FF2B5EF4-FFF2-40B4-BE49-F238E27FC236}">
                <a16:creationId xmlns:a16="http://schemas.microsoft.com/office/drawing/2014/main" id="{F92813EA-F427-0AA1-0AD8-59268C181F0A}"/>
              </a:ext>
            </a:extLst>
          </p:cNvPr>
          <p:cNvSpPr/>
          <p:nvPr/>
        </p:nvSpPr>
        <p:spPr>
          <a:xfrm>
            <a:off x="12501179" y="2144303"/>
            <a:ext cx="11727543" cy="1884694"/>
          </a:xfrm>
          <a:prstGeom prst="roundRect">
            <a:avLst/>
          </a:prstGeom>
          <a:solidFill>
            <a:schemeClr val="bg1"/>
          </a:solidFill>
          <a:ln w="38100">
            <a:solidFill>
              <a:schemeClr val="accent2">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bg2">
                  <a:lumMod val="10000"/>
                </a:schemeClr>
              </a:solidFill>
              <a:latin typeface="Swis721 Blk BT" panose="020B0904030502020204" pitchFamily="34" charset="0"/>
            </a:endParaRPr>
          </a:p>
          <a:p>
            <a:pPr algn="ctr"/>
            <a:r>
              <a:rPr lang="en-US" sz="2000" dirty="0">
                <a:solidFill>
                  <a:schemeClr val="bg2">
                    <a:lumMod val="10000"/>
                  </a:schemeClr>
                </a:solidFill>
                <a:latin typeface="Swis721 Blk BT" panose="020B0904030502020204" pitchFamily="34" charset="0"/>
              </a:rPr>
              <a:t>Dataset that includes details about fiber customers, demographics, subscription technical information, and contract type</a:t>
            </a:r>
          </a:p>
        </p:txBody>
      </p:sp>
      <p:sp>
        <p:nvSpPr>
          <p:cNvPr id="35" name="TextBox 34">
            <a:extLst>
              <a:ext uri="{FF2B5EF4-FFF2-40B4-BE49-F238E27FC236}">
                <a16:creationId xmlns:a16="http://schemas.microsoft.com/office/drawing/2014/main" id="{EEF39EC4-3701-07C8-8AB1-0D102872D6F0}"/>
              </a:ext>
            </a:extLst>
          </p:cNvPr>
          <p:cNvSpPr txBox="1"/>
          <p:nvPr/>
        </p:nvSpPr>
        <p:spPr>
          <a:xfrm>
            <a:off x="12595412" y="2165666"/>
            <a:ext cx="11633310" cy="477054"/>
          </a:xfrm>
          <a:prstGeom prst="rect">
            <a:avLst/>
          </a:prstGeom>
          <a:noFill/>
        </p:spPr>
        <p:txBody>
          <a:bodyPr wrap="square" rtlCol="0">
            <a:spAutoFit/>
          </a:bodyPr>
          <a:lstStyle/>
          <a:p>
            <a:pPr algn="ctr"/>
            <a:r>
              <a:rPr lang="en-US" sz="2500" dirty="0">
                <a:latin typeface="Swis721 Blk BT" panose="020B0904030502020204" pitchFamily="34" charset="0"/>
              </a:rPr>
              <a:t>INITIAL SITUATION</a:t>
            </a:r>
          </a:p>
        </p:txBody>
      </p:sp>
      <p:sp>
        <p:nvSpPr>
          <p:cNvPr id="37" name="TextBox 36">
            <a:extLst>
              <a:ext uri="{FF2B5EF4-FFF2-40B4-BE49-F238E27FC236}">
                <a16:creationId xmlns:a16="http://schemas.microsoft.com/office/drawing/2014/main" id="{F30EAF07-A163-559C-D290-6FD5076391C7}"/>
              </a:ext>
            </a:extLst>
          </p:cNvPr>
          <p:cNvSpPr txBox="1"/>
          <p:nvPr/>
        </p:nvSpPr>
        <p:spPr>
          <a:xfrm>
            <a:off x="3520020" y="-787798"/>
            <a:ext cx="8229600" cy="707886"/>
          </a:xfrm>
          <a:prstGeom prst="rect">
            <a:avLst/>
          </a:prstGeom>
          <a:noFill/>
        </p:spPr>
        <p:txBody>
          <a:bodyPr wrap="square" rtlCol="0">
            <a:spAutoFit/>
          </a:bodyPr>
          <a:lstStyle/>
          <a:p>
            <a:r>
              <a:rPr lang="en-US" sz="4000" dirty="0">
                <a:solidFill>
                  <a:schemeClr val="bg1"/>
                </a:solidFill>
                <a:latin typeface="Swis721 Blk BT" panose="020B0904030502020204" pitchFamily="34" charset="0"/>
              </a:rPr>
              <a:t>What</a:t>
            </a:r>
            <a:r>
              <a:rPr lang="en-US" sz="2500" dirty="0">
                <a:solidFill>
                  <a:schemeClr val="bg1"/>
                </a:solidFill>
                <a:latin typeface="Swis721 Blk BT" panose="020B0904030502020204" pitchFamily="34" charset="0"/>
              </a:rPr>
              <a:t> is the churn rate?</a:t>
            </a:r>
          </a:p>
        </p:txBody>
      </p:sp>
      <p:sp>
        <p:nvSpPr>
          <p:cNvPr id="39" name="TextBox 38">
            <a:extLst>
              <a:ext uri="{FF2B5EF4-FFF2-40B4-BE49-F238E27FC236}">
                <a16:creationId xmlns:a16="http://schemas.microsoft.com/office/drawing/2014/main" id="{D0F95D27-E6BE-C8F3-76C1-0B18ADFEE0F7}"/>
              </a:ext>
            </a:extLst>
          </p:cNvPr>
          <p:cNvSpPr txBox="1"/>
          <p:nvPr/>
        </p:nvSpPr>
        <p:spPr>
          <a:xfrm>
            <a:off x="175352" y="4615075"/>
            <a:ext cx="4854562" cy="1107996"/>
          </a:xfrm>
          <a:prstGeom prst="rect">
            <a:avLst/>
          </a:prstGeom>
          <a:noFill/>
        </p:spPr>
        <p:txBody>
          <a:bodyPr wrap="square" rtlCol="0">
            <a:spAutoFit/>
          </a:bodyPr>
          <a:lstStyle/>
          <a:p>
            <a:pPr algn="ctr"/>
            <a:r>
              <a:rPr lang="en-US" sz="2200" dirty="0">
                <a:solidFill>
                  <a:schemeClr val="bg1"/>
                </a:solidFill>
                <a:latin typeface="Swis721 Ex BT" panose="020B0605020202020204" pitchFamily="34" charset="0"/>
              </a:rPr>
              <a:t>identify customers who are at risk of churning and check their loyalty and satisfaction</a:t>
            </a:r>
          </a:p>
        </p:txBody>
      </p:sp>
      <p:pic>
        <p:nvPicPr>
          <p:cNvPr id="4" name="Picture 3">
            <a:extLst>
              <a:ext uri="{FF2B5EF4-FFF2-40B4-BE49-F238E27FC236}">
                <a16:creationId xmlns:a16="http://schemas.microsoft.com/office/drawing/2014/main" id="{C5C4AF9B-3268-C8AB-D45B-81372A81E1C5}"/>
              </a:ext>
            </a:extLst>
          </p:cNvPr>
          <p:cNvPicPr>
            <a:picLocks noChangeAspect="1"/>
          </p:cNvPicPr>
          <p:nvPr/>
        </p:nvPicPr>
        <p:blipFill rotWithShape="1">
          <a:blip r:embed="rId4">
            <a:clrChange>
              <a:clrFrom>
                <a:srgbClr val="F1DCC1"/>
              </a:clrFrom>
              <a:clrTo>
                <a:srgbClr val="F1DCC1">
                  <a:alpha val="0"/>
                </a:srgbClr>
              </a:clrTo>
            </a:clrChange>
            <a:extLst>
              <a:ext uri="{28A0092B-C50C-407E-A947-70E740481C1C}">
                <a14:useLocalDpi xmlns:a14="http://schemas.microsoft.com/office/drawing/2010/main" val="0"/>
              </a:ext>
            </a:extLst>
          </a:blip>
          <a:srcRect l="6888" t="27280" b="24513"/>
          <a:stretch/>
        </p:blipFill>
        <p:spPr>
          <a:xfrm>
            <a:off x="12192733" y="4581754"/>
            <a:ext cx="7007449" cy="2419839"/>
          </a:xfrm>
          <a:prstGeom prst="rect">
            <a:avLst/>
          </a:prstGeom>
        </p:spPr>
      </p:pic>
      <p:sp>
        <p:nvSpPr>
          <p:cNvPr id="6" name="Slide Number Placeholder 5">
            <a:extLst>
              <a:ext uri="{FF2B5EF4-FFF2-40B4-BE49-F238E27FC236}">
                <a16:creationId xmlns:a16="http://schemas.microsoft.com/office/drawing/2014/main" id="{6BD5E4F7-5568-68CC-085C-9BF1A8B4CD55}"/>
              </a:ext>
            </a:extLst>
          </p:cNvPr>
          <p:cNvSpPr>
            <a:spLocks noGrp="1"/>
          </p:cNvSpPr>
          <p:nvPr>
            <p:ph type="sldNum" sz="quarter" idx="12"/>
          </p:nvPr>
        </p:nvSpPr>
        <p:spPr/>
        <p:txBody>
          <a:bodyPr/>
          <a:lstStyle/>
          <a:p>
            <a:fld id="{33568880-700E-4CBA-91FE-AF2D06116055}" type="slidenum">
              <a:rPr lang="en-US" smtClean="0"/>
              <a:t>7</a:t>
            </a:fld>
            <a:endParaRPr lang="en-US"/>
          </a:p>
        </p:txBody>
      </p:sp>
    </p:spTree>
    <p:extLst>
      <p:ext uri="{BB962C8B-B14F-4D97-AF65-F5344CB8AC3E}">
        <p14:creationId xmlns:p14="http://schemas.microsoft.com/office/powerpoint/2010/main" val="200095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4246" y="12297"/>
            <a:ext cx="12192000" cy="6845699"/>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9" name="TextBox 8">
            <a:extLst>
              <a:ext uri="{FF2B5EF4-FFF2-40B4-BE49-F238E27FC236}">
                <a16:creationId xmlns:a16="http://schemas.microsoft.com/office/drawing/2014/main" id="{AF631CFE-79F6-187A-09E3-1CF86626B6B8}"/>
              </a:ext>
            </a:extLst>
          </p:cNvPr>
          <p:cNvSpPr txBox="1"/>
          <p:nvPr/>
        </p:nvSpPr>
        <p:spPr>
          <a:xfrm>
            <a:off x="3680769" y="-674585"/>
            <a:ext cx="4974134"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PROBLEM DEFINITION</a:t>
            </a:r>
          </a:p>
        </p:txBody>
      </p:sp>
      <p:sp>
        <p:nvSpPr>
          <p:cNvPr id="2" name="Rectangle: Rounded Corners 1">
            <a:extLst>
              <a:ext uri="{FF2B5EF4-FFF2-40B4-BE49-F238E27FC236}">
                <a16:creationId xmlns:a16="http://schemas.microsoft.com/office/drawing/2014/main" id="{9DC323B2-B22D-21B5-88F7-A26716AB594C}"/>
              </a:ext>
            </a:extLst>
          </p:cNvPr>
          <p:cNvSpPr/>
          <p:nvPr/>
        </p:nvSpPr>
        <p:spPr>
          <a:xfrm>
            <a:off x="-12389528" y="2181621"/>
            <a:ext cx="11815482" cy="1733452"/>
          </a:xfrm>
          <a:prstGeom prst="roundRect">
            <a:avLst/>
          </a:prstGeom>
          <a:solidFill>
            <a:schemeClr val="bg1"/>
          </a:solidFill>
          <a:ln w="38100">
            <a:solidFill>
              <a:schemeClr val="accent2">
                <a:lumMod val="75000"/>
              </a:schemeClr>
            </a:soli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marL="342900" indent="-342900">
              <a:buAutoNum type="arabicPeriod"/>
            </a:pPr>
            <a:endParaRPr lang="en-US" sz="1800" dirty="0">
              <a:latin typeface="Swis721 Blk BT" panose="020B0904030502020204" pitchFamily="34" charset="0"/>
            </a:endParaRPr>
          </a:p>
          <a:p>
            <a:endParaRPr lang="en-US" dirty="0">
              <a:latin typeface="Swis721 Blk BT" panose="020B0904030502020204" pitchFamily="34" charset="0"/>
            </a:endParaRPr>
          </a:p>
          <a:p>
            <a:r>
              <a:rPr lang="en-US" dirty="0">
                <a:latin typeface="Swis721 Blk BT" panose="020B0904030502020204" pitchFamily="34" charset="0"/>
              </a:rPr>
              <a:t>1. </a:t>
            </a:r>
            <a:r>
              <a:rPr lang="en-US" sz="1800" dirty="0">
                <a:latin typeface="Swis721 Blk BT" panose="020B0904030502020204" pitchFamily="34" charset="0"/>
              </a:rPr>
              <a:t>OUR OBJECTIVE</a:t>
            </a:r>
          </a:p>
          <a:p>
            <a:endParaRPr lang="en-US" sz="1800" dirty="0">
              <a:latin typeface="Swis721 Blk BT" panose="020B0904030502020204" pitchFamily="34" charset="0"/>
            </a:endParaRPr>
          </a:p>
          <a:p>
            <a:r>
              <a:rPr lang="en-US" sz="1800" dirty="0">
                <a:latin typeface="Swis721 Blk BT" panose="020B0904030502020204" pitchFamily="34" charset="0"/>
              </a:rPr>
              <a:t>2. BUISSNIS OBJECTIVE</a:t>
            </a:r>
          </a:p>
          <a:p>
            <a:pPr algn="ctr"/>
            <a:endParaRPr lang="en-US" dirty="0"/>
          </a:p>
        </p:txBody>
      </p:sp>
      <p:sp>
        <p:nvSpPr>
          <p:cNvPr id="3" name="TextBox 2">
            <a:extLst>
              <a:ext uri="{FF2B5EF4-FFF2-40B4-BE49-F238E27FC236}">
                <a16:creationId xmlns:a16="http://schemas.microsoft.com/office/drawing/2014/main" id="{ACCA7BA2-A6AF-39D1-3D87-81E960443257}"/>
              </a:ext>
            </a:extLst>
          </p:cNvPr>
          <p:cNvSpPr txBox="1"/>
          <p:nvPr/>
        </p:nvSpPr>
        <p:spPr>
          <a:xfrm>
            <a:off x="-12289482" y="2274437"/>
            <a:ext cx="11815482" cy="477054"/>
          </a:xfrm>
          <a:prstGeom prst="rect">
            <a:avLst/>
          </a:prstGeom>
          <a:noFill/>
        </p:spPr>
        <p:txBody>
          <a:bodyPr wrap="square" rtlCol="0">
            <a:spAutoFit/>
          </a:bodyPr>
          <a:lstStyle/>
          <a:p>
            <a:r>
              <a:rPr lang="en-US" sz="2500" dirty="0">
                <a:latin typeface="Swis721 Blk BT" panose="020B0904030502020204" pitchFamily="34" charset="0"/>
              </a:rPr>
              <a:t>PROJECT SCOPE/ USE CASE</a:t>
            </a:r>
          </a:p>
        </p:txBody>
      </p:sp>
      <p:pic>
        <p:nvPicPr>
          <p:cNvPr id="8" name="Picture 7">
            <a:extLst>
              <a:ext uri="{FF2B5EF4-FFF2-40B4-BE49-F238E27FC236}">
                <a16:creationId xmlns:a16="http://schemas.microsoft.com/office/drawing/2014/main" id="{68FB075C-EC93-484C-2D2B-1D6FF1654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163" y="4166397"/>
            <a:ext cx="3524250" cy="2857500"/>
          </a:xfrm>
          <a:prstGeom prst="rect">
            <a:avLst/>
          </a:prstGeom>
        </p:spPr>
      </p:pic>
      <p:sp>
        <p:nvSpPr>
          <p:cNvPr id="4" name="TextBox 3">
            <a:extLst>
              <a:ext uri="{FF2B5EF4-FFF2-40B4-BE49-F238E27FC236}">
                <a16:creationId xmlns:a16="http://schemas.microsoft.com/office/drawing/2014/main" id="{6A09D079-C637-5140-DF1F-5ACECB6332FB}"/>
              </a:ext>
            </a:extLst>
          </p:cNvPr>
          <p:cNvSpPr txBox="1"/>
          <p:nvPr/>
        </p:nvSpPr>
        <p:spPr>
          <a:xfrm>
            <a:off x="3520020" y="211660"/>
            <a:ext cx="8229600" cy="707886"/>
          </a:xfrm>
          <a:prstGeom prst="rect">
            <a:avLst/>
          </a:prstGeom>
          <a:noFill/>
        </p:spPr>
        <p:txBody>
          <a:bodyPr wrap="square" rtlCol="0">
            <a:spAutoFit/>
          </a:bodyPr>
          <a:lstStyle/>
          <a:p>
            <a:r>
              <a:rPr lang="en-US" sz="4000" dirty="0">
                <a:solidFill>
                  <a:schemeClr val="bg1"/>
                </a:solidFill>
                <a:latin typeface="Swis721 Blk BT" panose="020B0904030502020204" pitchFamily="34" charset="0"/>
              </a:rPr>
              <a:t>What</a:t>
            </a:r>
            <a:r>
              <a:rPr lang="en-US" sz="2500" dirty="0">
                <a:solidFill>
                  <a:schemeClr val="bg1"/>
                </a:solidFill>
                <a:latin typeface="Swis721 Blk BT" panose="020B0904030502020204" pitchFamily="34" charset="0"/>
              </a:rPr>
              <a:t> is the churn rate?</a:t>
            </a:r>
          </a:p>
        </p:txBody>
      </p:sp>
      <p:sp>
        <p:nvSpPr>
          <p:cNvPr id="11" name="TextBox 10">
            <a:extLst>
              <a:ext uri="{FF2B5EF4-FFF2-40B4-BE49-F238E27FC236}">
                <a16:creationId xmlns:a16="http://schemas.microsoft.com/office/drawing/2014/main" id="{DF75FB34-C3E5-F3A8-DAD4-173546F17388}"/>
              </a:ext>
            </a:extLst>
          </p:cNvPr>
          <p:cNvSpPr txBox="1"/>
          <p:nvPr/>
        </p:nvSpPr>
        <p:spPr>
          <a:xfrm>
            <a:off x="378681" y="1650249"/>
            <a:ext cx="11473952" cy="769441"/>
          </a:xfrm>
          <a:prstGeom prst="rect">
            <a:avLst/>
          </a:prstGeom>
          <a:noFill/>
        </p:spPr>
        <p:txBody>
          <a:bodyPr wrap="square" rtlCol="0">
            <a:spAutoFit/>
          </a:bodyPr>
          <a:lstStyle/>
          <a:p>
            <a:pPr algn="ctr"/>
            <a:r>
              <a:rPr lang="en-US" sz="2200" b="0" i="0" dirty="0">
                <a:solidFill>
                  <a:schemeClr val="accent2">
                    <a:lumMod val="40000"/>
                    <a:lumOff val="60000"/>
                  </a:schemeClr>
                </a:solidFill>
                <a:effectLst/>
                <a:latin typeface="Swis721 Blk BT" panose="020B0904030502020204" pitchFamily="34" charset="0"/>
              </a:rPr>
              <a:t>“Churn rate is a metric used to measure the rate at which customers or subscribers discontinue using a company's products or services over a given period of time”</a:t>
            </a:r>
            <a:endParaRPr lang="en-US" sz="2200" dirty="0">
              <a:solidFill>
                <a:schemeClr val="accent2">
                  <a:lumMod val="40000"/>
                  <a:lumOff val="60000"/>
                </a:schemeClr>
              </a:solidFill>
              <a:latin typeface="Swis721 Blk BT" panose="020B0904030502020204" pitchFamily="34" charset="0"/>
            </a:endParaRPr>
          </a:p>
        </p:txBody>
      </p:sp>
      <p:pic>
        <p:nvPicPr>
          <p:cNvPr id="19" name="Picture 18">
            <a:extLst>
              <a:ext uri="{FF2B5EF4-FFF2-40B4-BE49-F238E27FC236}">
                <a16:creationId xmlns:a16="http://schemas.microsoft.com/office/drawing/2014/main" id="{EEE5D30D-B8B5-F9BA-BDDC-2D735963B45C}"/>
              </a:ext>
            </a:extLst>
          </p:cNvPr>
          <p:cNvPicPr>
            <a:picLocks noChangeAspect="1"/>
          </p:cNvPicPr>
          <p:nvPr/>
        </p:nvPicPr>
        <p:blipFill rotWithShape="1">
          <a:blip r:embed="rId5">
            <a:clrChange>
              <a:clrFrom>
                <a:srgbClr val="F1DCC1"/>
              </a:clrFrom>
              <a:clrTo>
                <a:srgbClr val="F1DCC1">
                  <a:alpha val="0"/>
                </a:srgbClr>
              </a:clrTo>
            </a:clrChange>
            <a:extLst>
              <a:ext uri="{28A0092B-C50C-407E-A947-70E740481C1C}">
                <a14:useLocalDpi xmlns:a14="http://schemas.microsoft.com/office/drawing/2010/main" val="0"/>
              </a:ext>
            </a:extLst>
          </a:blip>
          <a:srcRect l="6888" t="27280" b="24513"/>
          <a:stretch/>
        </p:blipFill>
        <p:spPr>
          <a:xfrm>
            <a:off x="5164894" y="4581754"/>
            <a:ext cx="7007449" cy="2419839"/>
          </a:xfrm>
          <a:prstGeom prst="rect">
            <a:avLst/>
          </a:prstGeom>
        </p:spPr>
      </p:pic>
      <p:sp>
        <p:nvSpPr>
          <p:cNvPr id="20" name="TextBox 19">
            <a:extLst>
              <a:ext uri="{FF2B5EF4-FFF2-40B4-BE49-F238E27FC236}">
                <a16:creationId xmlns:a16="http://schemas.microsoft.com/office/drawing/2014/main" id="{11571CFB-859E-DFF5-597F-A7FC7A371818}"/>
              </a:ext>
            </a:extLst>
          </p:cNvPr>
          <p:cNvSpPr txBox="1"/>
          <p:nvPr/>
        </p:nvSpPr>
        <p:spPr>
          <a:xfrm>
            <a:off x="4863888" y="7221862"/>
            <a:ext cx="2407067" cy="477054"/>
          </a:xfrm>
          <a:prstGeom prst="rect">
            <a:avLst/>
          </a:prstGeom>
          <a:noFill/>
        </p:spPr>
        <p:txBody>
          <a:bodyPr wrap="square" rtlCol="0">
            <a:spAutoFit/>
          </a:bodyPr>
          <a:lstStyle/>
          <a:p>
            <a:r>
              <a:rPr lang="en-US" sz="2500" dirty="0">
                <a:latin typeface="Swis721 BlkEx BT" panose="020B0907040502030204" pitchFamily="34" charset="0"/>
              </a:rPr>
              <a:t>REASONS</a:t>
            </a:r>
          </a:p>
        </p:txBody>
      </p:sp>
      <p:sp>
        <p:nvSpPr>
          <p:cNvPr id="23" name="Slide Number Placeholder 22">
            <a:extLst>
              <a:ext uri="{FF2B5EF4-FFF2-40B4-BE49-F238E27FC236}">
                <a16:creationId xmlns:a16="http://schemas.microsoft.com/office/drawing/2014/main" id="{EB88C94F-5986-BB0A-CF59-1A9E48455807}"/>
              </a:ext>
            </a:extLst>
          </p:cNvPr>
          <p:cNvSpPr>
            <a:spLocks noGrp="1"/>
          </p:cNvSpPr>
          <p:nvPr>
            <p:ph type="sldNum" sz="quarter" idx="12"/>
          </p:nvPr>
        </p:nvSpPr>
        <p:spPr/>
        <p:txBody>
          <a:bodyPr/>
          <a:lstStyle/>
          <a:p>
            <a:fld id="{33568880-700E-4CBA-91FE-AF2D06116055}" type="slidenum">
              <a:rPr lang="en-US" smtClean="0"/>
              <a:t>8</a:t>
            </a:fld>
            <a:endParaRPr lang="en-US"/>
          </a:p>
        </p:txBody>
      </p:sp>
      <p:sp>
        <p:nvSpPr>
          <p:cNvPr id="5" name="TextBox 4">
            <a:extLst>
              <a:ext uri="{FF2B5EF4-FFF2-40B4-BE49-F238E27FC236}">
                <a16:creationId xmlns:a16="http://schemas.microsoft.com/office/drawing/2014/main" id="{06E2B6EF-CDE9-2263-5FD2-AD78918F4A19}"/>
              </a:ext>
            </a:extLst>
          </p:cNvPr>
          <p:cNvSpPr txBox="1"/>
          <p:nvPr/>
        </p:nvSpPr>
        <p:spPr>
          <a:xfrm>
            <a:off x="-11530713" y="4133151"/>
            <a:ext cx="3641272"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OUR OBJECTIVE</a:t>
            </a:r>
          </a:p>
        </p:txBody>
      </p:sp>
      <p:sp>
        <p:nvSpPr>
          <p:cNvPr id="6" name="TextBox 5">
            <a:extLst>
              <a:ext uri="{FF2B5EF4-FFF2-40B4-BE49-F238E27FC236}">
                <a16:creationId xmlns:a16="http://schemas.microsoft.com/office/drawing/2014/main" id="{3C2377EB-0506-E120-F089-99D3A07FD753}"/>
              </a:ext>
            </a:extLst>
          </p:cNvPr>
          <p:cNvSpPr txBox="1"/>
          <p:nvPr/>
        </p:nvSpPr>
        <p:spPr>
          <a:xfrm>
            <a:off x="-6961173" y="4103054"/>
            <a:ext cx="5091836" cy="553998"/>
          </a:xfrm>
          <a:prstGeom prst="rect">
            <a:avLst/>
          </a:prstGeom>
          <a:noFill/>
        </p:spPr>
        <p:txBody>
          <a:bodyPr wrap="square" rtlCol="0">
            <a:spAutoFit/>
          </a:bodyPr>
          <a:lstStyle/>
          <a:p>
            <a:r>
              <a:rPr lang="en-US" sz="3000" dirty="0">
                <a:solidFill>
                  <a:schemeClr val="bg1"/>
                </a:solidFill>
                <a:latin typeface="Swis721 Blk BT" panose="020B0904030502020204" pitchFamily="34" charset="0"/>
              </a:rPr>
              <a:t>BUISSNES OBJECTIVE</a:t>
            </a:r>
          </a:p>
        </p:txBody>
      </p:sp>
      <p:sp>
        <p:nvSpPr>
          <p:cNvPr id="12" name="Rectangle 11">
            <a:extLst>
              <a:ext uri="{FF2B5EF4-FFF2-40B4-BE49-F238E27FC236}">
                <a16:creationId xmlns:a16="http://schemas.microsoft.com/office/drawing/2014/main" id="{FB8017B4-B798-A2B4-C030-F2D0719EE5BD}"/>
              </a:ext>
            </a:extLst>
          </p:cNvPr>
          <p:cNvSpPr/>
          <p:nvPr/>
        </p:nvSpPr>
        <p:spPr>
          <a:xfrm>
            <a:off x="-12120460" y="3988811"/>
            <a:ext cx="4820767" cy="27697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F6D580-C2CC-AA73-0EEE-A2CA130700C6}"/>
              </a:ext>
            </a:extLst>
          </p:cNvPr>
          <p:cNvSpPr/>
          <p:nvPr/>
        </p:nvSpPr>
        <p:spPr>
          <a:xfrm>
            <a:off x="-7116437" y="3988810"/>
            <a:ext cx="5091837" cy="27697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CD9E055-066C-966B-5395-4E28886BAF73}"/>
              </a:ext>
            </a:extLst>
          </p:cNvPr>
          <p:cNvSpPr txBox="1"/>
          <p:nvPr/>
        </p:nvSpPr>
        <p:spPr>
          <a:xfrm>
            <a:off x="-7073200" y="5028838"/>
            <a:ext cx="4981832" cy="1107996"/>
          </a:xfrm>
          <a:prstGeom prst="rect">
            <a:avLst/>
          </a:prstGeom>
          <a:noFill/>
        </p:spPr>
        <p:txBody>
          <a:bodyPr wrap="square" rtlCol="0">
            <a:spAutoFit/>
          </a:bodyPr>
          <a:lstStyle/>
          <a:p>
            <a:pPr algn="ctr"/>
            <a:r>
              <a:rPr lang="en-US" sz="2200" dirty="0">
                <a:solidFill>
                  <a:schemeClr val="bg1"/>
                </a:solidFill>
                <a:latin typeface="Swis721 Ex BT" panose="020B0605020202020204" pitchFamily="34" charset="0"/>
              </a:rPr>
              <a:t>REDUCE THE CHURN RATE AND IMPROVING CUSTOMER RETENTION</a:t>
            </a:r>
          </a:p>
        </p:txBody>
      </p:sp>
      <p:sp>
        <p:nvSpPr>
          <p:cNvPr id="22" name="TextBox 21">
            <a:extLst>
              <a:ext uri="{FF2B5EF4-FFF2-40B4-BE49-F238E27FC236}">
                <a16:creationId xmlns:a16="http://schemas.microsoft.com/office/drawing/2014/main" id="{3A420BBA-4294-A4F2-9554-50BF5F39EBAC}"/>
              </a:ext>
            </a:extLst>
          </p:cNvPr>
          <p:cNvSpPr txBox="1"/>
          <p:nvPr/>
        </p:nvSpPr>
        <p:spPr>
          <a:xfrm>
            <a:off x="-12169067" y="4634953"/>
            <a:ext cx="4854562" cy="1107996"/>
          </a:xfrm>
          <a:prstGeom prst="rect">
            <a:avLst/>
          </a:prstGeom>
          <a:noFill/>
        </p:spPr>
        <p:txBody>
          <a:bodyPr wrap="square" rtlCol="0">
            <a:spAutoFit/>
          </a:bodyPr>
          <a:lstStyle/>
          <a:p>
            <a:pPr algn="ctr"/>
            <a:r>
              <a:rPr lang="en-US" sz="2200" dirty="0">
                <a:solidFill>
                  <a:schemeClr val="bg1"/>
                </a:solidFill>
                <a:latin typeface="Swis721 Ex BT" panose="020B0605020202020204" pitchFamily="34" charset="0"/>
              </a:rPr>
              <a:t>identify customers who are at risk of churning and check their loyalty and satisfaction</a:t>
            </a:r>
          </a:p>
        </p:txBody>
      </p:sp>
      <p:sp>
        <p:nvSpPr>
          <p:cNvPr id="24" name="Rectangle 23">
            <a:extLst>
              <a:ext uri="{FF2B5EF4-FFF2-40B4-BE49-F238E27FC236}">
                <a16:creationId xmlns:a16="http://schemas.microsoft.com/office/drawing/2014/main" id="{0036D575-2233-2EBF-474A-3A4C3996D0E0}"/>
              </a:ext>
            </a:extLst>
          </p:cNvPr>
          <p:cNvSpPr/>
          <p:nvPr/>
        </p:nvSpPr>
        <p:spPr>
          <a:xfrm>
            <a:off x="-12057159" y="3493423"/>
            <a:ext cx="11370939" cy="1073583"/>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FC7F53B-AF45-3461-466E-C1C21E95DB13}"/>
              </a:ext>
            </a:extLst>
          </p:cNvPr>
          <p:cNvSpPr txBox="1"/>
          <p:nvPr/>
        </p:nvSpPr>
        <p:spPr>
          <a:xfrm>
            <a:off x="-11993460" y="3563397"/>
            <a:ext cx="10943303" cy="1200329"/>
          </a:xfrm>
          <a:prstGeom prst="rect">
            <a:avLst/>
          </a:prstGeom>
          <a:noFill/>
        </p:spPr>
        <p:txBody>
          <a:bodyPr wrap="square" rtlCol="0">
            <a:spAutoFit/>
          </a:bodyPr>
          <a:lstStyle/>
          <a:p>
            <a:r>
              <a:rPr lang="en-US" sz="1800" dirty="0">
                <a:latin typeface="Swis721 Ex BT" panose="020B0605020202020204" pitchFamily="34" charset="0"/>
              </a:rPr>
              <a:t>1- CUSTOMER DIES OR GOES OUT OF BUSINESS.</a:t>
            </a:r>
          </a:p>
          <a:p>
            <a:endParaRPr lang="en-US" sz="1800" dirty="0">
              <a:latin typeface="Swis721 Ex BT" panose="020B0605020202020204" pitchFamily="34" charset="0"/>
            </a:endParaRPr>
          </a:p>
          <a:p>
            <a:r>
              <a:rPr lang="en-US" sz="1800" dirty="0">
                <a:latin typeface="Swis721 Ex BT" panose="020B0605020202020204" pitchFamily="34" charset="0"/>
              </a:rPr>
              <a:t>2- JUST DO NOT ACHIEVE THEIR DESIRED OUTCOME.</a:t>
            </a:r>
          </a:p>
          <a:p>
            <a:endParaRPr lang="en-US" dirty="0"/>
          </a:p>
        </p:txBody>
      </p:sp>
    </p:spTree>
    <p:extLst>
      <p:ext uri="{BB962C8B-B14F-4D97-AF65-F5344CB8AC3E}">
        <p14:creationId xmlns:p14="http://schemas.microsoft.com/office/powerpoint/2010/main" val="2840421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9E6636-2899-E369-7D3A-D993DAF6B020}"/>
              </a:ext>
            </a:extLst>
          </p:cNvPr>
          <p:cNvSpPr/>
          <p:nvPr/>
        </p:nvSpPr>
        <p:spPr>
          <a:xfrm>
            <a:off x="19657" y="-3"/>
            <a:ext cx="12192000" cy="68579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12E597E-FDF1-1A95-8072-B7A73A8AAD33}"/>
              </a:ext>
            </a:extLst>
          </p:cNvPr>
          <p:cNvPicPr>
            <a:picLocks noChangeAspect="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b="5746"/>
          <a:stretch/>
        </p:blipFill>
        <p:spPr>
          <a:xfrm>
            <a:off x="4406396" y="0"/>
            <a:ext cx="2203334" cy="1327138"/>
          </a:xfrm>
          <a:prstGeom prst="rect">
            <a:avLst/>
          </a:prstGeom>
        </p:spPr>
      </p:pic>
      <p:sp>
        <p:nvSpPr>
          <p:cNvPr id="14" name="Rectangle 13">
            <a:extLst>
              <a:ext uri="{FF2B5EF4-FFF2-40B4-BE49-F238E27FC236}">
                <a16:creationId xmlns:a16="http://schemas.microsoft.com/office/drawing/2014/main" id="{8BAE3DAD-F946-1E12-0CD6-B4D4ACA7D1C1}"/>
              </a:ext>
            </a:extLst>
          </p:cNvPr>
          <p:cNvSpPr/>
          <p:nvPr/>
        </p:nvSpPr>
        <p:spPr>
          <a:xfrm>
            <a:off x="0" y="0"/>
            <a:ext cx="12192000" cy="6858000"/>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83B2941-3936-5C95-491F-546A2976415C}"/>
              </a:ext>
            </a:extLst>
          </p:cNvPr>
          <p:cNvSpPr txBox="1"/>
          <p:nvPr/>
        </p:nvSpPr>
        <p:spPr>
          <a:xfrm>
            <a:off x="4863888" y="403127"/>
            <a:ext cx="802621" cy="246221"/>
          </a:xfrm>
          <a:prstGeom prst="rect">
            <a:avLst/>
          </a:prstGeom>
          <a:noFill/>
        </p:spPr>
        <p:txBody>
          <a:bodyPr wrap="square" rtlCol="0">
            <a:spAutoFit/>
          </a:bodyPr>
          <a:lstStyle/>
          <a:p>
            <a:r>
              <a:rPr lang="en-US" sz="1000" dirty="0">
                <a:latin typeface="Swis721 Blk BT" panose="020B0904030502020204" pitchFamily="34" charset="0"/>
              </a:rPr>
              <a:t>ORANGE</a:t>
            </a:r>
          </a:p>
        </p:txBody>
      </p:sp>
      <p:sp>
        <p:nvSpPr>
          <p:cNvPr id="17" name="TextBox 16">
            <a:extLst>
              <a:ext uri="{FF2B5EF4-FFF2-40B4-BE49-F238E27FC236}">
                <a16:creationId xmlns:a16="http://schemas.microsoft.com/office/drawing/2014/main" id="{CF76FA6D-39D8-20E1-E9DA-5587A5B82D9B}"/>
              </a:ext>
            </a:extLst>
          </p:cNvPr>
          <p:cNvSpPr txBox="1"/>
          <p:nvPr/>
        </p:nvSpPr>
        <p:spPr>
          <a:xfrm>
            <a:off x="5515804" y="403128"/>
            <a:ext cx="1231360" cy="246221"/>
          </a:xfrm>
          <a:prstGeom prst="rect">
            <a:avLst/>
          </a:prstGeom>
          <a:noFill/>
        </p:spPr>
        <p:txBody>
          <a:bodyPr wrap="square" rtlCol="0">
            <a:spAutoFit/>
          </a:bodyPr>
          <a:lstStyle/>
          <a:p>
            <a:r>
              <a:rPr lang="en-US" sz="1000" dirty="0">
                <a:latin typeface="Swis721 Blk BT" panose="020B0904030502020204" pitchFamily="34" charset="0"/>
              </a:rPr>
              <a:t>FIBER</a:t>
            </a:r>
          </a:p>
        </p:txBody>
      </p:sp>
      <p:sp>
        <p:nvSpPr>
          <p:cNvPr id="10" name="Rectangle 9">
            <a:extLst>
              <a:ext uri="{FF2B5EF4-FFF2-40B4-BE49-F238E27FC236}">
                <a16:creationId xmlns:a16="http://schemas.microsoft.com/office/drawing/2014/main" id="{3D98FC05-E31F-4818-2CFA-F8D4F23CA1C1}"/>
              </a:ext>
            </a:extLst>
          </p:cNvPr>
          <p:cNvSpPr/>
          <p:nvPr/>
        </p:nvSpPr>
        <p:spPr>
          <a:xfrm>
            <a:off x="-5802" y="12298"/>
            <a:ext cx="12192000" cy="2657160"/>
          </a:xfrm>
          <a:prstGeom prst="rect">
            <a:avLst/>
          </a:prstGeom>
          <a:solidFill>
            <a:schemeClr val="bg2">
              <a:lumMod val="25000"/>
            </a:schemeClr>
          </a:solidFill>
          <a:ln/>
          <a:effectLst>
            <a:reflection blurRad="6350" stA="50000" endA="300" endPos="38500" dist="508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75711EDE-50D1-C105-1CEF-C16041A20284}"/>
              </a:ext>
            </a:extLst>
          </p:cNvPr>
          <p:cNvSpPr txBox="1"/>
          <p:nvPr/>
        </p:nvSpPr>
        <p:spPr>
          <a:xfrm>
            <a:off x="14550" y="963772"/>
            <a:ext cx="1784584" cy="400110"/>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TASK 1</a:t>
            </a:r>
          </a:p>
        </p:txBody>
      </p:sp>
      <p:sp>
        <p:nvSpPr>
          <p:cNvPr id="30" name="TextBox 29">
            <a:extLst>
              <a:ext uri="{FF2B5EF4-FFF2-40B4-BE49-F238E27FC236}">
                <a16:creationId xmlns:a16="http://schemas.microsoft.com/office/drawing/2014/main" id="{9D1C2036-6406-05E2-F320-1D9614603EE0}"/>
              </a:ext>
            </a:extLst>
          </p:cNvPr>
          <p:cNvSpPr txBox="1"/>
          <p:nvPr/>
        </p:nvSpPr>
        <p:spPr>
          <a:xfrm>
            <a:off x="9721" y="12297"/>
            <a:ext cx="1887969" cy="1015663"/>
          </a:xfrm>
          <a:prstGeom prst="rect">
            <a:avLst/>
          </a:prstGeom>
          <a:noFill/>
        </p:spPr>
        <p:txBody>
          <a:bodyPr wrap="square" rtlCol="0">
            <a:spAutoFit/>
          </a:bodyPr>
          <a:lstStyle/>
          <a:p>
            <a:r>
              <a:rPr lang="en-US" sz="2000" dirty="0">
                <a:solidFill>
                  <a:schemeClr val="bg1"/>
                </a:solidFill>
                <a:latin typeface="Swis721 Blk BT" panose="020B0904030502020204" pitchFamily="34" charset="0"/>
              </a:rPr>
              <a:t>CODING ACADEMY BY ORANGE </a:t>
            </a:r>
          </a:p>
        </p:txBody>
      </p:sp>
      <p:sp>
        <p:nvSpPr>
          <p:cNvPr id="4" name="TextBox 3">
            <a:extLst>
              <a:ext uri="{FF2B5EF4-FFF2-40B4-BE49-F238E27FC236}">
                <a16:creationId xmlns:a16="http://schemas.microsoft.com/office/drawing/2014/main" id="{6A09D079-C637-5140-DF1F-5ACECB6332FB}"/>
              </a:ext>
            </a:extLst>
          </p:cNvPr>
          <p:cNvSpPr txBox="1"/>
          <p:nvPr/>
        </p:nvSpPr>
        <p:spPr>
          <a:xfrm>
            <a:off x="3520020" y="211660"/>
            <a:ext cx="8229600" cy="477054"/>
          </a:xfrm>
          <a:prstGeom prst="rect">
            <a:avLst/>
          </a:prstGeom>
          <a:noFill/>
        </p:spPr>
        <p:txBody>
          <a:bodyPr wrap="square" rtlCol="0">
            <a:spAutoFit/>
          </a:bodyPr>
          <a:lstStyle/>
          <a:p>
            <a:r>
              <a:rPr lang="en-US" sz="2500" dirty="0">
                <a:solidFill>
                  <a:schemeClr val="bg1"/>
                </a:solidFill>
                <a:latin typeface="Swis721 Blk BT" panose="020B0904030502020204" pitchFamily="34" charset="0"/>
              </a:rPr>
              <a:t>What is the churn rate?</a:t>
            </a:r>
          </a:p>
        </p:txBody>
      </p:sp>
      <p:sp>
        <p:nvSpPr>
          <p:cNvPr id="11" name="TextBox 10">
            <a:extLst>
              <a:ext uri="{FF2B5EF4-FFF2-40B4-BE49-F238E27FC236}">
                <a16:creationId xmlns:a16="http://schemas.microsoft.com/office/drawing/2014/main" id="{DF75FB34-C3E5-F3A8-DAD4-173546F17388}"/>
              </a:ext>
            </a:extLst>
          </p:cNvPr>
          <p:cNvSpPr txBox="1"/>
          <p:nvPr/>
        </p:nvSpPr>
        <p:spPr>
          <a:xfrm>
            <a:off x="378681" y="1449488"/>
            <a:ext cx="11473952" cy="769441"/>
          </a:xfrm>
          <a:prstGeom prst="rect">
            <a:avLst/>
          </a:prstGeom>
          <a:noFill/>
        </p:spPr>
        <p:txBody>
          <a:bodyPr wrap="square" rtlCol="0">
            <a:spAutoFit/>
          </a:bodyPr>
          <a:lstStyle/>
          <a:p>
            <a:pPr algn="ctr"/>
            <a:r>
              <a:rPr lang="en-US" sz="2200" b="0" i="0" dirty="0">
                <a:solidFill>
                  <a:schemeClr val="accent2">
                    <a:lumMod val="40000"/>
                    <a:lumOff val="60000"/>
                  </a:schemeClr>
                </a:solidFill>
                <a:effectLst/>
                <a:latin typeface="Swis721 Blk BT" panose="020B0904030502020204" pitchFamily="34" charset="0"/>
              </a:rPr>
              <a:t>“Churn rate is a metric used to measure the rate at which customers or subscribers discontinue using a company's products or services over a given period of time”</a:t>
            </a:r>
            <a:endParaRPr lang="en-US" sz="2200" dirty="0">
              <a:solidFill>
                <a:schemeClr val="accent2">
                  <a:lumMod val="40000"/>
                  <a:lumOff val="60000"/>
                </a:schemeClr>
              </a:solidFill>
              <a:latin typeface="Swis721 Blk BT" panose="020B0904030502020204" pitchFamily="34" charset="0"/>
            </a:endParaRPr>
          </a:p>
        </p:txBody>
      </p:sp>
      <p:pic>
        <p:nvPicPr>
          <p:cNvPr id="19" name="Picture 18">
            <a:extLst>
              <a:ext uri="{FF2B5EF4-FFF2-40B4-BE49-F238E27FC236}">
                <a16:creationId xmlns:a16="http://schemas.microsoft.com/office/drawing/2014/main" id="{EEE5D30D-B8B5-F9BA-BDDC-2D735963B45C}"/>
              </a:ext>
            </a:extLst>
          </p:cNvPr>
          <p:cNvPicPr>
            <a:picLocks noChangeAspect="1"/>
          </p:cNvPicPr>
          <p:nvPr/>
        </p:nvPicPr>
        <p:blipFill rotWithShape="1">
          <a:blip r:embed="rId3">
            <a:clrChange>
              <a:clrFrom>
                <a:srgbClr val="F1DCC1"/>
              </a:clrFrom>
              <a:clrTo>
                <a:srgbClr val="F1DCC1">
                  <a:alpha val="0"/>
                </a:srgbClr>
              </a:clrTo>
            </a:clrChange>
            <a:extLst>
              <a:ext uri="{28A0092B-C50C-407E-A947-70E740481C1C}">
                <a14:useLocalDpi xmlns:a14="http://schemas.microsoft.com/office/drawing/2010/main" val="0"/>
              </a:ext>
            </a:extLst>
          </a:blip>
          <a:srcRect l="6888" t="27280" b="24513"/>
          <a:stretch/>
        </p:blipFill>
        <p:spPr>
          <a:xfrm>
            <a:off x="5150150" y="4567006"/>
            <a:ext cx="7007449" cy="2419839"/>
          </a:xfrm>
          <a:prstGeom prst="rect">
            <a:avLst/>
          </a:prstGeom>
        </p:spPr>
      </p:pic>
      <p:sp>
        <p:nvSpPr>
          <p:cNvPr id="5" name="TextBox 4">
            <a:extLst>
              <a:ext uri="{FF2B5EF4-FFF2-40B4-BE49-F238E27FC236}">
                <a16:creationId xmlns:a16="http://schemas.microsoft.com/office/drawing/2014/main" id="{1735ACBC-4711-3C19-0865-970BAC13F2B5}"/>
              </a:ext>
            </a:extLst>
          </p:cNvPr>
          <p:cNvSpPr txBox="1"/>
          <p:nvPr/>
        </p:nvSpPr>
        <p:spPr>
          <a:xfrm>
            <a:off x="4863888" y="2826843"/>
            <a:ext cx="2407067" cy="477054"/>
          </a:xfrm>
          <a:prstGeom prst="rect">
            <a:avLst/>
          </a:prstGeom>
          <a:noFill/>
        </p:spPr>
        <p:txBody>
          <a:bodyPr wrap="square" rtlCol="0">
            <a:spAutoFit/>
          </a:bodyPr>
          <a:lstStyle/>
          <a:p>
            <a:r>
              <a:rPr lang="en-US" sz="2500" dirty="0">
                <a:latin typeface="Swis721 BlkEx BT" panose="020B0907040502030204" pitchFamily="34" charset="0"/>
              </a:rPr>
              <a:t>REASONS</a:t>
            </a:r>
          </a:p>
        </p:txBody>
      </p:sp>
      <p:sp>
        <p:nvSpPr>
          <p:cNvPr id="12" name="Rectangle 11">
            <a:extLst>
              <a:ext uri="{FF2B5EF4-FFF2-40B4-BE49-F238E27FC236}">
                <a16:creationId xmlns:a16="http://schemas.microsoft.com/office/drawing/2014/main" id="{606128C3-FA13-D59B-BE3F-6337777C687A}"/>
              </a:ext>
            </a:extLst>
          </p:cNvPr>
          <p:cNvSpPr/>
          <p:nvPr/>
        </p:nvSpPr>
        <p:spPr>
          <a:xfrm>
            <a:off x="378681" y="3493423"/>
            <a:ext cx="11370939" cy="1073583"/>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90F4863-B55D-0E17-42EE-8993A01576CF}"/>
              </a:ext>
            </a:extLst>
          </p:cNvPr>
          <p:cNvSpPr txBox="1"/>
          <p:nvPr/>
        </p:nvSpPr>
        <p:spPr>
          <a:xfrm>
            <a:off x="442380" y="3563397"/>
            <a:ext cx="10943303" cy="1200329"/>
          </a:xfrm>
          <a:prstGeom prst="rect">
            <a:avLst/>
          </a:prstGeom>
          <a:noFill/>
        </p:spPr>
        <p:txBody>
          <a:bodyPr wrap="square" rtlCol="0">
            <a:spAutoFit/>
          </a:bodyPr>
          <a:lstStyle/>
          <a:p>
            <a:r>
              <a:rPr lang="en-US" sz="1800" dirty="0">
                <a:latin typeface="Swis721 Ex BT" panose="020B0605020202020204" pitchFamily="34" charset="0"/>
              </a:rPr>
              <a:t>1- CUSTOMER DIES OR GOES OUT OF BUSINESS.</a:t>
            </a:r>
          </a:p>
          <a:p>
            <a:endParaRPr lang="en-US" sz="1800" dirty="0">
              <a:latin typeface="Swis721 Ex BT" panose="020B0605020202020204" pitchFamily="34" charset="0"/>
            </a:endParaRPr>
          </a:p>
          <a:p>
            <a:r>
              <a:rPr lang="en-US" sz="1800" dirty="0">
                <a:latin typeface="Swis721 Ex BT" panose="020B0605020202020204" pitchFamily="34" charset="0"/>
              </a:rPr>
              <a:t>2- JUST DO NOT ACHIEVE THEIR DESIRED OUTCOME.</a:t>
            </a:r>
          </a:p>
          <a:p>
            <a:endParaRPr lang="en-US" dirty="0"/>
          </a:p>
        </p:txBody>
      </p:sp>
      <p:sp>
        <p:nvSpPr>
          <p:cNvPr id="18" name="Slide Number Placeholder 17">
            <a:extLst>
              <a:ext uri="{FF2B5EF4-FFF2-40B4-BE49-F238E27FC236}">
                <a16:creationId xmlns:a16="http://schemas.microsoft.com/office/drawing/2014/main" id="{2BC2CC77-9B07-0C60-A1AF-377613FA1D26}"/>
              </a:ext>
            </a:extLst>
          </p:cNvPr>
          <p:cNvSpPr>
            <a:spLocks noGrp="1"/>
          </p:cNvSpPr>
          <p:nvPr>
            <p:ph type="sldNum" sz="quarter" idx="12"/>
          </p:nvPr>
        </p:nvSpPr>
        <p:spPr/>
        <p:txBody>
          <a:bodyPr/>
          <a:lstStyle/>
          <a:p>
            <a:fld id="{33568880-700E-4CBA-91FE-AF2D06116055}" type="slidenum">
              <a:rPr lang="en-US" smtClean="0"/>
              <a:t>9</a:t>
            </a:fld>
            <a:endParaRPr lang="en-US"/>
          </a:p>
        </p:txBody>
      </p:sp>
    </p:spTree>
    <p:extLst>
      <p:ext uri="{BB962C8B-B14F-4D97-AF65-F5344CB8AC3E}">
        <p14:creationId xmlns:p14="http://schemas.microsoft.com/office/powerpoint/2010/main" val="3335028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4151</TotalTime>
  <Words>5783</Words>
  <Application>Microsoft Office PowerPoint</Application>
  <PresentationFormat>Widescreen</PresentationFormat>
  <Paragraphs>1961</Paragraphs>
  <Slides>60</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Open Sans</vt:lpstr>
      <vt:lpstr>Söhne</vt:lpstr>
      <vt:lpstr>Swis721 Blk BT</vt:lpstr>
      <vt:lpstr>Swis721 BlkEx BT</vt:lpstr>
      <vt:lpstr>Swis721 Ex BT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145</cp:revision>
  <dcterms:created xsi:type="dcterms:W3CDTF">2023-02-21T07:17:00Z</dcterms:created>
  <dcterms:modified xsi:type="dcterms:W3CDTF">2023-02-27T08:17:11Z</dcterms:modified>
</cp:coreProperties>
</file>